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64" r:id="rId3"/>
    <p:sldId id="265" r:id="rId4"/>
    <p:sldId id="272" r:id="rId5"/>
    <p:sldId id="257" r:id="rId6"/>
    <p:sldId id="268" r:id="rId7"/>
    <p:sldId id="270" r:id="rId8"/>
    <p:sldId id="258" r:id="rId9"/>
    <p:sldId id="271" r:id="rId10"/>
    <p:sldId id="273" r:id="rId11"/>
    <p:sldId id="277" r:id="rId12"/>
    <p:sldId id="259" r:id="rId13"/>
    <p:sldId id="260" r:id="rId14"/>
    <p:sldId id="261" r:id="rId15"/>
    <p:sldId id="276" r:id="rId16"/>
    <p:sldId id="269" r:id="rId17"/>
    <p:sldId id="282" r:id="rId18"/>
    <p:sldId id="278" r:id="rId19"/>
    <p:sldId id="279" r:id="rId20"/>
    <p:sldId id="280" r:id="rId21"/>
    <p:sldId id="281" r:id="rId22"/>
    <p:sldId id="27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67A6EA-7F17-490A-8BFE-7F36C0C93BFC}" type="datetimeFigureOut">
              <a:rPr lang="en-GB" smtClean="0"/>
              <a:pPr/>
              <a:t>18/12/2017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023726-1FD3-440E-92E7-DB9AB49C2C63}"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C023726-1FD3-440E-92E7-DB9AB49C2C63}" type="slidenum">
              <a:rPr lang="en-GB" smtClean="0"/>
              <a:pPr/>
              <a:t>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C023726-1FD3-440E-92E7-DB9AB49C2C63}" type="slidenum">
              <a:rPr lang="en-GB" smtClean="0"/>
              <a:pPr/>
              <a:t>7</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C023726-1FD3-440E-92E7-DB9AB49C2C63}"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vimeo.com/226888686/248d40da29"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7 – Lesson 1</a:t>
            </a:r>
            <a:br>
              <a:rPr lang="en-GB" dirty="0" smtClean="0">
                <a:solidFill>
                  <a:schemeClr val="tx2">
                    <a:lumMod val="60000"/>
                    <a:lumOff val="40000"/>
                  </a:schemeClr>
                </a:solidFill>
              </a:rPr>
            </a:br>
            <a:r>
              <a:rPr lang="en-GB" dirty="0" smtClean="0">
                <a:solidFill>
                  <a:schemeClr val="tx2">
                    <a:lumMod val="60000"/>
                    <a:lumOff val="40000"/>
                  </a:schemeClr>
                </a:solidFill>
              </a:rPr>
              <a:t>Relationships</a:t>
            </a:r>
            <a:endParaRPr lang="en-GB" dirty="0">
              <a:solidFill>
                <a:schemeClr val="tx2">
                  <a:lumMod val="60000"/>
                  <a:lumOff val="40000"/>
                </a:schemeClr>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Relationships and Friendships</a:t>
            </a:r>
            <a:endParaRPr lang="en-GB" sz="2800" b="1" dirty="0">
              <a:solidFill>
                <a:schemeClr val="accent6"/>
              </a:solidFill>
            </a:endParaRPr>
          </a:p>
        </p:txBody>
      </p:sp>
      <p:sp>
        <p:nvSpPr>
          <p:cNvPr id="3" name="Content Placeholder 2"/>
          <p:cNvSpPr>
            <a:spLocks noGrp="1"/>
          </p:cNvSpPr>
          <p:nvPr>
            <p:ph idx="1"/>
          </p:nvPr>
        </p:nvSpPr>
        <p:spPr>
          <a:xfrm>
            <a:off x="457200" y="1600200"/>
            <a:ext cx="4038600" cy="4724400"/>
          </a:xfrm>
        </p:spPr>
        <p:style>
          <a:lnRef idx="1">
            <a:schemeClr val="accent3"/>
          </a:lnRef>
          <a:fillRef idx="2">
            <a:schemeClr val="accent3"/>
          </a:fillRef>
          <a:effectRef idx="1">
            <a:schemeClr val="accent3"/>
          </a:effectRef>
          <a:fontRef idx="minor">
            <a:schemeClr val="dk1"/>
          </a:fontRef>
        </p:style>
        <p:txBody>
          <a:bodyPr>
            <a:normAutofit/>
          </a:bodyPr>
          <a:lstStyle/>
          <a:p>
            <a:pPr>
              <a:buNone/>
            </a:pPr>
            <a:r>
              <a:rPr lang="en-GB" sz="2000" b="1" dirty="0" smtClean="0">
                <a:solidFill>
                  <a:schemeClr val="tx1"/>
                </a:solidFill>
              </a:rPr>
              <a:t>Class Exercise:</a:t>
            </a:r>
          </a:p>
          <a:p>
            <a:pPr>
              <a:buNone/>
            </a:pPr>
            <a:endParaRPr lang="en-GB" sz="2000" b="1" dirty="0" smtClean="0">
              <a:solidFill>
                <a:srgbClr val="FF00FF"/>
              </a:solidFill>
            </a:endParaRPr>
          </a:p>
          <a:p>
            <a:r>
              <a:rPr lang="en-GB" sz="2000" b="1" dirty="0" smtClean="0">
                <a:solidFill>
                  <a:srgbClr val="FF00FF"/>
                </a:solidFill>
              </a:rPr>
              <a:t>What do you think are Characteristics of Good and Not-So-Good Family Relationships in relation to?</a:t>
            </a:r>
          </a:p>
          <a:p>
            <a:pPr>
              <a:buNone/>
            </a:pPr>
            <a:endParaRPr lang="en-GB" sz="2000" dirty="0" smtClean="0"/>
          </a:p>
          <a:p>
            <a:pPr>
              <a:spcBef>
                <a:spcPts val="0"/>
              </a:spcBef>
            </a:pPr>
            <a:r>
              <a:rPr lang="en-GB" sz="2000" b="1" dirty="0" smtClean="0">
                <a:solidFill>
                  <a:schemeClr val="accent6">
                    <a:lumMod val="75000"/>
                  </a:schemeClr>
                </a:solidFill>
              </a:rPr>
              <a:t>Communication</a:t>
            </a:r>
          </a:p>
          <a:p>
            <a:pPr>
              <a:spcBef>
                <a:spcPts val="0"/>
              </a:spcBef>
              <a:buNone/>
            </a:pPr>
            <a:endParaRPr lang="en-GB" sz="2000" dirty="0" smtClean="0"/>
          </a:p>
          <a:p>
            <a:pPr>
              <a:spcBef>
                <a:spcPts val="0"/>
              </a:spcBef>
            </a:pPr>
            <a:r>
              <a:rPr lang="en-GB" sz="2000" b="1" dirty="0" smtClean="0">
                <a:solidFill>
                  <a:schemeClr val="accent6">
                    <a:lumMod val="75000"/>
                  </a:schemeClr>
                </a:solidFill>
              </a:rPr>
              <a:t>Commitment</a:t>
            </a:r>
            <a:endParaRPr lang="en-GB" sz="2000" dirty="0" smtClean="0"/>
          </a:p>
          <a:p>
            <a:pPr>
              <a:spcBef>
                <a:spcPts val="0"/>
              </a:spcBef>
              <a:buNone/>
            </a:pPr>
            <a:endParaRPr lang="en-GB" sz="2000" b="1" dirty="0" smtClean="0">
              <a:solidFill>
                <a:schemeClr val="accent6">
                  <a:lumMod val="75000"/>
                </a:schemeClr>
              </a:solidFill>
            </a:endParaRPr>
          </a:p>
          <a:p>
            <a:pPr>
              <a:spcBef>
                <a:spcPts val="0"/>
              </a:spcBef>
            </a:pPr>
            <a:r>
              <a:rPr lang="en-GB" sz="2000" b="1" dirty="0" smtClean="0">
                <a:solidFill>
                  <a:schemeClr val="accent6">
                    <a:lumMod val="75000"/>
                  </a:schemeClr>
                </a:solidFill>
              </a:rPr>
              <a:t>Quality Time</a:t>
            </a:r>
            <a:endParaRPr lang="en-GB" sz="2000" dirty="0" smtClean="0"/>
          </a:p>
          <a:p>
            <a:pPr>
              <a:spcBef>
                <a:spcPts val="0"/>
              </a:spcBef>
              <a:buNone/>
            </a:pPr>
            <a:endParaRPr lang="en-GB" sz="2000" dirty="0" smtClean="0"/>
          </a:p>
          <a:p>
            <a:pPr>
              <a:spcBef>
                <a:spcPts val="0"/>
              </a:spcBef>
            </a:pPr>
            <a:r>
              <a:rPr lang="en-GB" sz="2000" b="1" dirty="0" smtClean="0">
                <a:solidFill>
                  <a:schemeClr val="accent6">
                    <a:lumMod val="75000"/>
                  </a:schemeClr>
                </a:solidFill>
              </a:rPr>
              <a:t>Respect</a:t>
            </a:r>
            <a:endParaRPr lang="en-GB" sz="2000" dirty="0" smtClean="0"/>
          </a:p>
          <a:p>
            <a:pPr>
              <a:spcBef>
                <a:spcPts val="0"/>
              </a:spcBef>
              <a:buNone/>
            </a:pPr>
            <a:endParaRPr lang="en-GB" sz="2000" dirty="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257800" y="18288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Relationships and Friendships</a:t>
            </a:r>
            <a:endParaRPr lang="en-GB" sz="2800" b="1" dirty="0">
              <a:solidFill>
                <a:schemeClr val="accent6"/>
              </a:solidFill>
            </a:endParaRPr>
          </a:p>
        </p:txBody>
      </p:sp>
      <p:sp>
        <p:nvSpPr>
          <p:cNvPr id="3" name="Content Placeholder 2"/>
          <p:cNvSpPr>
            <a:spLocks noGrp="1"/>
          </p:cNvSpPr>
          <p:nvPr>
            <p:ph idx="1"/>
          </p:nvPr>
        </p:nvSpPr>
        <p:spPr>
          <a:xfrm>
            <a:off x="457200" y="1600200"/>
            <a:ext cx="5943600" cy="4724400"/>
          </a:xfrm>
        </p:spPr>
        <p:style>
          <a:lnRef idx="1">
            <a:schemeClr val="accent3"/>
          </a:lnRef>
          <a:fillRef idx="2">
            <a:schemeClr val="accent3"/>
          </a:fillRef>
          <a:effectRef idx="1">
            <a:schemeClr val="accent3"/>
          </a:effectRef>
          <a:fontRef idx="minor">
            <a:schemeClr val="dk1"/>
          </a:fontRef>
        </p:style>
        <p:txBody>
          <a:bodyPr>
            <a:normAutofit fontScale="92500"/>
          </a:bodyPr>
          <a:lstStyle/>
          <a:p>
            <a:pPr>
              <a:spcBef>
                <a:spcPts val="0"/>
              </a:spcBef>
            </a:pPr>
            <a:r>
              <a:rPr lang="en-GB" sz="2000" b="1" dirty="0" smtClean="0">
                <a:solidFill>
                  <a:schemeClr val="accent6">
                    <a:lumMod val="75000"/>
                  </a:schemeClr>
                </a:solidFill>
              </a:rPr>
              <a:t>Examples: For Not-So- Good, you can add ‘Not’ in front of most areas</a:t>
            </a:r>
          </a:p>
          <a:p>
            <a:pPr>
              <a:spcBef>
                <a:spcPts val="0"/>
              </a:spcBef>
              <a:buNone/>
            </a:pPr>
            <a:endParaRPr lang="en-GB" sz="2000" b="1" dirty="0" smtClean="0">
              <a:solidFill>
                <a:schemeClr val="accent6">
                  <a:lumMod val="75000"/>
                </a:schemeClr>
              </a:solidFill>
            </a:endParaRPr>
          </a:p>
          <a:p>
            <a:pPr>
              <a:spcBef>
                <a:spcPts val="0"/>
              </a:spcBef>
            </a:pPr>
            <a:r>
              <a:rPr lang="en-GB" sz="2000" b="1" dirty="0" smtClean="0">
                <a:solidFill>
                  <a:schemeClr val="accent6">
                    <a:lumMod val="75000"/>
                  </a:schemeClr>
                </a:solidFill>
              </a:rPr>
              <a:t>Communication</a:t>
            </a:r>
            <a:r>
              <a:rPr lang="en-GB" sz="2000" dirty="0" smtClean="0"/>
              <a:t> – listening, talking, sharing feelings, highs and lows, recognising things done well and dealing with issues and problems, love and affection. </a:t>
            </a:r>
          </a:p>
          <a:p>
            <a:pPr>
              <a:spcBef>
                <a:spcPts val="0"/>
              </a:spcBef>
              <a:buNone/>
            </a:pPr>
            <a:endParaRPr lang="en-GB" sz="2000" dirty="0" smtClean="0"/>
          </a:p>
          <a:p>
            <a:pPr>
              <a:spcBef>
                <a:spcPts val="0"/>
              </a:spcBef>
            </a:pPr>
            <a:r>
              <a:rPr lang="en-GB" sz="2000" b="1" dirty="0" smtClean="0">
                <a:solidFill>
                  <a:schemeClr val="accent6">
                    <a:lumMod val="75000"/>
                  </a:schemeClr>
                </a:solidFill>
              </a:rPr>
              <a:t>Commitment </a:t>
            </a:r>
            <a:r>
              <a:rPr lang="en-GB" sz="2000" dirty="0" smtClean="0"/>
              <a:t>- family is most important, always there for each other,  do not feel they are on their own</a:t>
            </a:r>
          </a:p>
          <a:p>
            <a:pPr>
              <a:spcBef>
                <a:spcPts val="0"/>
              </a:spcBef>
              <a:buNone/>
            </a:pPr>
            <a:endParaRPr lang="en-GB" sz="2000" b="1" dirty="0" smtClean="0">
              <a:solidFill>
                <a:schemeClr val="accent6">
                  <a:lumMod val="75000"/>
                </a:schemeClr>
              </a:solidFill>
            </a:endParaRPr>
          </a:p>
          <a:p>
            <a:pPr>
              <a:spcBef>
                <a:spcPts val="0"/>
              </a:spcBef>
            </a:pPr>
            <a:r>
              <a:rPr lang="en-GB" sz="2000" b="1" dirty="0" smtClean="0">
                <a:solidFill>
                  <a:schemeClr val="accent6">
                    <a:lumMod val="75000"/>
                  </a:schemeClr>
                </a:solidFill>
              </a:rPr>
              <a:t>Quality Time </a:t>
            </a:r>
            <a:r>
              <a:rPr lang="en-GB" sz="2000" dirty="0" smtClean="0"/>
              <a:t>– closer family ties through doing things together</a:t>
            </a:r>
          </a:p>
          <a:p>
            <a:pPr>
              <a:spcBef>
                <a:spcPts val="0"/>
              </a:spcBef>
              <a:buNone/>
            </a:pPr>
            <a:endParaRPr lang="en-GB" sz="2000" dirty="0" smtClean="0"/>
          </a:p>
          <a:p>
            <a:pPr>
              <a:spcBef>
                <a:spcPts val="0"/>
              </a:spcBef>
            </a:pPr>
            <a:r>
              <a:rPr lang="en-GB" sz="2000" b="1" dirty="0" smtClean="0">
                <a:solidFill>
                  <a:schemeClr val="accent6">
                    <a:lumMod val="75000"/>
                  </a:schemeClr>
                </a:solidFill>
              </a:rPr>
              <a:t>Respect</a:t>
            </a:r>
            <a:r>
              <a:rPr lang="en-GB" sz="2000" dirty="0" smtClean="0"/>
              <a:t> – politeness, privacy, not shouting or being rude or sarcastic, appreciate differences/achievements and resolve conflict positively</a:t>
            </a:r>
          </a:p>
          <a:p>
            <a:pPr>
              <a:spcBef>
                <a:spcPts val="0"/>
              </a:spcBef>
              <a:buNone/>
            </a:pPr>
            <a:endParaRPr lang="en-GB" sz="2000" dirty="0"/>
          </a:p>
        </p:txBody>
      </p:sp>
      <p:pic>
        <p:nvPicPr>
          <p:cNvPr id="2050" name="Picture 2" descr="C:\Users\Keith\Dropbox\Images\listening.jpg"/>
          <p:cNvPicPr>
            <a:picLocks noChangeAspect="1" noChangeArrowheads="1"/>
          </p:cNvPicPr>
          <p:nvPr/>
        </p:nvPicPr>
        <p:blipFill>
          <a:blip r:embed="rId2" cstate="print"/>
          <a:srcRect/>
          <a:stretch>
            <a:fillRect/>
          </a:stretch>
        </p:blipFill>
        <p:spPr bwMode="auto">
          <a:xfrm>
            <a:off x="6477000" y="2362200"/>
            <a:ext cx="2514600" cy="2590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Good and Difficult Friendships and Relationships</a:t>
            </a:r>
            <a:endParaRPr lang="en-GB" sz="2800" b="1" dirty="0">
              <a:solidFill>
                <a:schemeClr val="accent6"/>
              </a:solidFill>
            </a:endParaRPr>
          </a:p>
        </p:txBody>
      </p:sp>
      <p:sp>
        <p:nvSpPr>
          <p:cNvPr id="3" name="Content Placeholder 2"/>
          <p:cNvSpPr>
            <a:spLocks noGrp="1"/>
          </p:cNvSpPr>
          <p:nvPr>
            <p:ph idx="1"/>
          </p:nvPr>
        </p:nvSpPr>
        <p:spPr>
          <a:xfrm>
            <a:off x="457200" y="1600200"/>
            <a:ext cx="4495800" cy="4876800"/>
          </a:xfrm>
          <a:solidFill>
            <a:schemeClr val="accent6">
              <a:lumMod val="20000"/>
              <a:lumOff val="80000"/>
            </a:schemeClr>
          </a:solidFill>
        </p:spPr>
        <p:txBody>
          <a:bodyPr>
            <a:normAutofit fontScale="85000" lnSpcReduction="20000"/>
          </a:bodyPr>
          <a:lstStyle/>
          <a:p>
            <a:pPr>
              <a:buNone/>
            </a:pPr>
            <a:r>
              <a:rPr lang="en-GB" sz="2200" b="1" dirty="0" smtClean="0"/>
              <a:t>In Groups of 4:</a:t>
            </a:r>
          </a:p>
          <a:p>
            <a:pPr>
              <a:buNone/>
            </a:pPr>
            <a:endParaRPr lang="en-GB" sz="2200" dirty="0" smtClean="0"/>
          </a:p>
          <a:p>
            <a:pPr lvl="0"/>
            <a:r>
              <a:rPr lang="en-GB" sz="2100" dirty="0" smtClean="0">
                <a:solidFill>
                  <a:srgbClr val="FF00FF"/>
                </a:solidFill>
              </a:rPr>
              <a:t>Think of someone you have a good friendship with. What makes the friendship good? – make a list </a:t>
            </a:r>
          </a:p>
          <a:p>
            <a:pPr lvl="0">
              <a:buNone/>
            </a:pPr>
            <a:endParaRPr lang="en-GB" sz="2100" dirty="0" smtClean="0">
              <a:solidFill>
                <a:srgbClr val="FF00FF"/>
              </a:solidFill>
            </a:endParaRPr>
          </a:p>
          <a:p>
            <a:r>
              <a:rPr lang="en-GB" sz="2100" dirty="0" smtClean="0">
                <a:solidFill>
                  <a:srgbClr val="FF00FF"/>
                </a:solidFill>
              </a:rPr>
              <a:t>Think of someone you have a good relationship with but are not friends with. What makes the relationship good? – make a list</a:t>
            </a:r>
          </a:p>
          <a:p>
            <a:endParaRPr lang="en-GB" sz="2100" dirty="0" smtClean="0">
              <a:solidFill>
                <a:srgbClr val="FF00FF"/>
              </a:solidFill>
            </a:endParaRPr>
          </a:p>
          <a:p>
            <a:r>
              <a:rPr lang="en-GB" sz="2100" dirty="0" smtClean="0">
                <a:solidFill>
                  <a:srgbClr val="FF00FF"/>
                </a:solidFill>
              </a:rPr>
              <a:t>Think of someone you don’t get on well with – what makes the relationship difficult? – make a list– NO NAMES!</a:t>
            </a:r>
          </a:p>
          <a:p>
            <a:endParaRPr lang="en-GB" sz="2100" dirty="0" smtClean="0">
              <a:solidFill>
                <a:srgbClr val="FF00FF"/>
              </a:solidFill>
            </a:endParaRPr>
          </a:p>
          <a:p>
            <a:r>
              <a:rPr lang="en-GB" sz="2100" dirty="0" smtClean="0">
                <a:solidFill>
                  <a:srgbClr val="FF00FF"/>
                </a:solidFill>
              </a:rPr>
              <a:t>Discuss how can you have a positive relationship with someone you don’t get on well with? – make a list</a:t>
            </a:r>
          </a:p>
          <a:p>
            <a:pPr algn="ctr">
              <a:buNone/>
            </a:pPr>
            <a:r>
              <a:rPr lang="en-GB" sz="2100" b="1" dirty="0" smtClean="0">
                <a:solidFill>
                  <a:srgbClr val="FF00FF"/>
                </a:solidFill>
              </a:rPr>
              <a:t>You have 10 minutes to do this</a:t>
            </a:r>
          </a:p>
          <a:p>
            <a:pPr>
              <a:buNone/>
            </a:pPr>
            <a:endParaRPr lang="en-GB" dirty="0" smtClean="0"/>
          </a:p>
          <a:p>
            <a:pPr>
              <a:buNone/>
            </a:pPr>
            <a:endParaRPr lang="en-GB" dirty="0"/>
          </a:p>
        </p:txBody>
      </p:sp>
      <p:pic>
        <p:nvPicPr>
          <p:cNvPr id="3074" name="Picture 2" descr="C:\Users\Keith\Dropbox\Images\question marks.jpg"/>
          <p:cNvPicPr>
            <a:picLocks noChangeAspect="1" noChangeArrowheads="1"/>
          </p:cNvPicPr>
          <p:nvPr/>
        </p:nvPicPr>
        <p:blipFill>
          <a:blip r:embed="rId2" cstate="print"/>
          <a:srcRect/>
          <a:stretch>
            <a:fillRect/>
          </a:stretch>
        </p:blipFill>
        <p:spPr bwMode="auto">
          <a:xfrm>
            <a:off x="5257800" y="18288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500"/>
                                        <p:tgtEl>
                                          <p:spTgt spid="3">
                                            <p:txEl>
                                              <p:pRg st="0" end="0"/>
                                            </p:txEl>
                                          </p:spTgt>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edge">
                                      <p:cBhvr>
                                        <p:cTn id="11" dur="500"/>
                                        <p:tgtEl>
                                          <p:spTgt spid="3">
                                            <p:txEl>
                                              <p:pRg st="2" end="2"/>
                                            </p:txEl>
                                          </p:spTgt>
                                        </p:tgtEl>
                                      </p:cBhvr>
                                    </p:animEffect>
                                  </p:childTnLst>
                                </p:cTn>
                              </p:par>
                            </p:childTnLst>
                          </p:cTn>
                        </p:par>
                        <p:par>
                          <p:cTn id="12" fill="hold">
                            <p:stCondLst>
                              <p:cond delay="1000"/>
                            </p:stCondLst>
                            <p:childTnLst>
                              <p:par>
                                <p:cTn id="13" presetID="20"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wedge">
                                      <p:cBhvr>
                                        <p:cTn id="15" dur="500"/>
                                        <p:tgtEl>
                                          <p:spTgt spid="3">
                                            <p:txEl>
                                              <p:pRg st="4" end="4"/>
                                            </p:txEl>
                                          </p:spTgt>
                                        </p:tgtEl>
                                      </p:cBhvr>
                                    </p:animEffect>
                                  </p:childTnLst>
                                </p:cTn>
                              </p:par>
                            </p:childTnLst>
                          </p:cTn>
                        </p:par>
                        <p:par>
                          <p:cTn id="16" fill="hold">
                            <p:stCondLst>
                              <p:cond delay="1500"/>
                            </p:stCondLst>
                            <p:childTnLst>
                              <p:par>
                                <p:cTn id="17" presetID="20"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wedge">
                                      <p:cBhvr>
                                        <p:cTn id="19" dur="500"/>
                                        <p:tgtEl>
                                          <p:spTgt spid="3">
                                            <p:txEl>
                                              <p:pRg st="6" end="6"/>
                                            </p:txEl>
                                          </p:spTgt>
                                        </p:tgtEl>
                                      </p:cBhvr>
                                    </p:animEffect>
                                  </p:childTnLst>
                                </p:cTn>
                              </p:par>
                            </p:childTnLst>
                          </p:cTn>
                        </p:par>
                        <p:par>
                          <p:cTn id="20" fill="hold">
                            <p:stCondLst>
                              <p:cond delay="2000"/>
                            </p:stCondLst>
                            <p:childTnLst>
                              <p:par>
                                <p:cTn id="21" presetID="20"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wedge">
                                      <p:cBhvr>
                                        <p:cTn id="23" dur="500"/>
                                        <p:tgtEl>
                                          <p:spTgt spid="3">
                                            <p:txEl>
                                              <p:pRg st="8" end="8"/>
                                            </p:txEl>
                                          </p:spTgt>
                                        </p:tgtEl>
                                      </p:cBhvr>
                                    </p:animEffect>
                                  </p:childTnLst>
                                </p:cTn>
                              </p:par>
                            </p:childTnLst>
                          </p:cTn>
                        </p:par>
                        <p:par>
                          <p:cTn id="24" fill="hold">
                            <p:stCondLst>
                              <p:cond delay="2500"/>
                            </p:stCondLst>
                            <p:childTnLst>
                              <p:par>
                                <p:cTn id="25" presetID="20" presetClass="entr" presetSubtype="0"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wedge">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Quality of Friendships and Relationships</a:t>
            </a:r>
            <a:endParaRPr lang="en-GB" sz="2800" dirty="0"/>
          </a:p>
        </p:txBody>
      </p:sp>
      <p:sp>
        <p:nvSpPr>
          <p:cNvPr id="3" name="Content Placeholder 2"/>
          <p:cNvSpPr>
            <a:spLocks noGrp="1"/>
          </p:cNvSpPr>
          <p:nvPr>
            <p:ph idx="1"/>
          </p:nvPr>
        </p:nvSpPr>
        <p:spPr>
          <a:xfrm>
            <a:off x="457200" y="1600200"/>
            <a:ext cx="4724400" cy="4525963"/>
          </a:xfrm>
        </p:spPr>
        <p:style>
          <a:lnRef idx="1">
            <a:schemeClr val="dk1"/>
          </a:lnRef>
          <a:fillRef idx="2">
            <a:schemeClr val="dk1"/>
          </a:fillRef>
          <a:effectRef idx="1">
            <a:schemeClr val="dk1"/>
          </a:effectRef>
          <a:fontRef idx="minor">
            <a:schemeClr val="dk1"/>
          </a:fontRef>
        </p:style>
        <p:txBody>
          <a:bodyPr>
            <a:normAutofit lnSpcReduction="10000"/>
          </a:bodyPr>
          <a:lstStyle/>
          <a:p>
            <a:pPr>
              <a:buNone/>
            </a:pPr>
            <a:r>
              <a:rPr lang="en-GB" sz="2000" b="1" dirty="0" smtClean="0"/>
              <a:t>Class Discussion – From your Lists</a:t>
            </a:r>
          </a:p>
          <a:p>
            <a:pPr>
              <a:buNone/>
            </a:pPr>
            <a:endParaRPr lang="en-GB" sz="2000" dirty="0" smtClean="0"/>
          </a:p>
          <a:p>
            <a:pPr lvl="0"/>
            <a:r>
              <a:rPr lang="en-GB" sz="2000" dirty="0" smtClean="0">
                <a:solidFill>
                  <a:srgbClr val="FF00FF"/>
                </a:solidFill>
              </a:rPr>
              <a:t>What are the characteristics of good friendships?</a:t>
            </a:r>
          </a:p>
          <a:p>
            <a:pPr lvl="0">
              <a:buNone/>
            </a:pPr>
            <a:endParaRPr lang="en-GB" sz="2000" dirty="0" smtClean="0">
              <a:solidFill>
                <a:srgbClr val="FF00FF"/>
              </a:solidFill>
            </a:endParaRPr>
          </a:p>
          <a:p>
            <a:r>
              <a:rPr lang="en-GB" sz="2000" dirty="0" smtClean="0">
                <a:solidFill>
                  <a:srgbClr val="FF00FF"/>
                </a:solidFill>
              </a:rPr>
              <a:t> What are the characteristics of good relationships?</a:t>
            </a:r>
          </a:p>
          <a:p>
            <a:pPr>
              <a:buNone/>
            </a:pPr>
            <a:endParaRPr lang="en-GB" sz="2000" dirty="0" smtClean="0">
              <a:solidFill>
                <a:srgbClr val="FF00FF"/>
              </a:solidFill>
            </a:endParaRPr>
          </a:p>
          <a:p>
            <a:r>
              <a:rPr lang="en-GB" sz="2000" dirty="0" smtClean="0">
                <a:solidFill>
                  <a:srgbClr val="FF00FF"/>
                </a:solidFill>
              </a:rPr>
              <a:t>What are the characteristics of difficult relationships?</a:t>
            </a:r>
          </a:p>
          <a:p>
            <a:pPr>
              <a:buNone/>
            </a:pPr>
            <a:endParaRPr lang="en-GB" sz="2000" dirty="0" smtClean="0">
              <a:solidFill>
                <a:srgbClr val="FF00FF"/>
              </a:solidFill>
            </a:endParaRPr>
          </a:p>
          <a:p>
            <a:r>
              <a:rPr lang="en-GB" sz="2000" dirty="0" smtClean="0">
                <a:solidFill>
                  <a:srgbClr val="FF00FF"/>
                </a:solidFill>
              </a:rPr>
              <a:t>How can you have a positive relationship with someone you don’t get on well with?</a:t>
            </a:r>
          </a:p>
          <a:p>
            <a:endParaRPr lang="en-GB" sz="2000" dirty="0" smtClean="0">
              <a:solidFill>
                <a:srgbClr val="FF00FF"/>
              </a:solidFill>
            </a:endParaRPr>
          </a:p>
          <a:p>
            <a:endParaRPr lang="en-GB" sz="2000" dirty="0" smtClean="0">
              <a:solidFill>
                <a:srgbClr val="FF00FF"/>
              </a:solidFill>
            </a:endParaRPr>
          </a:p>
          <a:p>
            <a:endParaRPr lang="en-GB" sz="2000" dirty="0" smtClean="0">
              <a:solidFill>
                <a:srgbClr val="FF00FF"/>
              </a:solidFill>
            </a:endParaRPr>
          </a:p>
          <a:p>
            <a:pPr lvl="0"/>
            <a:endParaRPr lang="en-GB" sz="2000" dirty="0" smtClean="0">
              <a:solidFill>
                <a:srgbClr val="FF00FF"/>
              </a:solidFill>
            </a:endParaRPr>
          </a:p>
          <a:p>
            <a:endParaRPr lang="en-GB" dirty="0"/>
          </a:p>
        </p:txBody>
      </p:sp>
      <p:pic>
        <p:nvPicPr>
          <p:cNvPr id="6146" name="Picture 2" descr="C:\Users\Keith\Dropbox\Images\helping hands drowning.jpg"/>
          <p:cNvPicPr>
            <a:picLocks noChangeAspect="1" noChangeArrowheads="1"/>
          </p:cNvPicPr>
          <p:nvPr/>
        </p:nvPicPr>
        <p:blipFill>
          <a:blip r:embed="rId2" cstate="print"/>
          <a:srcRect/>
          <a:stretch>
            <a:fillRect/>
          </a:stretch>
        </p:blipFill>
        <p:spPr bwMode="auto">
          <a:xfrm>
            <a:off x="5334000" y="1600200"/>
            <a:ext cx="3655122" cy="449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Quality of Friendships and Relationships</a:t>
            </a:r>
            <a:endParaRPr lang="en-GB" sz="2800" dirty="0"/>
          </a:p>
        </p:txBody>
      </p:sp>
      <p:sp>
        <p:nvSpPr>
          <p:cNvPr id="3" name="Content Placeholder 2"/>
          <p:cNvSpPr>
            <a:spLocks noGrp="1"/>
          </p:cNvSpPr>
          <p:nvPr>
            <p:ph idx="1"/>
          </p:nvPr>
        </p:nvSpPr>
        <p:spPr>
          <a:xfrm>
            <a:off x="457200" y="1371600"/>
            <a:ext cx="8229600" cy="5029200"/>
          </a:xfrm>
          <a:solidFill>
            <a:schemeClr val="bg2">
              <a:lumMod val="90000"/>
            </a:schemeClr>
          </a:solidFill>
        </p:spPr>
        <p:txBody>
          <a:bodyPr>
            <a:normAutofit fontScale="62500" lnSpcReduction="20000"/>
          </a:bodyPr>
          <a:lstStyle/>
          <a:p>
            <a:pPr>
              <a:buNone/>
            </a:pPr>
            <a:r>
              <a:rPr lang="en-GB" b="1" dirty="0" smtClean="0"/>
              <a:t>In Your Groups of 4:</a:t>
            </a:r>
          </a:p>
          <a:p>
            <a:pPr>
              <a:buNone/>
            </a:pPr>
            <a:endParaRPr lang="en-GB" dirty="0" smtClean="0"/>
          </a:p>
          <a:p>
            <a:pPr lvl="0"/>
            <a:r>
              <a:rPr lang="en-GB" dirty="0" smtClean="0">
                <a:solidFill>
                  <a:srgbClr val="FF00FF"/>
                </a:solidFill>
              </a:rPr>
              <a:t>From your list of what makes a friendship good, discuss and rank the top 10 in order of importance – 1 is the most important and 10 is the least important. Put them on the friendship tree provided</a:t>
            </a:r>
          </a:p>
          <a:p>
            <a:pPr lvl="0">
              <a:buNone/>
            </a:pPr>
            <a:endParaRPr lang="en-GB" dirty="0" smtClean="0">
              <a:solidFill>
                <a:srgbClr val="FF00FF"/>
              </a:solidFill>
            </a:endParaRPr>
          </a:p>
          <a:p>
            <a:r>
              <a:rPr lang="en-GB" dirty="0" smtClean="0">
                <a:solidFill>
                  <a:srgbClr val="FF00FF"/>
                </a:solidFill>
              </a:rPr>
              <a:t>From your list of what makes a relationship good, discuss and rank the top 10 in order of importance – 1 is the most important and 10 is the least important. Put them on the relationship tree provided</a:t>
            </a:r>
          </a:p>
          <a:p>
            <a:pPr lvl="0">
              <a:buNone/>
            </a:pPr>
            <a:endParaRPr lang="en-GB" dirty="0" smtClean="0">
              <a:solidFill>
                <a:srgbClr val="FF00FF"/>
              </a:solidFill>
            </a:endParaRPr>
          </a:p>
          <a:p>
            <a:pPr lvl="0"/>
            <a:r>
              <a:rPr lang="en-GB" dirty="0" smtClean="0">
                <a:solidFill>
                  <a:srgbClr val="FF00FF"/>
                </a:solidFill>
              </a:rPr>
              <a:t>Join another group of 4 and do the same for both areas</a:t>
            </a:r>
          </a:p>
          <a:p>
            <a:pPr lvl="0">
              <a:buNone/>
            </a:pPr>
            <a:endParaRPr lang="en-GB" dirty="0" smtClean="0">
              <a:solidFill>
                <a:srgbClr val="FF00FF"/>
              </a:solidFill>
            </a:endParaRPr>
          </a:p>
          <a:p>
            <a:pPr lvl="0"/>
            <a:r>
              <a:rPr lang="en-GB" dirty="0" smtClean="0">
                <a:solidFill>
                  <a:srgbClr val="FF00FF"/>
                </a:solidFill>
              </a:rPr>
              <a:t>Join your 8 with another group of 8 and do the same for both areas</a:t>
            </a:r>
          </a:p>
          <a:p>
            <a:pPr lvl="0"/>
            <a:endParaRPr lang="en-GB" dirty="0" smtClean="0">
              <a:solidFill>
                <a:srgbClr val="FF00FF"/>
              </a:solidFill>
            </a:endParaRPr>
          </a:p>
          <a:p>
            <a:pPr lvl="0"/>
            <a:r>
              <a:rPr lang="en-GB" dirty="0" smtClean="0">
                <a:solidFill>
                  <a:srgbClr val="FF00FF"/>
                </a:solidFill>
              </a:rPr>
              <a:t>All join together as a class and do the same for both areas</a:t>
            </a:r>
          </a:p>
          <a:p>
            <a:pPr lvl="0">
              <a:buNone/>
            </a:pPr>
            <a:endParaRPr lang="en-GB" dirty="0" smtClean="0">
              <a:solidFill>
                <a:srgbClr val="FF00FF"/>
              </a:solidFill>
            </a:endParaRPr>
          </a:p>
          <a:p>
            <a:pPr lvl="0" algn="ctr">
              <a:buNone/>
            </a:pPr>
            <a:r>
              <a:rPr lang="en-GB" dirty="0" smtClean="0"/>
              <a:t>Let’s display our final friendship and relationship trees</a:t>
            </a:r>
          </a:p>
          <a:p>
            <a:pPr lvl="0"/>
            <a:endParaRPr lang="en-GB"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dissolve">
                                      <p:cBhvr>
                                        <p:cTn id="27" dur="500"/>
                                        <p:tgtEl>
                                          <p:spTgt spid="3">
                                            <p:txEl>
                                              <p:pRg st="10" end="10"/>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animEffect transition="in" filter="dissolve">
                                      <p:cBhvr>
                                        <p:cTn id="31"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Friendships and Relationships</a:t>
            </a:r>
            <a:endParaRPr lang="en-GB" sz="2800" dirty="0"/>
          </a:p>
        </p:txBody>
      </p:sp>
      <p:pic>
        <p:nvPicPr>
          <p:cNvPr id="35842" name="Picture 2" descr="C:\Users\Keith\Dropbox\Images\shutterstock_174218297.jpg"/>
          <p:cNvPicPr>
            <a:picLocks noChangeAspect="1" noChangeArrowheads="1"/>
          </p:cNvPicPr>
          <p:nvPr/>
        </p:nvPicPr>
        <p:blipFill>
          <a:blip r:embed="rId2" cstate="print"/>
          <a:srcRect/>
          <a:stretch>
            <a:fillRect/>
          </a:stretch>
        </p:blipFill>
        <p:spPr bwMode="auto">
          <a:xfrm>
            <a:off x="5334000" y="2971800"/>
            <a:ext cx="3561906" cy="2418347"/>
          </a:xfrm>
          <a:prstGeom prst="rect">
            <a:avLst/>
          </a:prstGeom>
          <a:noFill/>
        </p:spPr>
      </p:pic>
      <p:sp>
        <p:nvSpPr>
          <p:cNvPr id="6" name="Content Placeholder 5"/>
          <p:cNvSpPr>
            <a:spLocks noGrp="1"/>
          </p:cNvSpPr>
          <p:nvPr>
            <p:ph idx="1"/>
          </p:nvPr>
        </p:nvSpPr>
        <p:spPr>
          <a:xfrm>
            <a:off x="152400" y="1371600"/>
            <a:ext cx="4953000" cy="5486400"/>
          </a:xfrm>
        </p:spPr>
        <p:style>
          <a:lnRef idx="1">
            <a:schemeClr val="accent2"/>
          </a:lnRef>
          <a:fillRef idx="2">
            <a:schemeClr val="accent2"/>
          </a:fillRef>
          <a:effectRef idx="1">
            <a:schemeClr val="accent2"/>
          </a:effectRef>
          <a:fontRef idx="minor">
            <a:schemeClr val="dk1"/>
          </a:fontRef>
        </p:style>
        <p:txBody>
          <a:bodyPr>
            <a:normAutofit fontScale="62500" lnSpcReduction="20000"/>
          </a:bodyPr>
          <a:lstStyle/>
          <a:p>
            <a:r>
              <a:rPr lang="en-GB" dirty="0" smtClean="0"/>
              <a:t>Good friendships and relationships are good for your mental health. They can help you celebrate good times and provide support during bad times. They prevent loneliness and give you a chance to offer </a:t>
            </a:r>
            <a:r>
              <a:rPr lang="en-GB" smtClean="0"/>
              <a:t>needed companionship too</a:t>
            </a:r>
            <a:r>
              <a:rPr lang="en-GB" dirty="0" smtClean="0"/>
              <a:t>. </a:t>
            </a:r>
          </a:p>
          <a:p>
            <a:pPr>
              <a:buNone/>
            </a:pPr>
            <a:endParaRPr lang="en-GB" dirty="0" smtClean="0"/>
          </a:p>
          <a:p>
            <a:pPr>
              <a:buNone/>
            </a:pPr>
            <a:r>
              <a:rPr lang="en-GB" dirty="0" smtClean="0"/>
              <a:t>They can also:</a:t>
            </a:r>
          </a:p>
          <a:p>
            <a:pPr>
              <a:buNone/>
            </a:pPr>
            <a:endParaRPr lang="en-GB" dirty="0" smtClean="0"/>
          </a:p>
          <a:p>
            <a:r>
              <a:rPr lang="en-GB" dirty="0" smtClean="0"/>
              <a:t>Increase your sense of belonging and purpose</a:t>
            </a:r>
          </a:p>
          <a:p>
            <a:r>
              <a:rPr lang="en-GB" dirty="0" smtClean="0"/>
              <a:t>Boost your happiness and reduce your stress</a:t>
            </a:r>
          </a:p>
          <a:p>
            <a:r>
              <a:rPr lang="en-GB" dirty="0" smtClean="0"/>
              <a:t>Improve your self-confidence and self-worth</a:t>
            </a:r>
          </a:p>
          <a:p>
            <a:r>
              <a:rPr lang="en-GB" dirty="0" smtClean="0"/>
              <a:t>Help you cope with traumas</a:t>
            </a:r>
          </a:p>
          <a:p>
            <a:r>
              <a:rPr lang="en-GB" dirty="0" smtClean="0"/>
              <a:t>Encourage you to change or avoid unhealthy lifestyle habits, such as excessive eating or lack of exercise</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 calcmode="lin" valueType="num">
                                      <p:cBhvr additive="base">
                                        <p:cTn id="12"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 calcmode="lin" valueType="num">
                                      <p:cBhvr additive="base">
                                        <p:cTn id="17"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 calcmode="lin" valueType="num">
                                      <p:cBhvr additive="base">
                                        <p:cTn id="22"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 calcmode="lin" valueType="num">
                                      <p:cBhvr additive="base">
                                        <p:cTn id="27"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 calcmode="lin" valueType="num">
                                      <p:cBhvr additive="base">
                                        <p:cTn id="32"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 calcmode="lin" valueType="num">
                                      <p:cBhvr additive="base">
                                        <p:cTn id="37" dur="500" fill="hold"/>
                                        <p:tgtEl>
                                          <p:spTgt spid="6">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Am I a Good Friend?</a:t>
            </a:r>
            <a:endParaRPr lang="en-GB" sz="2800" b="1" dirty="0">
              <a:solidFill>
                <a:schemeClr val="accent6"/>
              </a:solidFill>
            </a:endParaRPr>
          </a:p>
        </p:txBody>
      </p:sp>
      <p:sp>
        <p:nvSpPr>
          <p:cNvPr id="3" name="Content Placeholder 2"/>
          <p:cNvSpPr>
            <a:spLocks noGrp="1"/>
          </p:cNvSpPr>
          <p:nvPr>
            <p:ph idx="1"/>
          </p:nvPr>
        </p:nvSpPr>
        <p:spPr>
          <a:xfrm>
            <a:off x="457200" y="1600200"/>
            <a:ext cx="4419600" cy="4525963"/>
          </a:xfrm>
        </p:spPr>
        <p:txBody>
          <a:bodyPr>
            <a:normAutofit/>
          </a:bodyPr>
          <a:lstStyle/>
          <a:p>
            <a:r>
              <a:rPr lang="en-GB" sz="2000" dirty="0" smtClean="0">
                <a:solidFill>
                  <a:srgbClr val="FF00FF"/>
                </a:solidFill>
              </a:rPr>
              <a:t>Click this video link - record your answers and points scored</a:t>
            </a:r>
          </a:p>
          <a:p>
            <a:endParaRPr lang="en-GB" sz="2000" dirty="0" smtClean="0">
              <a:solidFill>
                <a:srgbClr val="FF00FF"/>
              </a:solidFill>
            </a:endParaRPr>
          </a:p>
          <a:p>
            <a:pPr>
              <a:buNone/>
            </a:pPr>
            <a:r>
              <a:rPr lang="en-GB" sz="2000" dirty="0" smtClean="0">
                <a:solidFill>
                  <a:srgbClr val="FF00FF"/>
                </a:solidFill>
                <a:hlinkClick r:id="rId2"/>
              </a:rPr>
              <a:t>Am I a Good Friend?</a:t>
            </a:r>
            <a:endParaRPr lang="en-GB" sz="2000" dirty="0">
              <a:solidFill>
                <a:srgbClr val="FF00FF"/>
              </a:solidFill>
            </a:endParaRPr>
          </a:p>
        </p:txBody>
      </p:sp>
      <p:pic>
        <p:nvPicPr>
          <p:cNvPr id="1026" name="Picture 2" descr="C:\Users\Keith\Dropbox\Images\question marks.jpg"/>
          <p:cNvPicPr>
            <a:picLocks noChangeAspect="1" noChangeArrowheads="1"/>
          </p:cNvPicPr>
          <p:nvPr/>
        </p:nvPicPr>
        <p:blipFill>
          <a:blip r:embed="rId3" cstate="print"/>
          <a:srcRect/>
          <a:stretch>
            <a:fillRect/>
          </a:stretch>
        </p:blipFill>
        <p:spPr bwMode="auto">
          <a:xfrm>
            <a:off x="5181600" y="1828800"/>
            <a:ext cx="3521075" cy="4297363"/>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486400" cy="4495800"/>
          </a:xfrm>
          <a:solidFill>
            <a:srgbClr val="FFFF00"/>
          </a:solidFill>
          <a:ln>
            <a:noFill/>
          </a:ln>
        </p:spPr>
        <p:txBody>
          <a:bodyPr>
            <a:normAutofit fontScale="25000" lnSpcReduction="20000"/>
          </a:bodyPr>
          <a:lstStyle/>
          <a:p>
            <a:pPr lvl="0">
              <a:lnSpc>
                <a:spcPct val="120000"/>
              </a:lnSpc>
            </a:pPr>
            <a:r>
              <a:rPr lang="en-GB" sz="8000" dirty="0" smtClean="0"/>
              <a:t>Respect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r>
              <a:rPr lang="en-GB" sz="2000" dirty="0" smtClean="0"/>
              <a:t> </a:t>
            </a:r>
            <a:r>
              <a:rPr lang="en-GB" sz="8000" dirty="0" smtClean="0"/>
              <a:t>but not opt out of the subject area being covered</a:t>
            </a:r>
          </a:p>
          <a:p>
            <a:pPr lvl="0">
              <a:lnSpc>
                <a:spcPct val="120000"/>
              </a:lnSpc>
            </a:pPr>
            <a:endParaRPr lang="en-GB" sz="8000" dirty="0" smtClean="0"/>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3" descr="C:\Users\Keith\Dropbox\Images\school children.jpg"/>
          <p:cNvPicPr>
            <a:picLocks noChangeAspect="1" noChangeArrowheads="1"/>
          </p:cNvPicPr>
          <p:nvPr/>
        </p:nvPicPr>
        <p:blipFill>
          <a:blip r:embed="rId2" cstate="print"/>
          <a:srcRect/>
          <a:stretch>
            <a:fillRect/>
          </a:stretch>
        </p:blipFill>
        <p:spPr bwMode="auto">
          <a:xfrm>
            <a:off x="5946775" y="1828800"/>
            <a:ext cx="30448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Relationships </a:t>
            </a:r>
            <a:endParaRPr lang="en-GB" sz="2800" dirty="0">
              <a:solidFill>
                <a:schemeClr val="accent6"/>
              </a:solidFill>
            </a:endParaRPr>
          </a:p>
        </p:txBody>
      </p:sp>
      <p:sp>
        <p:nvSpPr>
          <p:cNvPr id="3" name="Content Placeholder 2"/>
          <p:cNvSpPr>
            <a:spLocks noGrp="1"/>
          </p:cNvSpPr>
          <p:nvPr>
            <p:ph idx="1"/>
          </p:nvPr>
        </p:nvSpPr>
        <p:spPr>
          <a:xfrm>
            <a:off x="457200" y="1371600"/>
            <a:ext cx="4800600" cy="4953000"/>
          </a:xfrm>
        </p:spPr>
        <p:style>
          <a:lnRef idx="1">
            <a:schemeClr val="accent6"/>
          </a:lnRef>
          <a:fillRef idx="3">
            <a:schemeClr val="accent6"/>
          </a:fillRef>
          <a:effectRef idx="2">
            <a:schemeClr val="accent6"/>
          </a:effectRef>
          <a:fontRef idx="minor">
            <a:schemeClr val="lt1"/>
          </a:fontRef>
        </p:style>
        <p:txBody>
          <a:bodyPr>
            <a:normAutofit fontScale="85000" lnSpcReduction="20000"/>
          </a:bodyPr>
          <a:lstStyle/>
          <a:p>
            <a:r>
              <a:rPr lang="en-GB" sz="2000" dirty="0" smtClean="0">
                <a:solidFill>
                  <a:schemeClr val="bg1"/>
                </a:solidFill>
              </a:rPr>
              <a:t>One of the most important aspects of our mental health and wellbeing is developing friendships and positive relationships</a:t>
            </a:r>
          </a:p>
          <a:p>
            <a:pPr>
              <a:buNone/>
            </a:pPr>
            <a:endParaRPr lang="en-GB" sz="2000" dirty="0" smtClean="0">
              <a:solidFill>
                <a:schemeClr val="bg1"/>
              </a:solidFill>
            </a:endParaRPr>
          </a:p>
          <a:p>
            <a:r>
              <a:rPr lang="en-GB" sz="2000" dirty="0" smtClean="0">
                <a:solidFill>
                  <a:schemeClr val="bg1"/>
                </a:solidFill>
              </a:rPr>
              <a:t>We have relationships inside and outside of school so learning to work positively with these is important to maturity</a:t>
            </a:r>
          </a:p>
          <a:p>
            <a:pPr>
              <a:buNone/>
            </a:pPr>
            <a:endParaRPr lang="en-GB" sz="2000" dirty="0" smtClean="0">
              <a:solidFill>
                <a:schemeClr val="bg1"/>
              </a:solidFill>
            </a:endParaRPr>
          </a:p>
          <a:p>
            <a:r>
              <a:rPr lang="en-GB" sz="2000" dirty="0" smtClean="0">
                <a:solidFill>
                  <a:schemeClr val="bg1"/>
                </a:solidFill>
              </a:rPr>
              <a:t>We will make friends and learn how to cooperate with peers naturally, building relationships and friendships through schools, teams and groups</a:t>
            </a:r>
          </a:p>
          <a:p>
            <a:pPr>
              <a:buNone/>
            </a:pPr>
            <a:endParaRPr lang="en-GB" sz="2000" dirty="0" smtClean="0">
              <a:solidFill>
                <a:schemeClr val="bg1"/>
              </a:solidFill>
            </a:endParaRPr>
          </a:p>
          <a:p>
            <a:r>
              <a:rPr lang="en-GB" sz="2000" dirty="0" smtClean="0">
                <a:solidFill>
                  <a:schemeClr val="bg1"/>
                </a:solidFill>
              </a:rPr>
              <a:t>However, these relationships can be subject to many challenges so the ability to manage them effectively and positively through negotiation, listening, assertiveness and empathy are valuable skills that will stand us in good stead throughout our life. You will learn and practise these skills as you go through this programme.</a:t>
            </a:r>
          </a:p>
          <a:p>
            <a:pPr>
              <a:buNone/>
            </a:pPr>
            <a:endParaRPr lang="en-GB" sz="2000" dirty="0" smtClean="0"/>
          </a:p>
          <a:p>
            <a:pPr>
              <a:buNone/>
            </a:pPr>
            <a:endParaRPr lang="en-GB" sz="2000" dirty="0" smtClean="0"/>
          </a:p>
          <a:p>
            <a:pPr>
              <a:buNone/>
            </a:pPr>
            <a:endParaRPr lang="en-GB" sz="2000" dirty="0" smtClean="0"/>
          </a:p>
          <a:p>
            <a:pPr>
              <a:buNone/>
            </a:pPr>
            <a:endParaRPr lang="en-GB" dirty="0"/>
          </a:p>
        </p:txBody>
      </p:sp>
      <p:pic>
        <p:nvPicPr>
          <p:cNvPr id="1027" name="Picture 3" descr="C:\Users\Keith\Dropbox\Images\Business people team.jpg"/>
          <p:cNvPicPr>
            <a:picLocks noChangeAspect="1" noChangeArrowheads="1"/>
          </p:cNvPicPr>
          <p:nvPr/>
        </p:nvPicPr>
        <p:blipFill>
          <a:blip r:embed="rId2" cstate="print"/>
          <a:srcRect/>
          <a:stretch>
            <a:fillRect/>
          </a:stretch>
        </p:blipFill>
        <p:spPr bwMode="auto">
          <a:xfrm>
            <a:off x="5257800" y="2057400"/>
            <a:ext cx="3769855" cy="25146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p:cNvSpPr>
            <a:spLocks noGrp="1"/>
          </p:cNvSpPr>
          <p:nvPr>
            <p:ph type="title"/>
          </p:nvPr>
        </p:nvSpPr>
        <p:spPr>
          <a:xfrm>
            <a:off x="152400" y="228600"/>
            <a:ext cx="8229600" cy="1143000"/>
          </a:xfrm>
        </p:spPr>
        <p:txBody>
          <a:bodyPr>
            <a:normAutofit/>
          </a:bodyPr>
          <a:lstStyle/>
          <a:p>
            <a:pPr lvl="0" fontAlgn="base">
              <a:spcAft>
                <a:spcPct val="0"/>
              </a:spcAft>
            </a:pPr>
            <a:r>
              <a:rPr lang="en-GB" sz="2800" b="1" dirty="0" smtClean="0">
                <a:solidFill>
                  <a:schemeClr val="accent6"/>
                </a:solidFill>
                <a:latin typeface="+mn-lt"/>
                <a:ea typeface="Times New Roman" pitchFamily="18" charset="0"/>
                <a:cs typeface="Times New Roman" pitchFamily="18" charset="0"/>
              </a:rPr>
              <a:t>My Relationships and Importance </a:t>
            </a:r>
            <a:r>
              <a:rPr lang="en-GB" sz="2800" dirty="0" smtClean="0">
                <a:solidFill>
                  <a:schemeClr val="accent6"/>
                </a:solidFill>
                <a:latin typeface="+mn-lt"/>
                <a:cs typeface="Arial" pitchFamily="34" charset="0"/>
              </a:rPr>
              <a:t/>
            </a:r>
            <a:br>
              <a:rPr lang="en-GB" sz="2800" dirty="0" smtClean="0">
                <a:solidFill>
                  <a:schemeClr val="accent6"/>
                </a:solidFill>
                <a:latin typeface="+mn-lt"/>
                <a:cs typeface="Arial" pitchFamily="34" charset="0"/>
              </a:rPr>
            </a:br>
            <a:endParaRPr lang="en-GB" sz="2800" dirty="0">
              <a:solidFill>
                <a:schemeClr val="accent6"/>
              </a:solidFill>
              <a:latin typeface="+mn-lt"/>
            </a:endParaRPr>
          </a:p>
        </p:txBody>
      </p:sp>
      <p:sp>
        <p:nvSpPr>
          <p:cNvPr id="35" name="TextBox 34"/>
          <p:cNvSpPr txBox="1"/>
          <p:nvPr/>
        </p:nvSpPr>
        <p:spPr>
          <a:xfrm>
            <a:off x="7315200" y="1447800"/>
            <a:ext cx="1600200" cy="5293757"/>
          </a:xfrm>
          <a:prstGeom prst="rect">
            <a:avLst/>
          </a:prstGeom>
          <a:noFill/>
        </p:spPr>
        <p:txBody>
          <a:bodyPr wrap="square" rtlCol="0">
            <a:spAutoFit/>
          </a:bodyPr>
          <a:lstStyle/>
          <a:p>
            <a:r>
              <a:rPr lang="en-GB" sz="2000" b="1" dirty="0" smtClean="0">
                <a:ea typeface="Times New Roman" pitchFamily="18" charset="0"/>
                <a:cs typeface="Times New Roman" pitchFamily="18" charset="0"/>
              </a:rPr>
              <a:t>Individual Exercise </a:t>
            </a:r>
          </a:p>
          <a:p>
            <a:endParaRPr lang="en-GB" b="1" dirty="0" smtClean="0">
              <a:solidFill>
                <a:srgbClr val="FF00FF"/>
              </a:solidFill>
              <a:ea typeface="Times New Roman" pitchFamily="18" charset="0"/>
              <a:cs typeface="Times New Roman" pitchFamily="18" charset="0"/>
            </a:endParaRPr>
          </a:p>
          <a:p>
            <a:r>
              <a:rPr lang="en-GB" sz="2000" dirty="0" smtClean="0">
                <a:solidFill>
                  <a:srgbClr val="FF00FF"/>
                </a:solidFill>
                <a:ea typeface="Times New Roman" pitchFamily="18" charset="0"/>
                <a:cs typeface="Times New Roman" pitchFamily="18" charset="0"/>
              </a:rPr>
              <a:t>Identify people in your lives and put them in the appropriate circle 1 is most important and 3 is </a:t>
            </a:r>
            <a:r>
              <a:rPr lang="en-US" sz="2000" dirty="0" smtClean="0">
                <a:solidFill>
                  <a:srgbClr val="FF00FF"/>
                </a:solidFill>
              </a:rPr>
              <a:t>other people in my life/other people I know </a:t>
            </a:r>
            <a:endParaRPr lang="en-GB" sz="2000" dirty="0">
              <a:solidFill>
                <a:srgbClr val="FF00FF"/>
              </a:solidFill>
            </a:endParaRPr>
          </a:p>
        </p:txBody>
      </p:sp>
      <p:sp>
        <p:nvSpPr>
          <p:cNvPr id="1027" name="AutoShape 3"/>
          <p:cNvSpPr>
            <a:spLocks noChangeArrowheads="1"/>
          </p:cNvSpPr>
          <p:nvPr/>
        </p:nvSpPr>
        <p:spPr bwMode="auto">
          <a:xfrm>
            <a:off x="685801" y="1676400"/>
            <a:ext cx="6553200" cy="5186363"/>
          </a:xfrm>
          <a:custGeom>
            <a:avLst/>
            <a:gdLst>
              <a:gd name="G0" fmla="+- 2252 0 0"/>
              <a:gd name="G1" fmla="+- 21600 0 2252"/>
              <a:gd name="G2" fmla="+- 21600 0 2252"/>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52" y="10800"/>
                </a:moveTo>
                <a:cubicBezTo>
                  <a:pt x="2252" y="15521"/>
                  <a:pt x="6079" y="19348"/>
                  <a:pt x="10800" y="19348"/>
                </a:cubicBezTo>
                <a:cubicBezTo>
                  <a:pt x="15521" y="19348"/>
                  <a:pt x="19348" y="15521"/>
                  <a:pt x="19348" y="10800"/>
                </a:cubicBezTo>
                <a:cubicBezTo>
                  <a:pt x="19348" y="6079"/>
                  <a:pt x="15521" y="2252"/>
                  <a:pt x="10800" y="2252"/>
                </a:cubicBezTo>
                <a:cubicBezTo>
                  <a:pt x="6079" y="2252"/>
                  <a:pt x="2252" y="6079"/>
                  <a:pt x="2252" y="10800"/>
                </a:cubicBez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028" name="Oval 4"/>
          <p:cNvSpPr>
            <a:spLocks noChangeArrowheads="1"/>
          </p:cNvSpPr>
          <p:nvPr/>
        </p:nvSpPr>
        <p:spPr bwMode="auto">
          <a:xfrm>
            <a:off x="2057400" y="2895600"/>
            <a:ext cx="4038600" cy="28336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1029" name="Text Box 5"/>
          <p:cNvSpPr txBox="1">
            <a:spLocks noChangeArrowheads="1"/>
          </p:cNvSpPr>
          <p:nvPr/>
        </p:nvSpPr>
        <p:spPr bwMode="auto">
          <a:xfrm>
            <a:off x="3657600" y="3878263"/>
            <a:ext cx="703263" cy="6127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1" i="0" u="none" strike="noStrike" cap="none" normalizeH="0" baseline="0" dirty="0" smtClean="0">
                <a:ln>
                  <a:noFill/>
                </a:ln>
                <a:solidFill>
                  <a:srgbClr val="FF0000"/>
                </a:solidFill>
                <a:effectLst/>
                <a:latin typeface="Calibri" pitchFamily="34" charset="0"/>
                <a:cs typeface="Arial" pitchFamily="34" charset="0"/>
              </a:rPr>
              <a:t>Me</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1" i="0" u="none" strike="noStrike" cap="none" normalizeH="0" baseline="0" dirty="0" smtClean="0">
                <a:ln>
                  <a:noFill/>
                </a:ln>
                <a:solidFill>
                  <a:srgbClr val="FF0000"/>
                </a:solidFill>
                <a:effectLst/>
                <a:latin typeface="Calibri" pitchFamily="34" charset="0"/>
                <a:cs typeface="Arial" pitchFamily="34" charset="0"/>
              </a:rPr>
              <a:t>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Text Box 6"/>
          <p:cNvSpPr txBox="1">
            <a:spLocks noChangeArrowheads="1"/>
          </p:cNvSpPr>
          <p:nvPr/>
        </p:nvSpPr>
        <p:spPr bwMode="auto">
          <a:xfrm>
            <a:off x="3733800" y="5813425"/>
            <a:ext cx="357187" cy="4349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1" i="0" u="none" strike="noStrike" cap="none" normalizeH="0" baseline="0" smtClean="0">
                <a:ln>
                  <a:noFill/>
                </a:ln>
                <a:solidFill>
                  <a:srgbClr val="7030A0"/>
                </a:solidFill>
                <a:effectLst/>
                <a:latin typeface="Calibri" pitchFamily="34"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1" name="Text Box 7"/>
          <p:cNvSpPr txBox="1">
            <a:spLocks noChangeArrowheads="1"/>
          </p:cNvSpPr>
          <p:nvPr/>
        </p:nvSpPr>
        <p:spPr bwMode="auto">
          <a:xfrm>
            <a:off x="3692525" y="6330950"/>
            <a:ext cx="471488" cy="431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1400" b="1" i="0" u="none" strike="noStrike" cap="none" normalizeH="0" baseline="0" smtClean="0">
                <a:ln>
                  <a:noFill/>
                </a:ln>
                <a:solidFill>
                  <a:srgbClr val="F79646"/>
                </a:solidFill>
                <a:effectLst/>
                <a:latin typeface="Calibri" pitchFamily="34"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solidFill>
                  <a:schemeClr val="accent6"/>
                </a:solidFill>
              </a:rPr>
              <a:t>What’s on Your List? </a:t>
            </a:r>
            <a:r>
              <a:rPr lang="en-GB" dirty="0" smtClean="0"/>
              <a:t/>
            </a:r>
            <a:br>
              <a:rPr lang="en-GB" dirty="0" smtClean="0"/>
            </a:br>
            <a:endParaRPr lang="en-GB" dirty="0"/>
          </a:p>
        </p:txBody>
      </p:sp>
      <p:sp>
        <p:nvSpPr>
          <p:cNvPr id="3" name="Content Placeholder 2"/>
          <p:cNvSpPr>
            <a:spLocks noGrp="1"/>
          </p:cNvSpPr>
          <p:nvPr>
            <p:ph idx="1"/>
          </p:nvPr>
        </p:nvSpPr>
        <p:spPr>
          <a:xfrm>
            <a:off x="457200" y="1600200"/>
            <a:ext cx="8229600" cy="495300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pPr>
              <a:buNone/>
            </a:pPr>
            <a:r>
              <a:rPr lang="en-GB" sz="2200" b="1" dirty="0" smtClean="0"/>
              <a:t>Class Discussion</a:t>
            </a:r>
          </a:p>
          <a:p>
            <a:pPr>
              <a:buNone/>
            </a:pPr>
            <a:endParaRPr lang="en-GB" sz="2200" b="1" dirty="0" smtClean="0"/>
          </a:p>
          <a:p>
            <a:pPr>
              <a:buNone/>
            </a:pPr>
            <a:endParaRPr lang="en-GB" sz="2200" dirty="0" smtClean="0">
              <a:solidFill>
                <a:srgbClr val="FF0000"/>
              </a:solidFill>
            </a:endParaRPr>
          </a:p>
          <a:p>
            <a:pPr>
              <a:buNone/>
            </a:pPr>
            <a:r>
              <a:rPr lang="en-GB" sz="2200" dirty="0" smtClean="0">
                <a:solidFill>
                  <a:srgbClr val="FF0000"/>
                </a:solidFill>
              </a:rPr>
              <a:t>Parents 		Friends		Hairdresser		Pets</a:t>
            </a:r>
          </a:p>
          <a:p>
            <a:pPr>
              <a:buNone/>
            </a:pPr>
            <a:endParaRPr lang="en-GB" sz="2200" dirty="0" smtClean="0">
              <a:solidFill>
                <a:srgbClr val="FF0000"/>
              </a:solidFill>
            </a:endParaRPr>
          </a:p>
          <a:p>
            <a:pPr>
              <a:buNone/>
            </a:pPr>
            <a:r>
              <a:rPr lang="en-GB" sz="2200" dirty="0" smtClean="0">
                <a:solidFill>
                  <a:srgbClr val="FF0000"/>
                </a:solidFill>
              </a:rPr>
              <a:t>Neighbours	Teacher		Brother/Sister		Cousins</a:t>
            </a:r>
          </a:p>
          <a:p>
            <a:pPr>
              <a:buNone/>
            </a:pPr>
            <a:endParaRPr lang="en-GB" sz="2200" dirty="0" smtClean="0">
              <a:solidFill>
                <a:srgbClr val="FF0000"/>
              </a:solidFill>
            </a:endParaRPr>
          </a:p>
          <a:p>
            <a:pPr>
              <a:buNone/>
            </a:pPr>
            <a:r>
              <a:rPr lang="en-GB" sz="2200" dirty="0" smtClean="0">
                <a:solidFill>
                  <a:srgbClr val="FF0000"/>
                </a:solidFill>
              </a:rPr>
              <a:t>Coach		Religious Leaders	Grandparents		Parents Friends</a:t>
            </a:r>
          </a:p>
          <a:p>
            <a:pPr>
              <a:buNone/>
            </a:pPr>
            <a:endParaRPr lang="en-GB" sz="2200" dirty="0" smtClean="0">
              <a:solidFill>
                <a:srgbClr val="FF0000"/>
              </a:solidFill>
            </a:endParaRPr>
          </a:p>
          <a:p>
            <a:pPr>
              <a:buNone/>
            </a:pPr>
            <a:r>
              <a:rPr lang="en-GB" sz="2200" dirty="0" smtClean="0">
                <a:solidFill>
                  <a:srgbClr val="FF0000"/>
                </a:solidFill>
              </a:rPr>
              <a:t>Shopkeeper	Friends Parents	Friends Siblings		Social Media</a:t>
            </a:r>
          </a:p>
          <a:p>
            <a:pPr>
              <a:buNone/>
            </a:pPr>
            <a:endParaRPr lang="en-GB" sz="2200" dirty="0" smtClean="0">
              <a:solidFill>
                <a:srgbClr val="FF0000"/>
              </a:solidFill>
            </a:endParaRPr>
          </a:p>
          <a:p>
            <a:pPr>
              <a:buNone/>
            </a:pPr>
            <a:r>
              <a:rPr lang="en-GB" sz="2200" dirty="0" smtClean="0">
                <a:solidFill>
                  <a:srgbClr val="FF0000"/>
                </a:solidFill>
              </a:rPr>
              <a:t>Musical Groups	Gamers		Hobby Groups		Choir</a:t>
            </a:r>
          </a:p>
          <a:p>
            <a:pPr>
              <a:buNone/>
            </a:pPr>
            <a:endParaRPr lang="en-GB" sz="2200" dirty="0" smtClean="0">
              <a:solidFill>
                <a:srgbClr val="FF00FF"/>
              </a:solidFill>
            </a:endParaRPr>
          </a:p>
          <a:p>
            <a:pPr algn="ctr">
              <a:buNone/>
            </a:pPr>
            <a:r>
              <a:rPr lang="en-GB" sz="2200" b="1" dirty="0" smtClean="0">
                <a:solidFill>
                  <a:srgbClr val="FF00FF"/>
                </a:solidFill>
              </a:rPr>
              <a:t>Do you have any different ones to share?</a:t>
            </a:r>
          </a:p>
          <a:p>
            <a:pPr>
              <a:buNone/>
            </a:pPr>
            <a:endParaRPr lang="en-GB" sz="2000" dirty="0" smtClean="0"/>
          </a:p>
          <a:p>
            <a:pPr>
              <a:buNone/>
            </a:pPr>
            <a:r>
              <a:rPr lang="en-GB" sz="2000" dirty="0" smtClean="0"/>
              <a:t>		</a:t>
            </a:r>
            <a:endParaRPr lang="en-GB"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Relationships</a:t>
            </a:r>
            <a:endParaRPr lang="en-GB" sz="2800" b="1" dirty="0">
              <a:solidFill>
                <a:schemeClr val="accent6"/>
              </a:solidFill>
            </a:endParaRPr>
          </a:p>
        </p:txBody>
      </p:sp>
      <p:sp>
        <p:nvSpPr>
          <p:cNvPr id="3" name="Content Placeholder 2"/>
          <p:cNvSpPr>
            <a:spLocks noGrp="1"/>
          </p:cNvSpPr>
          <p:nvPr>
            <p:ph idx="1"/>
          </p:nvPr>
        </p:nvSpPr>
        <p:spPr>
          <a:xfrm>
            <a:off x="457200" y="1600200"/>
            <a:ext cx="4495800" cy="4648200"/>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Explore and discuss the qualities and behaviours you should expect and exhibit in a wide variety of positive relationships (including teams, class, </a:t>
            </a:r>
            <a:r>
              <a:rPr lang="en-GB" sz="2000" dirty="0" smtClean="0"/>
              <a:t>friendships, etc</a:t>
            </a:r>
            <a:r>
              <a:rPr lang="en-GB" sz="2000" dirty="0" smtClean="0"/>
              <a:t>)</a:t>
            </a:r>
          </a:p>
          <a:p>
            <a:pPr>
              <a:buNone/>
            </a:pPr>
            <a:endParaRPr lang="en-GB" sz="2000" dirty="0" smtClean="0"/>
          </a:p>
          <a:p>
            <a:r>
              <a:rPr lang="en-GB" sz="2000" dirty="0" smtClean="0"/>
              <a:t>Explore the range of positive qualities people bring to relationships</a:t>
            </a:r>
          </a:p>
          <a:p>
            <a:pPr>
              <a:buNone/>
            </a:pPr>
            <a:endParaRPr lang="en-GB" sz="2000" dirty="0" smtClean="0"/>
          </a:p>
          <a:p>
            <a:r>
              <a:rPr lang="en-GB" sz="2000" dirty="0" smtClean="0"/>
              <a:t>Understand that relationships can cause strong feelings and emotions</a:t>
            </a:r>
            <a:endParaRPr lang="en-GB" sz="2000" dirty="0"/>
          </a:p>
        </p:txBody>
      </p:sp>
      <p:pic>
        <p:nvPicPr>
          <p:cNvPr id="2050" name="Picture 2" descr="C:\Users\Keith\Dropbox\Images\disabled child care worker.jpg"/>
          <p:cNvPicPr>
            <a:picLocks noChangeAspect="1" noChangeArrowheads="1"/>
          </p:cNvPicPr>
          <p:nvPr/>
        </p:nvPicPr>
        <p:blipFill>
          <a:blip r:embed="rId2" cstate="print"/>
          <a:srcRect/>
          <a:stretch>
            <a:fillRect/>
          </a:stretch>
        </p:blipFill>
        <p:spPr bwMode="auto">
          <a:xfrm>
            <a:off x="5105400" y="1676400"/>
            <a:ext cx="3657599" cy="2438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Relationships, Friendships and Acquaintances</a:t>
            </a:r>
            <a:endParaRPr lang="en-GB" sz="2800" b="1" dirty="0">
              <a:solidFill>
                <a:schemeClr val="accent6"/>
              </a:solidFill>
            </a:endParaRPr>
          </a:p>
        </p:txBody>
      </p:sp>
      <p:sp>
        <p:nvSpPr>
          <p:cNvPr id="3" name="Content Placeholder 2"/>
          <p:cNvSpPr>
            <a:spLocks noGrp="1"/>
          </p:cNvSpPr>
          <p:nvPr>
            <p:ph idx="1"/>
          </p:nvPr>
        </p:nvSpPr>
        <p:spPr>
          <a:xfrm>
            <a:off x="457200" y="1600200"/>
            <a:ext cx="8382000" cy="47244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GB" sz="1800" b="1" dirty="0" smtClean="0"/>
              <a:t>Relationship:</a:t>
            </a:r>
          </a:p>
          <a:p>
            <a:pPr>
              <a:buNone/>
            </a:pPr>
            <a:endParaRPr lang="en-GB" sz="1800" b="1" dirty="0" smtClean="0"/>
          </a:p>
          <a:p>
            <a:pPr lvl="1"/>
            <a:r>
              <a:rPr lang="en-GB" sz="1800" dirty="0" smtClean="0"/>
              <a:t>Family members and relatives</a:t>
            </a:r>
          </a:p>
          <a:p>
            <a:pPr lvl="1"/>
            <a:r>
              <a:rPr lang="en-GB" sz="1800" dirty="0" smtClean="0"/>
              <a:t>People you connected to or work with – neighbours, peers, teams </a:t>
            </a:r>
          </a:p>
          <a:p>
            <a:pPr lvl="1"/>
            <a:r>
              <a:rPr lang="en-GB" sz="1800" dirty="0" smtClean="0"/>
              <a:t>Someone you are seeing romantically</a:t>
            </a:r>
          </a:p>
          <a:p>
            <a:endParaRPr lang="en-GB" sz="1800" dirty="0" smtClean="0"/>
          </a:p>
          <a:p>
            <a:pPr>
              <a:buNone/>
            </a:pPr>
            <a:r>
              <a:rPr lang="en-GB" sz="1800" b="1" dirty="0" smtClean="0"/>
              <a:t>Friendship:</a:t>
            </a:r>
          </a:p>
          <a:p>
            <a:pPr>
              <a:buNone/>
            </a:pPr>
            <a:endParaRPr lang="en-GB" sz="1800" b="1" dirty="0" smtClean="0"/>
          </a:p>
          <a:p>
            <a:pPr lvl="1"/>
            <a:r>
              <a:rPr lang="en-GB" sz="1800" dirty="0" smtClean="0"/>
              <a:t>is a type of relationship between two people who care about each other</a:t>
            </a:r>
          </a:p>
          <a:p>
            <a:pPr lvl="1">
              <a:buNone/>
            </a:pPr>
            <a:endParaRPr lang="en-GB" sz="1800" dirty="0" smtClean="0"/>
          </a:p>
          <a:p>
            <a:pPr>
              <a:buNone/>
            </a:pPr>
            <a:r>
              <a:rPr lang="en-GB" sz="1800" b="1" dirty="0" smtClean="0"/>
              <a:t>Acquaintance:</a:t>
            </a:r>
          </a:p>
          <a:p>
            <a:pPr>
              <a:buNone/>
            </a:pPr>
            <a:endParaRPr lang="en-GB" sz="1800" b="1" dirty="0" smtClean="0"/>
          </a:p>
          <a:p>
            <a:pPr lvl="1"/>
            <a:r>
              <a:rPr lang="en-GB" sz="1800" dirty="0" smtClean="0"/>
              <a:t>someone you know but is not a close friend </a:t>
            </a:r>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dissolve">
                                      <p:cBhvr>
                                        <p:cTn id="23" dur="500"/>
                                        <p:tgtEl>
                                          <p:spTgt spid="3">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dissolve">
                                      <p:cBhvr>
                                        <p:cTn id="31" dur="500"/>
                                        <p:tgtEl>
                                          <p:spTgt spid="3">
                                            <p:txEl>
                                              <p:pRg st="10" end="10"/>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animEffect transition="in" filter="dissolve">
                                      <p:cBhvr>
                                        <p:cTn id="35"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Relationships and Friendships</a:t>
            </a:r>
            <a:endParaRPr lang="en-GB" sz="2800" dirty="0"/>
          </a:p>
        </p:txBody>
      </p:sp>
      <p:sp>
        <p:nvSpPr>
          <p:cNvPr id="3" name="Content Placeholder 2"/>
          <p:cNvSpPr>
            <a:spLocks noGrp="1"/>
          </p:cNvSpPr>
          <p:nvPr>
            <p:ph idx="1"/>
          </p:nvPr>
        </p:nvSpPr>
        <p:spPr>
          <a:xfrm>
            <a:off x="457200" y="1600200"/>
            <a:ext cx="4800600" cy="4525963"/>
          </a:xfrm>
          <a:solidFill>
            <a:schemeClr val="bg2"/>
          </a:solidFill>
        </p:spPr>
        <p:txBody>
          <a:bodyPr>
            <a:normAutofit/>
          </a:bodyPr>
          <a:lstStyle/>
          <a:p>
            <a:pPr>
              <a:buNone/>
            </a:pPr>
            <a:r>
              <a:rPr lang="en-GB" sz="2000" b="1" dirty="0" smtClean="0"/>
              <a:t>Class Discussion!</a:t>
            </a:r>
          </a:p>
          <a:p>
            <a:endParaRPr lang="en-GB" sz="2000" dirty="0" smtClean="0">
              <a:solidFill>
                <a:srgbClr val="FF00FF"/>
              </a:solidFill>
            </a:endParaRPr>
          </a:p>
          <a:p>
            <a:r>
              <a:rPr lang="en-GB" sz="2000" dirty="0" smtClean="0">
                <a:solidFill>
                  <a:srgbClr val="FF00FF"/>
                </a:solidFill>
              </a:rPr>
              <a:t>From your lists, which are relationships, friendships or acquaintances?</a:t>
            </a:r>
          </a:p>
          <a:p>
            <a:pPr>
              <a:buNone/>
            </a:pPr>
            <a:endParaRPr lang="en-GB" sz="2000" dirty="0" smtClean="0">
              <a:solidFill>
                <a:srgbClr val="FF00FF"/>
              </a:solidFill>
            </a:endParaRPr>
          </a:p>
          <a:p>
            <a:r>
              <a:rPr lang="en-GB" sz="2000" dirty="0" smtClean="0">
                <a:solidFill>
                  <a:srgbClr val="FF00FF"/>
                </a:solidFill>
              </a:rPr>
              <a:t>What makes them different?</a:t>
            </a:r>
          </a:p>
          <a:p>
            <a:pPr>
              <a:buNone/>
            </a:pPr>
            <a:endParaRPr lang="en-GB" sz="2000" dirty="0" smtClean="0">
              <a:solidFill>
                <a:srgbClr val="FF00FF"/>
              </a:solidFill>
            </a:endParaRPr>
          </a:p>
          <a:p>
            <a:r>
              <a:rPr lang="en-GB" sz="2000" dirty="0" smtClean="0">
                <a:solidFill>
                  <a:srgbClr val="FF00FF"/>
                </a:solidFill>
              </a:rPr>
              <a:t>Why did you rank them as you have in terms of importance?</a:t>
            </a:r>
          </a:p>
          <a:p>
            <a:endParaRPr lang="en-GB" sz="2000" dirty="0" smtClean="0">
              <a:solidFill>
                <a:srgbClr val="FF00FF"/>
              </a:solidFill>
            </a:endParaRPr>
          </a:p>
          <a:p>
            <a:pPr>
              <a:buNone/>
            </a:pPr>
            <a:endParaRPr lang="en-GB" sz="2000" dirty="0" smtClean="0">
              <a:solidFill>
                <a:srgbClr val="FF00FF"/>
              </a:solidFill>
            </a:endParaRPr>
          </a:p>
          <a:p>
            <a:pPr>
              <a:buNone/>
            </a:pPr>
            <a:endParaRPr lang="en-GB" dirty="0"/>
          </a:p>
        </p:txBody>
      </p:sp>
      <p:pic>
        <p:nvPicPr>
          <p:cNvPr id="2050" name="Picture 2" descr="C:\Users\Keith\Dropbox\Images\question marks.jpg"/>
          <p:cNvPicPr>
            <a:picLocks noChangeAspect="1" noChangeArrowheads="1"/>
          </p:cNvPicPr>
          <p:nvPr/>
        </p:nvPicPr>
        <p:blipFill>
          <a:blip r:embed="rId3" cstate="print"/>
          <a:srcRect/>
          <a:stretch>
            <a:fillRect/>
          </a:stretch>
        </p:blipFill>
        <p:spPr bwMode="auto">
          <a:xfrm>
            <a:off x="54102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500"/>
                                        <p:tgtEl>
                                          <p:spTgt spid="3">
                                            <p:txEl>
                                              <p:pRg st="0" end="0"/>
                                            </p:txEl>
                                          </p:spTgt>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circle(in)">
                                      <p:cBhvr>
                                        <p:cTn id="11" dur="500"/>
                                        <p:tgtEl>
                                          <p:spTgt spid="3">
                                            <p:txEl>
                                              <p:pRg st="2" end="2"/>
                                            </p:txEl>
                                          </p:spTgt>
                                        </p:tgtEl>
                                      </p:cBhvr>
                                    </p:animEffect>
                                  </p:childTnLst>
                                </p:cTn>
                              </p:par>
                            </p:childTnLst>
                          </p:cTn>
                        </p:par>
                        <p:par>
                          <p:cTn id="12" fill="hold">
                            <p:stCondLst>
                              <p:cond delay="1000"/>
                            </p:stCondLst>
                            <p:childTnLst>
                              <p:par>
                                <p:cTn id="13" presetID="6" presetClass="entr" presetSubtype="16"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circle(in)">
                                      <p:cBhvr>
                                        <p:cTn id="15" dur="500"/>
                                        <p:tgtEl>
                                          <p:spTgt spid="3">
                                            <p:txEl>
                                              <p:pRg st="4" end="4"/>
                                            </p:txEl>
                                          </p:spTgt>
                                        </p:tgtEl>
                                      </p:cBhvr>
                                    </p:animEffect>
                                  </p:childTnLst>
                                </p:cTn>
                              </p:par>
                            </p:childTnLst>
                          </p:cTn>
                        </p:par>
                        <p:par>
                          <p:cTn id="16" fill="hold">
                            <p:stCondLst>
                              <p:cond delay="1500"/>
                            </p:stCondLst>
                            <p:childTnLst>
                              <p:par>
                                <p:cTn id="17" presetID="6" presetClass="entr" presetSubtype="16"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circle(in)">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Relationships and Friendships</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1"/>
          </a:lnRef>
          <a:fillRef idx="3">
            <a:schemeClr val="accent1"/>
          </a:fillRef>
          <a:effectRef idx="2">
            <a:schemeClr val="accent1"/>
          </a:effectRef>
          <a:fontRef idx="minor">
            <a:schemeClr val="lt1"/>
          </a:fontRef>
        </p:style>
        <p:txBody>
          <a:bodyPr>
            <a:normAutofit fontScale="92500" lnSpcReduction="20000"/>
          </a:bodyPr>
          <a:lstStyle/>
          <a:p>
            <a:pPr>
              <a:buNone/>
            </a:pPr>
            <a:r>
              <a:rPr lang="en-GB" sz="2000" dirty="0" smtClean="0">
                <a:solidFill>
                  <a:schemeClr val="bg1"/>
                </a:solidFill>
              </a:rPr>
              <a:t>Family Relationships:</a:t>
            </a:r>
          </a:p>
          <a:p>
            <a:pPr>
              <a:buNone/>
            </a:pPr>
            <a:endParaRPr lang="en-GB" sz="2000" dirty="0" smtClean="0">
              <a:solidFill>
                <a:schemeClr val="bg1"/>
              </a:solidFill>
            </a:endParaRPr>
          </a:p>
          <a:p>
            <a:pPr>
              <a:spcBef>
                <a:spcPts val="0"/>
              </a:spcBef>
            </a:pPr>
            <a:r>
              <a:rPr lang="en-GB" sz="2000" dirty="0" smtClean="0">
                <a:solidFill>
                  <a:schemeClr val="bg1"/>
                </a:solidFill>
              </a:rPr>
              <a:t>You can choose your friends but not your family</a:t>
            </a:r>
          </a:p>
          <a:p>
            <a:pPr>
              <a:spcBef>
                <a:spcPts val="0"/>
              </a:spcBef>
            </a:pPr>
            <a:endParaRPr lang="en-GB" sz="2000" dirty="0" smtClean="0">
              <a:solidFill>
                <a:schemeClr val="bg1"/>
              </a:solidFill>
            </a:endParaRPr>
          </a:p>
          <a:p>
            <a:pPr>
              <a:spcBef>
                <a:spcPts val="0"/>
              </a:spcBef>
            </a:pPr>
            <a:r>
              <a:rPr lang="en-GB" sz="2000" dirty="0" smtClean="0">
                <a:solidFill>
                  <a:schemeClr val="bg1"/>
                </a:solidFill>
              </a:rPr>
              <a:t>Families in the 21st century come in all shapes and sizes - traditional, single parent, divorced and re-married, more than one family together in the same house and LGBT </a:t>
            </a:r>
          </a:p>
          <a:p>
            <a:pPr>
              <a:spcBef>
                <a:spcPts val="0"/>
              </a:spcBef>
            </a:pPr>
            <a:endParaRPr lang="en-GB" sz="2000" dirty="0" smtClean="0">
              <a:solidFill>
                <a:schemeClr val="bg1"/>
              </a:solidFill>
            </a:endParaRPr>
          </a:p>
          <a:p>
            <a:pPr>
              <a:spcBef>
                <a:spcPts val="0"/>
              </a:spcBef>
            </a:pPr>
            <a:r>
              <a:rPr lang="en-GB" sz="2000" dirty="0" smtClean="0">
                <a:solidFill>
                  <a:schemeClr val="bg1"/>
                </a:solidFill>
              </a:rPr>
              <a:t>What would have it have looked like in your grandparents day?</a:t>
            </a:r>
          </a:p>
          <a:p>
            <a:pPr>
              <a:spcBef>
                <a:spcPts val="0"/>
              </a:spcBef>
              <a:buNone/>
            </a:pPr>
            <a:endParaRPr lang="en-GB" sz="2000" dirty="0" smtClean="0">
              <a:solidFill>
                <a:schemeClr val="bg1"/>
              </a:solidFill>
            </a:endParaRPr>
          </a:p>
          <a:p>
            <a:r>
              <a:rPr lang="en-GB" sz="2000" dirty="0" smtClean="0">
                <a:solidFill>
                  <a:schemeClr val="bg1"/>
                </a:solidFill>
              </a:rPr>
              <a:t>It is not the make-up of the family but the quality of the relationship </a:t>
            </a:r>
            <a:r>
              <a:rPr lang="en-GB" sz="2000" smtClean="0">
                <a:solidFill>
                  <a:schemeClr val="bg1"/>
                </a:solidFill>
              </a:rPr>
              <a:t>that </a:t>
            </a:r>
            <a:r>
              <a:rPr lang="en-GB" sz="2000" smtClean="0">
                <a:solidFill>
                  <a:schemeClr val="bg1"/>
                </a:solidFill>
              </a:rPr>
              <a:t> is </a:t>
            </a:r>
            <a:r>
              <a:rPr lang="en-GB" sz="2000" dirty="0" smtClean="0">
                <a:solidFill>
                  <a:schemeClr val="bg1"/>
                </a:solidFill>
              </a:rPr>
              <a:t>important</a:t>
            </a:r>
            <a:endParaRPr lang="en-GB" sz="2000" dirty="0">
              <a:solidFill>
                <a:schemeClr val="bg1"/>
              </a:solidFill>
            </a:endParaRPr>
          </a:p>
        </p:txBody>
      </p:sp>
      <p:pic>
        <p:nvPicPr>
          <p:cNvPr id="1026" name="Picture 2" descr="C:\Users\Keith\Dropbox\Images\relaxed.jpg"/>
          <p:cNvPicPr>
            <a:picLocks noChangeAspect="1" noChangeArrowheads="1"/>
          </p:cNvPicPr>
          <p:nvPr/>
        </p:nvPicPr>
        <p:blipFill>
          <a:blip r:embed="rId2" cstate="print"/>
          <a:srcRect/>
          <a:stretch>
            <a:fillRect/>
          </a:stretch>
        </p:blipFill>
        <p:spPr bwMode="auto">
          <a:xfrm>
            <a:off x="5181600" y="2514601"/>
            <a:ext cx="3886560" cy="2590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1316</TotalTime>
  <Words>1291</Words>
  <Application>Microsoft Office PowerPoint</Application>
  <PresentationFormat>On-screen Show (4:3)</PresentationFormat>
  <Paragraphs>189</Paragraphs>
  <Slides>22</Slides>
  <Notes>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Bristol Healthy Schools  Stride  Emotional Health and Wellbeing Programme  Year 7 – Lesson 1 Relationships</vt:lpstr>
      <vt:lpstr>Our School Values and Ground Rules</vt:lpstr>
      <vt:lpstr>Relationships </vt:lpstr>
      <vt:lpstr>My Relationships and Importance  </vt:lpstr>
      <vt:lpstr>What’s on Your List?  </vt:lpstr>
      <vt:lpstr>Relationships</vt:lpstr>
      <vt:lpstr>Relationships, Friendships and Acquaintances</vt:lpstr>
      <vt:lpstr>Relationships and Friendships</vt:lpstr>
      <vt:lpstr>Relationships and Friendships</vt:lpstr>
      <vt:lpstr>Relationships and Friendships</vt:lpstr>
      <vt:lpstr>Relationships and Friendships</vt:lpstr>
      <vt:lpstr>Good and Difficult Friendships and Relationships</vt:lpstr>
      <vt:lpstr>Quality of Friendships and Relationships</vt:lpstr>
      <vt:lpstr>Quality of Friendships and Relationships</vt:lpstr>
      <vt:lpstr>Friendships and Relationships</vt:lpstr>
      <vt:lpstr>Am I a Good Friend?</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195</cp:revision>
  <dcterms:created xsi:type="dcterms:W3CDTF">2006-08-16T00:00:00Z</dcterms:created>
  <dcterms:modified xsi:type="dcterms:W3CDTF">2017-12-18T10:38:38Z</dcterms:modified>
</cp:coreProperties>
</file>