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64" r:id="rId3"/>
    <p:sldId id="265" r:id="rId4"/>
    <p:sldId id="277" r:id="rId5"/>
    <p:sldId id="268" r:id="rId6"/>
    <p:sldId id="267" r:id="rId7"/>
    <p:sldId id="275" r:id="rId8"/>
    <p:sldId id="257" r:id="rId9"/>
    <p:sldId id="258" r:id="rId10"/>
    <p:sldId id="260" r:id="rId11"/>
    <p:sldId id="270" r:id="rId12"/>
    <p:sldId id="281" r:id="rId13"/>
    <p:sldId id="269" r:id="rId14"/>
    <p:sldId id="261" r:id="rId15"/>
    <p:sldId id="271" r:id="rId16"/>
    <p:sldId id="288" r:id="rId17"/>
    <p:sldId id="283" r:id="rId18"/>
    <p:sldId id="284" r:id="rId19"/>
    <p:sldId id="285" r:id="rId20"/>
    <p:sldId id="28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48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5DE29F-B702-4E62-86F0-76E000A689AB}" type="datetimeFigureOut">
              <a:rPr lang="en-GB" smtClean="0"/>
              <a:pPr/>
              <a:t>04/12/2017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4386D8-6654-465E-B68D-CC89A69D8B47}"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04-Dec-17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04-Dec-17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04-Dec-17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04-Dec-17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vimeo.com/227070052/38367d43a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vimeo.com/228046565/8519737ab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7 – Lesson 2</a:t>
            </a:r>
            <a:br>
              <a:rPr lang="en-GB" dirty="0" smtClean="0">
                <a:solidFill>
                  <a:schemeClr val="tx2">
                    <a:lumMod val="60000"/>
                    <a:lumOff val="40000"/>
                  </a:schemeClr>
                </a:solidFill>
              </a:rPr>
            </a:br>
            <a:r>
              <a:rPr lang="en-GB" dirty="0" smtClean="0">
                <a:solidFill>
                  <a:schemeClr val="tx2">
                    <a:lumMod val="60000"/>
                    <a:lumOff val="40000"/>
                  </a:schemeClr>
                </a:solidFill>
              </a:rPr>
              <a:t>Managing Friendships and Relationships</a:t>
            </a:r>
            <a:endParaRPr lang="en-GB" dirty="0">
              <a:solidFill>
                <a:schemeClr val="tx2">
                  <a:lumMod val="60000"/>
                  <a:lumOff val="40000"/>
                </a:schemeClr>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Friendships and Relationships</a:t>
            </a:r>
            <a:endParaRPr lang="en-GB" sz="2800" dirty="0"/>
          </a:p>
        </p:txBody>
      </p:sp>
      <p:sp>
        <p:nvSpPr>
          <p:cNvPr id="3" name="Content Placeholder 2"/>
          <p:cNvSpPr>
            <a:spLocks noGrp="1"/>
          </p:cNvSpPr>
          <p:nvPr>
            <p:ph idx="1"/>
          </p:nvPr>
        </p:nvSpPr>
        <p:spPr>
          <a:xfrm>
            <a:off x="304800" y="1295400"/>
            <a:ext cx="5334000" cy="5029200"/>
          </a:xfrm>
        </p:spPr>
        <p:style>
          <a:lnRef idx="1">
            <a:schemeClr val="accent1"/>
          </a:lnRef>
          <a:fillRef idx="3">
            <a:schemeClr val="accent1"/>
          </a:fillRef>
          <a:effectRef idx="2">
            <a:schemeClr val="accent1"/>
          </a:effectRef>
          <a:fontRef idx="minor">
            <a:schemeClr val="lt1"/>
          </a:fontRef>
        </p:style>
        <p:txBody>
          <a:bodyPr>
            <a:normAutofit fontScale="85000" lnSpcReduction="20000"/>
          </a:bodyPr>
          <a:lstStyle/>
          <a:p>
            <a:r>
              <a:rPr lang="en-GB" sz="2000" b="1" dirty="0" smtClean="0">
                <a:solidFill>
                  <a:schemeClr val="bg1"/>
                </a:solidFill>
              </a:rPr>
              <a:t>Passiveness</a:t>
            </a:r>
            <a:r>
              <a:rPr lang="en-GB" sz="2000" dirty="0" smtClean="0">
                <a:solidFill>
                  <a:schemeClr val="bg1"/>
                </a:solidFill>
              </a:rPr>
              <a:t> means not acting to influence or change a situation so allowing other people to be in control</a:t>
            </a:r>
          </a:p>
          <a:p>
            <a:pPr>
              <a:buNone/>
            </a:pPr>
            <a:endParaRPr lang="en-GB" sz="2000" dirty="0" smtClean="0">
              <a:solidFill>
                <a:schemeClr val="bg1"/>
              </a:solidFill>
            </a:endParaRPr>
          </a:p>
          <a:p>
            <a:pPr lvl="0" fontAlgn="base">
              <a:defRPr/>
            </a:pPr>
            <a:r>
              <a:rPr lang="en-GB" sz="2000" dirty="0" smtClean="0">
                <a:solidFill>
                  <a:schemeClr val="bg1"/>
                </a:solidFill>
              </a:rPr>
              <a:t>When you act passively, you might: </a:t>
            </a:r>
          </a:p>
          <a:p>
            <a:pPr lvl="1" fontAlgn="base">
              <a:defRPr/>
            </a:pPr>
            <a:r>
              <a:rPr lang="en-GB" sz="2000" dirty="0" smtClean="0">
                <a:solidFill>
                  <a:schemeClr val="bg1"/>
                </a:solidFill>
              </a:rPr>
              <a:t>Put yourself down - "I never know what to do" </a:t>
            </a:r>
          </a:p>
          <a:p>
            <a:pPr lvl="1" fontAlgn="base">
              <a:defRPr/>
            </a:pPr>
            <a:r>
              <a:rPr lang="en-GB" sz="2000" dirty="0" smtClean="0">
                <a:solidFill>
                  <a:schemeClr val="bg1"/>
                </a:solidFill>
              </a:rPr>
              <a:t>Put other people’s needs first - "You need it more than me" </a:t>
            </a:r>
          </a:p>
          <a:p>
            <a:pPr lvl="1" fontAlgn="base">
              <a:defRPr/>
            </a:pPr>
            <a:r>
              <a:rPr lang="en-GB" sz="2000" dirty="0" smtClean="0">
                <a:solidFill>
                  <a:schemeClr val="bg1"/>
                </a:solidFill>
              </a:rPr>
              <a:t>Say "It doesn't really matter" when it does </a:t>
            </a:r>
          </a:p>
          <a:p>
            <a:pPr lvl="1" fontAlgn="base">
              <a:defRPr/>
            </a:pPr>
            <a:r>
              <a:rPr lang="en-GB" sz="2000" dirty="0" smtClean="0">
                <a:solidFill>
                  <a:schemeClr val="bg1"/>
                </a:solidFill>
              </a:rPr>
              <a:t>Not say what you really want - "I don't know", "I don't care" (while thinking "I do") </a:t>
            </a:r>
          </a:p>
          <a:p>
            <a:pPr lvl="1" fontAlgn="base">
              <a:defRPr/>
            </a:pPr>
            <a:r>
              <a:rPr lang="en-GB" sz="2000" dirty="0" smtClean="0">
                <a:solidFill>
                  <a:schemeClr val="bg1"/>
                </a:solidFill>
              </a:rPr>
              <a:t>Let others choose for you - "No, no, you decide" </a:t>
            </a:r>
          </a:p>
          <a:p>
            <a:pPr lvl="1" fontAlgn="base">
              <a:buNone/>
              <a:defRPr/>
            </a:pPr>
            <a:endParaRPr lang="en-GB" sz="2000" dirty="0" smtClean="0">
              <a:solidFill>
                <a:schemeClr val="bg1"/>
              </a:solidFill>
            </a:endParaRPr>
          </a:p>
          <a:p>
            <a:pPr lvl="0" fontAlgn="base">
              <a:defRPr/>
            </a:pPr>
            <a:r>
              <a:rPr lang="en-GB" sz="2000" dirty="0" smtClean="0">
                <a:solidFill>
                  <a:schemeClr val="bg1"/>
                </a:solidFill>
              </a:rPr>
              <a:t>Passive behaviour can lead to feeling hurt, upset, nervous or angry. Your needs are not met and you can feel out of control, dependent and helpless</a:t>
            </a:r>
          </a:p>
          <a:p>
            <a:pPr lvl="0" fontAlgn="base">
              <a:defRPr/>
            </a:pPr>
            <a:endParaRPr lang="en-GB" sz="2000" dirty="0" smtClean="0">
              <a:solidFill>
                <a:schemeClr val="bg1"/>
              </a:solidFill>
            </a:endParaRPr>
          </a:p>
          <a:p>
            <a:pPr lvl="0" fontAlgn="base">
              <a:defRPr/>
            </a:pPr>
            <a:r>
              <a:rPr lang="en-GB" sz="2000" dirty="0" smtClean="0">
                <a:solidFill>
                  <a:schemeClr val="bg1"/>
                </a:solidFill>
              </a:rPr>
              <a:t>Continuous passive behaviour  can leave you as a victim or punch bag and this can lead to ill-health issues such as muscle tension, headaches and digestive issues that are linked to stress </a:t>
            </a:r>
          </a:p>
          <a:p>
            <a:pPr lvl="0" fontAlgn="base">
              <a:defRPr/>
            </a:pPr>
            <a:endParaRPr lang="en-GB" sz="2000" dirty="0" smtClean="0">
              <a:solidFill>
                <a:schemeClr val="bg1"/>
              </a:solidFill>
            </a:endParaRPr>
          </a:p>
          <a:p>
            <a:endParaRPr lang="en-GB" sz="2000" dirty="0" smtClean="0"/>
          </a:p>
          <a:p>
            <a:endParaRPr lang="en-GB" sz="2000" dirty="0" smtClean="0"/>
          </a:p>
          <a:p>
            <a:pPr lvl="0"/>
            <a:endParaRPr lang="en-GB" sz="2000" dirty="0" smtClean="0">
              <a:solidFill>
                <a:srgbClr val="FF00FF"/>
              </a:solidFill>
            </a:endParaRP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5" name="Picture 4" descr="Passive.jpg"/>
          <p:cNvPicPr>
            <a:picLocks noChangeAspect="1"/>
          </p:cNvPicPr>
          <p:nvPr/>
        </p:nvPicPr>
        <p:blipFill>
          <a:blip r:embed="rId2" cstate="print"/>
          <a:stretch>
            <a:fillRect/>
          </a:stretch>
        </p:blipFill>
        <p:spPr>
          <a:xfrm>
            <a:off x="5791200" y="1447800"/>
            <a:ext cx="3077408" cy="20478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500"/>
                                        <p:tgtEl>
                                          <p:spTgt spid="3">
                                            <p:txEl>
                                              <p:pRg st="0" end="0"/>
                                            </p:txEl>
                                          </p:spTgt>
                                        </p:tgtEl>
                                      </p:cBhvr>
                                    </p:animEffect>
                                  </p:childTnLst>
                                </p:cTn>
                              </p:par>
                            </p:childTnLst>
                          </p:cTn>
                        </p:par>
                        <p:par>
                          <p:cTn id="8" fill="hold">
                            <p:stCondLst>
                              <p:cond delay="500"/>
                            </p:stCondLst>
                            <p:childTnLst>
                              <p:par>
                                <p:cTn id="9" presetID="2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edge">
                                      <p:cBhvr>
                                        <p:cTn id="11" dur="500"/>
                                        <p:tgtEl>
                                          <p:spTgt spid="3">
                                            <p:txEl>
                                              <p:pRg st="2" end="2"/>
                                            </p:txEl>
                                          </p:spTgt>
                                        </p:tgtEl>
                                      </p:cBhvr>
                                    </p:animEffect>
                                  </p:childTnLst>
                                </p:cTn>
                              </p:par>
                            </p:childTnLst>
                          </p:cTn>
                        </p:par>
                        <p:par>
                          <p:cTn id="12" fill="hold">
                            <p:stCondLst>
                              <p:cond delay="1000"/>
                            </p:stCondLst>
                            <p:childTnLst>
                              <p:par>
                                <p:cTn id="13" presetID="2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edge">
                                      <p:cBhvr>
                                        <p:cTn id="15" dur="500"/>
                                        <p:tgtEl>
                                          <p:spTgt spid="3">
                                            <p:txEl>
                                              <p:pRg st="3" end="3"/>
                                            </p:txEl>
                                          </p:spTgt>
                                        </p:tgtEl>
                                      </p:cBhvr>
                                    </p:animEffect>
                                  </p:childTnLst>
                                </p:cTn>
                              </p:par>
                            </p:childTnLst>
                          </p:cTn>
                        </p:par>
                        <p:par>
                          <p:cTn id="16" fill="hold">
                            <p:stCondLst>
                              <p:cond delay="1500"/>
                            </p:stCondLst>
                            <p:childTnLst>
                              <p:par>
                                <p:cTn id="17" presetID="20"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edge">
                                      <p:cBhvr>
                                        <p:cTn id="19" dur="500"/>
                                        <p:tgtEl>
                                          <p:spTgt spid="3">
                                            <p:txEl>
                                              <p:pRg st="4" end="4"/>
                                            </p:txEl>
                                          </p:spTgt>
                                        </p:tgtEl>
                                      </p:cBhvr>
                                    </p:animEffect>
                                  </p:childTnLst>
                                </p:cTn>
                              </p:par>
                            </p:childTnLst>
                          </p:cTn>
                        </p:par>
                        <p:par>
                          <p:cTn id="20" fill="hold">
                            <p:stCondLst>
                              <p:cond delay="2000"/>
                            </p:stCondLst>
                            <p:childTnLst>
                              <p:par>
                                <p:cTn id="21" presetID="20"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wedge">
                                      <p:cBhvr>
                                        <p:cTn id="23" dur="500"/>
                                        <p:tgtEl>
                                          <p:spTgt spid="3">
                                            <p:txEl>
                                              <p:pRg st="5" end="5"/>
                                            </p:txEl>
                                          </p:spTgt>
                                        </p:tgtEl>
                                      </p:cBhvr>
                                    </p:animEffect>
                                  </p:childTnLst>
                                </p:cTn>
                              </p:par>
                            </p:childTnLst>
                          </p:cTn>
                        </p:par>
                        <p:par>
                          <p:cTn id="24" fill="hold">
                            <p:stCondLst>
                              <p:cond delay="2500"/>
                            </p:stCondLst>
                            <p:childTnLst>
                              <p:par>
                                <p:cTn id="25" presetID="20"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edge">
                                      <p:cBhvr>
                                        <p:cTn id="27" dur="500"/>
                                        <p:tgtEl>
                                          <p:spTgt spid="3">
                                            <p:txEl>
                                              <p:pRg st="6" end="6"/>
                                            </p:txEl>
                                          </p:spTgt>
                                        </p:tgtEl>
                                      </p:cBhvr>
                                    </p:animEffect>
                                  </p:childTnLst>
                                </p:cTn>
                              </p:par>
                            </p:childTnLst>
                          </p:cTn>
                        </p:par>
                        <p:par>
                          <p:cTn id="28" fill="hold">
                            <p:stCondLst>
                              <p:cond delay="3000"/>
                            </p:stCondLst>
                            <p:childTnLst>
                              <p:par>
                                <p:cTn id="29" presetID="20"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edge">
                                      <p:cBhvr>
                                        <p:cTn id="31" dur="500"/>
                                        <p:tgtEl>
                                          <p:spTgt spid="3">
                                            <p:txEl>
                                              <p:pRg st="7" end="7"/>
                                            </p:txEl>
                                          </p:spTgt>
                                        </p:tgtEl>
                                      </p:cBhvr>
                                    </p:animEffect>
                                  </p:childTnLst>
                                </p:cTn>
                              </p:par>
                            </p:childTnLst>
                          </p:cTn>
                        </p:par>
                        <p:par>
                          <p:cTn id="32" fill="hold">
                            <p:stCondLst>
                              <p:cond delay="3500"/>
                            </p:stCondLst>
                            <p:childTnLst>
                              <p:par>
                                <p:cTn id="33" presetID="20" presetClass="entr" presetSubtype="0" fill="hold" nodeType="after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wedge">
                                      <p:cBhvr>
                                        <p:cTn id="35" dur="500"/>
                                        <p:tgtEl>
                                          <p:spTgt spid="3">
                                            <p:txEl>
                                              <p:pRg st="9" end="9"/>
                                            </p:txEl>
                                          </p:spTgt>
                                        </p:tgtEl>
                                      </p:cBhvr>
                                    </p:animEffect>
                                  </p:childTnLst>
                                </p:cTn>
                              </p:par>
                            </p:childTnLst>
                          </p:cTn>
                        </p:par>
                        <p:par>
                          <p:cTn id="36" fill="hold">
                            <p:stCondLst>
                              <p:cond delay="4000"/>
                            </p:stCondLst>
                            <p:childTnLst>
                              <p:par>
                                <p:cTn id="37" presetID="20" presetClass="entr" presetSubtype="0" fill="hold" nodeType="after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animEffect transition="in" filter="wedge">
                                      <p:cBhvr>
                                        <p:cTn id="39"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Friendships and Relationships</a:t>
            </a:r>
            <a:endParaRPr lang="en-GB" sz="2800" dirty="0"/>
          </a:p>
        </p:txBody>
      </p:sp>
      <p:sp>
        <p:nvSpPr>
          <p:cNvPr id="3" name="Content Placeholder 2"/>
          <p:cNvSpPr>
            <a:spLocks noGrp="1"/>
          </p:cNvSpPr>
          <p:nvPr>
            <p:ph idx="1"/>
          </p:nvPr>
        </p:nvSpPr>
        <p:spPr>
          <a:xfrm>
            <a:off x="457200" y="1600200"/>
            <a:ext cx="5257800" cy="4953000"/>
          </a:xfrm>
        </p:spPr>
        <p:style>
          <a:lnRef idx="1">
            <a:schemeClr val="accent2"/>
          </a:lnRef>
          <a:fillRef idx="3">
            <a:schemeClr val="accent2"/>
          </a:fillRef>
          <a:effectRef idx="2">
            <a:schemeClr val="accent2"/>
          </a:effectRef>
          <a:fontRef idx="minor">
            <a:schemeClr val="lt1"/>
          </a:fontRef>
        </p:style>
        <p:txBody>
          <a:bodyPr>
            <a:normAutofit fontScale="77500" lnSpcReduction="20000"/>
          </a:bodyPr>
          <a:lstStyle/>
          <a:p>
            <a:r>
              <a:rPr lang="en-GB" sz="2100" b="1" dirty="0" smtClean="0">
                <a:solidFill>
                  <a:schemeClr val="bg1"/>
                </a:solidFill>
              </a:rPr>
              <a:t>Aggressiveness</a:t>
            </a:r>
            <a:r>
              <a:rPr lang="en-GB" sz="2100" dirty="0" smtClean="0">
                <a:solidFill>
                  <a:schemeClr val="bg1"/>
                </a:solidFill>
              </a:rPr>
              <a:t> means  determined to win or succeed and using forceful action to win or to achieve success</a:t>
            </a:r>
          </a:p>
          <a:p>
            <a:pPr>
              <a:buNone/>
            </a:pPr>
            <a:endParaRPr lang="en-GB" sz="2100" dirty="0" smtClean="0">
              <a:solidFill>
                <a:schemeClr val="bg1"/>
              </a:solidFill>
            </a:endParaRPr>
          </a:p>
          <a:p>
            <a:r>
              <a:rPr lang="en-GB" sz="2100" dirty="0" smtClean="0">
                <a:solidFill>
                  <a:schemeClr val="bg1"/>
                </a:solidFill>
              </a:rPr>
              <a:t>It can include:</a:t>
            </a:r>
          </a:p>
          <a:p>
            <a:pPr>
              <a:buNone/>
            </a:pPr>
            <a:endParaRPr lang="en-GB" sz="2100" dirty="0" smtClean="0">
              <a:solidFill>
                <a:schemeClr val="bg1"/>
              </a:solidFill>
            </a:endParaRPr>
          </a:p>
          <a:p>
            <a:pPr lvl="1"/>
            <a:r>
              <a:rPr lang="en-GB" sz="2100" dirty="0" smtClean="0">
                <a:solidFill>
                  <a:schemeClr val="bg1"/>
                </a:solidFill>
              </a:rPr>
              <a:t> Meet your own needs at the expense of others - "You better watch out, because if you don't…”</a:t>
            </a:r>
          </a:p>
          <a:p>
            <a:pPr lvl="1"/>
            <a:r>
              <a:rPr lang="en-GB" sz="2100" dirty="0" smtClean="0">
                <a:solidFill>
                  <a:schemeClr val="bg1"/>
                </a:solidFill>
              </a:rPr>
              <a:t>Tell people (sometimes everyone) what you feel, and hurt others in the process - "You're a stupid idiot" </a:t>
            </a:r>
          </a:p>
          <a:p>
            <a:pPr lvl="1"/>
            <a:r>
              <a:rPr lang="en-GB" sz="2100" dirty="0" smtClean="0">
                <a:solidFill>
                  <a:schemeClr val="bg1"/>
                </a:solidFill>
              </a:rPr>
              <a:t>Make choices for other people - "You will… or I will" </a:t>
            </a:r>
          </a:p>
          <a:p>
            <a:pPr lvl="1"/>
            <a:r>
              <a:rPr lang="en-GB" sz="2100" dirty="0" smtClean="0">
                <a:solidFill>
                  <a:schemeClr val="bg1"/>
                </a:solidFill>
              </a:rPr>
              <a:t>Hurt other people to get what you want – physically or verbally </a:t>
            </a:r>
          </a:p>
          <a:p>
            <a:pPr lvl="1">
              <a:buNone/>
            </a:pPr>
            <a:endParaRPr lang="en-GB" sz="2100" dirty="0" smtClean="0">
              <a:solidFill>
                <a:schemeClr val="bg1"/>
              </a:solidFill>
            </a:endParaRPr>
          </a:p>
          <a:p>
            <a:r>
              <a:rPr lang="en-GB" sz="2100" dirty="0" smtClean="0">
                <a:solidFill>
                  <a:schemeClr val="bg1"/>
                </a:solidFill>
              </a:rPr>
              <a:t>Aggressive behaviour can hurt people physically and emotionally and does not respect the rights of others. If you try and control others or bully them, </a:t>
            </a:r>
            <a:r>
              <a:rPr lang="en-GB" sz="2100" dirty="0" smtClean="0"/>
              <a:t>you may find that you lose friends or people avoid you as they don’t enjoy being with you</a:t>
            </a:r>
            <a:endParaRPr lang="en-GB" sz="2100" dirty="0" smtClean="0">
              <a:solidFill>
                <a:schemeClr val="bg1"/>
              </a:solidFill>
            </a:endParaRPr>
          </a:p>
          <a:p>
            <a:pPr>
              <a:buNone/>
            </a:pPr>
            <a:endParaRPr lang="en-GB" sz="2000" dirty="0"/>
          </a:p>
        </p:txBody>
      </p:sp>
      <p:pic>
        <p:nvPicPr>
          <p:cNvPr id="4" name="Picture 3" descr="Aggressive.jpg"/>
          <p:cNvPicPr>
            <a:picLocks noChangeAspect="1"/>
          </p:cNvPicPr>
          <p:nvPr/>
        </p:nvPicPr>
        <p:blipFill>
          <a:blip r:embed="rId2" cstate="print"/>
          <a:stretch>
            <a:fillRect/>
          </a:stretch>
        </p:blipFill>
        <p:spPr>
          <a:xfrm>
            <a:off x="5890591" y="1752600"/>
            <a:ext cx="3177209" cy="2133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Friendships and Relationships</a:t>
            </a:r>
            <a:endParaRPr lang="en-GB" sz="2800" dirty="0"/>
          </a:p>
        </p:txBody>
      </p:sp>
      <p:sp>
        <p:nvSpPr>
          <p:cNvPr id="3" name="Content Placeholder 2"/>
          <p:cNvSpPr>
            <a:spLocks noGrp="1"/>
          </p:cNvSpPr>
          <p:nvPr>
            <p:ph idx="1"/>
          </p:nvPr>
        </p:nvSpPr>
        <p:spPr>
          <a:xfrm>
            <a:off x="457200" y="1143000"/>
            <a:ext cx="7620000" cy="1295400"/>
          </a:xfrm>
        </p:spPr>
        <p:txBody>
          <a:bodyPr>
            <a:normAutofit fontScale="70000" lnSpcReduction="20000"/>
          </a:bodyPr>
          <a:lstStyle/>
          <a:p>
            <a:pPr>
              <a:buNone/>
            </a:pPr>
            <a:r>
              <a:rPr lang="en-GB" sz="2600" b="1" dirty="0" smtClean="0"/>
              <a:t>In Groups of 4:</a:t>
            </a:r>
          </a:p>
          <a:p>
            <a:pPr>
              <a:buNone/>
            </a:pPr>
            <a:endParaRPr lang="en-GB" sz="2600" b="1" dirty="0" smtClean="0">
              <a:solidFill>
                <a:srgbClr val="FF00FF"/>
              </a:solidFill>
            </a:endParaRPr>
          </a:p>
          <a:p>
            <a:r>
              <a:rPr lang="en-GB" sz="2600" b="1" dirty="0" smtClean="0">
                <a:solidFill>
                  <a:srgbClr val="FF00FF"/>
                </a:solidFill>
              </a:rPr>
              <a:t>Use the list of statements and put them under the correct Passive, Aggressive and Assertive headings:</a:t>
            </a:r>
          </a:p>
          <a:p>
            <a:pPr>
              <a:buNone/>
            </a:pPr>
            <a:r>
              <a:rPr lang="en-GB" sz="2000" b="1" dirty="0" smtClean="0"/>
              <a:t> </a:t>
            </a:r>
            <a:endParaRPr lang="en-GB" sz="2000" b="1" dirty="0"/>
          </a:p>
        </p:txBody>
      </p:sp>
      <p:graphicFrame>
        <p:nvGraphicFramePr>
          <p:cNvPr id="5" name="Table 4"/>
          <p:cNvGraphicFramePr>
            <a:graphicFrameLocks noGrp="1"/>
          </p:cNvGraphicFramePr>
          <p:nvPr/>
        </p:nvGraphicFramePr>
        <p:xfrm>
          <a:off x="304801" y="2362200"/>
          <a:ext cx="8381999" cy="3809995"/>
        </p:xfrm>
        <a:graphic>
          <a:graphicData uri="http://schemas.openxmlformats.org/drawingml/2006/table">
            <a:tbl>
              <a:tblPr/>
              <a:tblGrid>
                <a:gridCol w="293924"/>
                <a:gridCol w="2791075"/>
                <a:gridCol w="2598259"/>
                <a:gridCol w="2698741"/>
              </a:tblGrid>
              <a:tr h="476249">
                <a:tc>
                  <a:txBody>
                    <a:bodyPr/>
                    <a:lstStyle/>
                    <a:p>
                      <a:pPr>
                        <a:lnSpc>
                          <a:spcPct val="115000"/>
                        </a:lnSpc>
                        <a:spcAft>
                          <a:spcPts val="0"/>
                        </a:spcAft>
                      </a:pPr>
                      <a:r>
                        <a:rPr lang="en-GB" sz="1200" dirty="0">
                          <a:latin typeface="Calibri"/>
                          <a:ea typeface="Calibri"/>
                          <a:cs typeface="Times New Roman"/>
                        </a:rPr>
                        <a:t>1</a:t>
                      </a: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dirty="0">
                          <a:latin typeface="Calibri"/>
                          <a:ea typeface="Calibri"/>
                          <a:cs typeface="Times New Roman"/>
                        </a:rPr>
                        <a:t>Interrupts and talks over others	</a:t>
                      </a:r>
                      <a:endParaRPr lang="en-GB" sz="1200" dirty="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Speaks openly	</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Is afraid to speak up</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a:lnSpc>
                          <a:spcPct val="115000"/>
                        </a:lnSpc>
                        <a:spcAft>
                          <a:spcPts val="0"/>
                        </a:spcAft>
                      </a:pPr>
                      <a:r>
                        <a:rPr lang="en-GB" sz="1200">
                          <a:latin typeface="Calibri"/>
                          <a:ea typeface="Calibri"/>
                          <a:cs typeface="Times New Roman"/>
                        </a:rPr>
                        <a:t>2</a:t>
                      </a: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dirty="0">
                          <a:latin typeface="Calibri"/>
                          <a:ea typeface="Calibri"/>
                          <a:cs typeface="Times New Roman"/>
                        </a:rPr>
                        <a:t>Speaks softly</a:t>
                      </a:r>
                      <a:endParaRPr lang="en-GB" sz="1200" dirty="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Uses a conversational tone</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Speaks loudly</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a:lnSpc>
                          <a:spcPct val="115000"/>
                        </a:lnSpc>
                        <a:spcAft>
                          <a:spcPts val="0"/>
                        </a:spcAft>
                      </a:pPr>
                      <a:r>
                        <a:rPr lang="en-GB" sz="1200">
                          <a:latin typeface="Calibri"/>
                          <a:ea typeface="Calibri"/>
                          <a:cs typeface="Times New Roman"/>
                        </a:rPr>
                        <a:t>3</a:t>
                      </a: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dirty="0">
                          <a:latin typeface="Calibri"/>
                          <a:ea typeface="Calibri"/>
                          <a:cs typeface="Times New Roman"/>
                        </a:rPr>
                        <a:t>Glares and stares at others</a:t>
                      </a:r>
                      <a:endParaRPr lang="en-GB" sz="1200" dirty="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Avoids looking at people</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Makes good eye contact</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6249">
                <a:tc>
                  <a:txBody>
                    <a:bodyPr/>
                    <a:lstStyle/>
                    <a:p>
                      <a:pPr>
                        <a:lnSpc>
                          <a:spcPct val="115000"/>
                        </a:lnSpc>
                        <a:spcAft>
                          <a:spcPts val="0"/>
                        </a:spcAft>
                      </a:pPr>
                      <a:r>
                        <a:rPr lang="en-GB" sz="1200">
                          <a:latin typeface="Calibri"/>
                          <a:ea typeface="Calibri"/>
                          <a:cs typeface="Times New Roman"/>
                        </a:rPr>
                        <a:t>4</a:t>
                      </a: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dirty="0">
                          <a:latin typeface="Calibri"/>
                          <a:ea typeface="Calibri"/>
                          <a:cs typeface="Times New Roman"/>
                        </a:rPr>
                        <a:t>Shows expression which matches the message</a:t>
                      </a:r>
                      <a:endParaRPr lang="en-GB" sz="1200" dirty="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dirty="0">
                          <a:latin typeface="Calibri"/>
                          <a:ea typeface="Calibri"/>
                          <a:cs typeface="Times New Roman"/>
                        </a:rPr>
                        <a:t>Intimidates by using expressions</a:t>
                      </a:r>
                      <a:endParaRPr lang="en-GB" sz="1200" dirty="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Shows little or no expression</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6249">
                <a:tc>
                  <a:txBody>
                    <a:bodyPr/>
                    <a:lstStyle/>
                    <a:p>
                      <a:pPr>
                        <a:lnSpc>
                          <a:spcPct val="115000"/>
                        </a:lnSpc>
                        <a:spcAft>
                          <a:spcPts val="0"/>
                        </a:spcAft>
                      </a:pPr>
                      <a:r>
                        <a:rPr lang="en-GB" sz="1200">
                          <a:latin typeface="Calibri"/>
                          <a:ea typeface="Calibri"/>
                          <a:cs typeface="Times New Roman"/>
                        </a:rPr>
                        <a:t>5</a:t>
                      </a: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Slouches and withdraws	</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dirty="0">
                          <a:latin typeface="Calibri"/>
                          <a:ea typeface="Calibri"/>
                          <a:cs typeface="Times New Roman"/>
                        </a:rPr>
                        <a:t>Relaxes and adopts and open stance and expressions	</a:t>
                      </a:r>
                      <a:endParaRPr lang="en-GB" sz="1200" dirty="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Stands rigidly, crosses arms, invades the personal space of others</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a:lnSpc>
                          <a:spcPct val="115000"/>
                        </a:lnSpc>
                        <a:spcAft>
                          <a:spcPts val="0"/>
                        </a:spcAft>
                      </a:pPr>
                      <a:r>
                        <a:rPr lang="en-GB" sz="1200">
                          <a:latin typeface="Calibri"/>
                          <a:ea typeface="Calibri"/>
                          <a:cs typeface="Times New Roman"/>
                        </a:rPr>
                        <a:t>6</a:t>
                      </a: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Participates in groups</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dirty="0">
                          <a:latin typeface="Calibri"/>
                          <a:ea typeface="Calibri"/>
                          <a:cs typeface="Times New Roman"/>
                        </a:rPr>
                        <a:t>Isolates self from groups</a:t>
                      </a:r>
                      <a:endParaRPr lang="en-GB" sz="1200" dirty="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Controls groups</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6249">
                <a:tc>
                  <a:txBody>
                    <a:bodyPr/>
                    <a:lstStyle/>
                    <a:p>
                      <a:pPr>
                        <a:lnSpc>
                          <a:spcPct val="115000"/>
                        </a:lnSpc>
                        <a:spcAft>
                          <a:spcPts val="0"/>
                        </a:spcAft>
                      </a:pPr>
                      <a:r>
                        <a:rPr lang="en-GB" sz="1200">
                          <a:latin typeface="Calibri"/>
                          <a:ea typeface="Calibri"/>
                          <a:cs typeface="Times New Roman"/>
                        </a:rPr>
                        <a:t>7</a:t>
                      </a: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Only considers own feelings and/or makes demands of others</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dirty="0">
                          <a:latin typeface="Calibri"/>
                          <a:ea typeface="Calibri"/>
                          <a:cs typeface="Times New Roman"/>
                        </a:rPr>
                        <a:t>Keeps to point</a:t>
                      </a:r>
                      <a:endParaRPr lang="en-GB" sz="1200" dirty="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dirty="0">
                          <a:latin typeface="Calibri"/>
                          <a:ea typeface="Calibri"/>
                          <a:cs typeface="Times New Roman"/>
                        </a:rPr>
                        <a:t>Agrees with others despite personal feelings</a:t>
                      </a:r>
                      <a:endParaRPr lang="en-GB" sz="1200" dirty="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a:lnSpc>
                          <a:spcPct val="115000"/>
                        </a:lnSpc>
                        <a:spcAft>
                          <a:spcPts val="0"/>
                        </a:spcAft>
                      </a:pPr>
                      <a:r>
                        <a:rPr lang="en-GB" sz="1200">
                          <a:latin typeface="Calibri"/>
                          <a:ea typeface="Calibri"/>
                          <a:cs typeface="Times New Roman"/>
                        </a:rPr>
                        <a:t>8</a:t>
                      </a: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Values self less than others</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Values self more than others</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dirty="0">
                          <a:latin typeface="Calibri"/>
                          <a:ea typeface="Calibri"/>
                          <a:cs typeface="Times New Roman"/>
                        </a:rPr>
                        <a:t>Values self equal to others</a:t>
                      </a:r>
                      <a:endParaRPr lang="en-GB" sz="1200" dirty="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a:lnSpc>
                          <a:spcPct val="115000"/>
                        </a:lnSpc>
                        <a:spcAft>
                          <a:spcPts val="0"/>
                        </a:spcAft>
                      </a:pPr>
                      <a:r>
                        <a:rPr lang="en-GB" sz="1200">
                          <a:latin typeface="Calibri"/>
                          <a:ea typeface="Calibri"/>
                          <a:cs typeface="Times New Roman"/>
                        </a:rPr>
                        <a:t>9</a:t>
                      </a: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dirty="0">
                          <a:latin typeface="Calibri"/>
                          <a:ea typeface="Calibri"/>
                          <a:cs typeface="Times New Roman"/>
                        </a:rPr>
                        <a:t>Tries to hurt no one including self</a:t>
                      </a:r>
                      <a:endParaRPr lang="en-GB" sz="1200" dirty="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Hurts self to avoid hurting others</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dirty="0">
                          <a:latin typeface="Calibri"/>
                          <a:ea typeface="Calibri"/>
                          <a:cs typeface="Times New Roman"/>
                        </a:rPr>
                        <a:t>Hurts others to avoid being hurt</a:t>
                      </a:r>
                      <a:endParaRPr lang="en-GB" sz="1200" dirty="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6249">
                <a:tc>
                  <a:txBody>
                    <a:bodyPr/>
                    <a:lstStyle/>
                    <a:p>
                      <a:pPr>
                        <a:lnSpc>
                          <a:spcPct val="115000"/>
                        </a:lnSpc>
                        <a:spcAft>
                          <a:spcPts val="0"/>
                        </a:spcAft>
                      </a:pPr>
                      <a:r>
                        <a:rPr lang="en-GB" sz="1200">
                          <a:latin typeface="Calibri"/>
                          <a:ea typeface="Calibri"/>
                          <a:cs typeface="Times New Roman"/>
                        </a:rPr>
                        <a:t>10</a:t>
                      </a: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dirty="0">
                          <a:latin typeface="Calibri"/>
                          <a:ea typeface="Calibri"/>
                          <a:cs typeface="Times New Roman"/>
                        </a:rPr>
                        <a:t>Usually reaches goals without hurting others</a:t>
                      </a:r>
                      <a:endParaRPr lang="en-GB" sz="1200" dirty="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Does not reach goals and may not even know goals</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dirty="0">
                          <a:latin typeface="Calibri"/>
                          <a:ea typeface="Calibri"/>
                          <a:cs typeface="Times New Roman"/>
                        </a:rPr>
                        <a:t>Reaches goals but hurts others in the process</a:t>
                      </a:r>
                      <a:endParaRPr lang="en-GB" sz="1200" dirty="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a:lnSpc>
                          <a:spcPct val="115000"/>
                        </a:lnSpc>
                        <a:spcAft>
                          <a:spcPts val="0"/>
                        </a:spcAft>
                      </a:pPr>
                      <a:r>
                        <a:rPr lang="en-GB" sz="1200">
                          <a:latin typeface="Calibri"/>
                          <a:ea typeface="Calibri"/>
                          <a:cs typeface="Times New Roman"/>
                        </a:rPr>
                        <a:t>11</a:t>
                      </a: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dirty="0">
                          <a:latin typeface="Calibri"/>
                          <a:ea typeface="Calibri"/>
                          <a:cs typeface="Times New Roman"/>
                        </a:rPr>
                        <a:t>I’m okay, you’re okay</a:t>
                      </a:r>
                      <a:endParaRPr lang="en-GB" sz="1200" dirty="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Calibri"/>
                          <a:ea typeface="Calibri"/>
                          <a:cs typeface="Times New Roman"/>
                        </a:rPr>
                        <a:t>You’re okay, I’m not</a:t>
                      </a:r>
                      <a:endParaRPr lang="en-GB" sz="120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dirty="0">
                          <a:latin typeface="Calibri"/>
                          <a:ea typeface="Calibri"/>
                          <a:cs typeface="Times New Roman"/>
                        </a:rPr>
                        <a:t>I’m okay, you’re not</a:t>
                      </a:r>
                      <a:endParaRPr lang="en-GB" sz="1200" dirty="0">
                        <a:latin typeface="Calibri"/>
                        <a:ea typeface="Calibri"/>
                        <a:cs typeface="Times New Roman"/>
                      </a:endParaRPr>
                    </a:p>
                  </a:txBody>
                  <a:tcPr marL="52301" marR="523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Friendships and Relationships</a:t>
            </a:r>
            <a:endParaRPr lang="en-GB" sz="2800" b="1" dirty="0">
              <a:solidFill>
                <a:schemeClr val="accent6"/>
              </a:solidFill>
            </a:endParaRPr>
          </a:p>
        </p:txBody>
      </p:sp>
      <p:pic>
        <p:nvPicPr>
          <p:cNvPr id="4" name="Content Placeholder 3" descr="Assertiveness_Table.png"/>
          <p:cNvPicPr>
            <a:picLocks noGrp="1" noChangeAspect="1"/>
          </p:cNvPicPr>
          <p:nvPr>
            <p:ph idx="1"/>
          </p:nvPr>
        </p:nvPicPr>
        <p:blipFill>
          <a:blip r:embed="rId2" cstate="print"/>
          <a:stretch>
            <a:fillRect/>
          </a:stretch>
        </p:blipFill>
        <p:spPr>
          <a:xfrm>
            <a:off x="609600" y="1351570"/>
            <a:ext cx="7086600" cy="489683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Friendships and Relationships</a:t>
            </a:r>
            <a:endParaRPr lang="en-GB" sz="2800" dirty="0"/>
          </a:p>
        </p:txBody>
      </p:sp>
      <p:sp>
        <p:nvSpPr>
          <p:cNvPr id="3" name="Content Placeholder 2"/>
          <p:cNvSpPr>
            <a:spLocks noGrp="1"/>
          </p:cNvSpPr>
          <p:nvPr>
            <p:ph idx="1"/>
          </p:nvPr>
        </p:nvSpPr>
        <p:spPr>
          <a:xfrm>
            <a:off x="457200" y="1371600"/>
            <a:ext cx="8229600" cy="2209800"/>
          </a:xfrm>
        </p:spPr>
        <p:txBody>
          <a:bodyPr>
            <a:normAutofit/>
          </a:bodyPr>
          <a:lstStyle/>
          <a:p>
            <a:pPr>
              <a:buNone/>
            </a:pPr>
            <a:r>
              <a:rPr lang="en-US" sz="2000" b="1" dirty="0" smtClean="0">
                <a:solidFill>
                  <a:schemeClr val="tx2">
                    <a:lumMod val="40000"/>
                    <a:lumOff val="60000"/>
                  </a:schemeClr>
                </a:solidFill>
              </a:rPr>
              <a:t>Passive</a:t>
            </a:r>
            <a:r>
              <a:rPr lang="en-US" sz="2000" dirty="0" smtClean="0"/>
              <a:t> - You are more important than me</a:t>
            </a:r>
          </a:p>
          <a:p>
            <a:pPr>
              <a:buNone/>
            </a:pPr>
            <a:endParaRPr lang="en-US" sz="2000" dirty="0" smtClean="0"/>
          </a:p>
          <a:p>
            <a:pPr>
              <a:buNone/>
            </a:pPr>
            <a:r>
              <a:rPr lang="en-US" sz="2000" b="1" dirty="0" smtClean="0">
                <a:solidFill>
                  <a:srgbClr val="FF0000"/>
                </a:solidFill>
              </a:rPr>
              <a:t>Aggressive</a:t>
            </a:r>
            <a:r>
              <a:rPr lang="en-US" sz="2000" dirty="0" smtClean="0">
                <a:solidFill>
                  <a:srgbClr val="FF0000"/>
                </a:solidFill>
              </a:rPr>
              <a:t> </a:t>
            </a:r>
            <a:r>
              <a:rPr lang="en-US" sz="2000" dirty="0" smtClean="0"/>
              <a:t>- I’m more important than you</a:t>
            </a:r>
          </a:p>
          <a:p>
            <a:pPr>
              <a:buNone/>
            </a:pPr>
            <a:endParaRPr lang="en-US" sz="2000" dirty="0" smtClean="0"/>
          </a:p>
          <a:p>
            <a:pPr>
              <a:buNone/>
            </a:pPr>
            <a:r>
              <a:rPr lang="en-US" sz="2000" b="1" dirty="0" smtClean="0">
                <a:solidFill>
                  <a:schemeClr val="accent4">
                    <a:lumMod val="60000"/>
                    <a:lumOff val="40000"/>
                  </a:schemeClr>
                </a:solidFill>
              </a:rPr>
              <a:t>Assertive</a:t>
            </a:r>
            <a:r>
              <a:rPr lang="en-US" sz="2000" dirty="0" smtClean="0">
                <a:solidFill>
                  <a:schemeClr val="accent4">
                    <a:lumMod val="60000"/>
                    <a:lumOff val="40000"/>
                  </a:schemeClr>
                </a:solidFill>
              </a:rPr>
              <a:t> </a:t>
            </a:r>
            <a:r>
              <a:rPr lang="en-US" sz="2000" dirty="0" smtClean="0"/>
              <a:t>- We are equal</a:t>
            </a:r>
          </a:p>
          <a:p>
            <a:pPr>
              <a:buNone/>
            </a:pPr>
            <a:endParaRPr lang="en-US" dirty="0" smtClean="0"/>
          </a:p>
          <a:p>
            <a:pPr>
              <a:buNone/>
            </a:pPr>
            <a:endParaRPr lang="en-GB" dirty="0" smtClean="0"/>
          </a:p>
          <a:p>
            <a:pPr lvl="0"/>
            <a:endParaRPr lang="en-GB" sz="2000" dirty="0" smtClean="0"/>
          </a:p>
        </p:txBody>
      </p:sp>
      <p:pic>
        <p:nvPicPr>
          <p:cNvPr id="2051" name="Picture 3" descr="C:\Users\Keith\Dropbox\Images\shutterstock_337088285.jpg"/>
          <p:cNvPicPr>
            <a:picLocks noChangeAspect="1" noChangeArrowheads="1"/>
          </p:cNvPicPr>
          <p:nvPr/>
        </p:nvPicPr>
        <p:blipFill>
          <a:blip r:embed="rId2" cstate="print"/>
          <a:srcRect/>
          <a:stretch>
            <a:fillRect/>
          </a:stretch>
        </p:blipFill>
        <p:spPr bwMode="auto">
          <a:xfrm>
            <a:off x="1219200" y="3333750"/>
            <a:ext cx="6629400" cy="331384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Friendships and Relationships</a:t>
            </a:r>
            <a:endParaRPr lang="en-GB" sz="2800" b="1" dirty="0">
              <a:solidFill>
                <a:schemeClr val="accent6"/>
              </a:solidFill>
            </a:endParaRPr>
          </a:p>
        </p:txBody>
      </p:sp>
      <p:sp>
        <p:nvSpPr>
          <p:cNvPr id="3" name="Content Placeholder 2"/>
          <p:cNvSpPr>
            <a:spLocks noGrp="1"/>
          </p:cNvSpPr>
          <p:nvPr>
            <p:ph idx="1"/>
          </p:nvPr>
        </p:nvSpPr>
        <p:spPr>
          <a:xfrm>
            <a:off x="457200" y="1295400"/>
            <a:ext cx="8229600" cy="4525963"/>
          </a:xfrm>
          <a:solidFill>
            <a:schemeClr val="accent3">
              <a:lumMod val="20000"/>
              <a:lumOff val="80000"/>
            </a:schemeClr>
          </a:solidFill>
        </p:spPr>
        <p:txBody>
          <a:bodyPr>
            <a:noAutofit/>
          </a:bodyPr>
          <a:lstStyle/>
          <a:p>
            <a:pPr>
              <a:buNone/>
            </a:pPr>
            <a:r>
              <a:rPr lang="en-GB" sz="2000" b="1" dirty="0" smtClean="0"/>
              <a:t>In Groups of 4:</a:t>
            </a:r>
          </a:p>
          <a:p>
            <a:pPr>
              <a:buNone/>
            </a:pPr>
            <a:endParaRPr lang="en-GB" sz="2000" b="1" dirty="0" smtClean="0"/>
          </a:p>
          <a:p>
            <a:r>
              <a:rPr lang="en-GB" sz="1800" dirty="0" smtClean="0">
                <a:solidFill>
                  <a:srgbClr val="FF00FF"/>
                </a:solidFill>
              </a:rPr>
              <a:t>Discuss, agree and list a Passive, Aggressive and Assertive response to deal with the following challenging situations.</a:t>
            </a:r>
          </a:p>
          <a:p>
            <a:endParaRPr lang="en-GB" sz="1800" dirty="0" smtClean="0">
              <a:solidFill>
                <a:srgbClr val="FF00FF"/>
              </a:solidFill>
            </a:endParaRPr>
          </a:p>
          <a:p>
            <a:r>
              <a:rPr lang="en-GB" sz="1800" dirty="0" smtClean="0">
                <a:solidFill>
                  <a:srgbClr val="FF00FF"/>
                </a:solidFill>
              </a:rPr>
              <a:t>How you would feel using these approaches?</a:t>
            </a:r>
          </a:p>
          <a:p>
            <a:pPr>
              <a:buNone/>
            </a:pPr>
            <a:r>
              <a:rPr lang="en-GB" sz="1800" dirty="0" smtClean="0">
                <a:solidFill>
                  <a:srgbClr val="FF00FF"/>
                </a:solidFill>
              </a:rPr>
              <a:t> </a:t>
            </a:r>
          </a:p>
          <a:p>
            <a:r>
              <a:rPr lang="en-GB" sz="1800" dirty="0" smtClean="0">
                <a:solidFill>
                  <a:srgbClr val="FF00FF"/>
                </a:solidFill>
              </a:rPr>
              <a:t>How would you feel if you were the person who was receiving these responses?</a:t>
            </a:r>
          </a:p>
          <a:p>
            <a:pPr>
              <a:buNone/>
            </a:pPr>
            <a:endParaRPr lang="en-GB" sz="1800" b="1" dirty="0" smtClean="0"/>
          </a:p>
          <a:p>
            <a:r>
              <a:rPr lang="en-GB" sz="1800" dirty="0" smtClean="0">
                <a:solidFill>
                  <a:srgbClr val="FF00FF"/>
                </a:solidFill>
              </a:rPr>
              <a:t>You have waited 6 months to see your favourite pop group. At the concert, the person in front has a large flag which is obscuring your view of the group</a:t>
            </a:r>
          </a:p>
          <a:p>
            <a:pPr>
              <a:buNone/>
            </a:pPr>
            <a:endParaRPr lang="en-GB" sz="1800" dirty="0" smtClean="0">
              <a:solidFill>
                <a:srgbClr val="FF00FF"/>
              </a:solidFill>
            </a:endParaRPr>
          </a:p>
          <a:p>
            <a:r>
              <a:rPr lang="en-GB" sz="1800" dirty="0" smtClean="0">
                <a:solidFill>
                  <a:srgbClr val="FF00FF"/>
                </a:solidFill>
              </a:rPr>
              <a:t>Jenny has borrowed £10 from you and said she would pay you back in 2 weeks – it is now 4 weeks later and no sign of your £10 or any contact from her</a:t>
            </a:r>
          </a:p>
          <a:p>
            <a:pPr algn="ctr">
              <a:buNone/>
            </a:pPr>
            <a:endParaRPr lang="en-GB" sz="2000" dirty="0" smtClean="0"/>
          </a:p>
          <a:p>
            <a:pPr algn="ctr">
              <a:buNone/>
            </a:pPr>
            <a:r>
              <a:rPr lang="en-GB" sz="2000" dirty="0" smtClean="0"/>
              <a:t>Let’s get together afterwards as a class and share our thoughts and responses</a:t>
            </a:r>
          </a:p>
          <a:p>
            <a:endParaRPr lang="en-GB" sz="2000" dirty="0">
              <a:solidFill>
                <a:srgbClr val="FF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 presetClass="entr" presetSubtype="4"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29" fill="hold">
                            <p:stCondLst>
                              <p:cond delay="5000"/>
                            </p:stCondLst>
                            <p:childTnLst>
                              <p:par>
                                <p:cTn id="30" presetID="2" presetClass="entr" presetSubtype="4"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3" dur="10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6000"/>
                            </p:stCondLst>
                            <p:childTnLst>
                              <p:par>
                                <p:cTn id="35" presetID="2" presetClass="entr" presetSubtype="4" fill="hold" nodeType="after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 calcmode="lin" valueType="num">
                                      <p:cBhvr additive="base">
                                        <p:cTn id="37"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572000"/>
          </a:xfrm>
          <a:solidFill>
            <a:srgbClr val="FFFF00"/>
          </a:solidFill>
        </p:spPr>
        <p:txBody>
          <a:bodyPr>
            <a:normAutofit fontScale="25000" lnSpcReduction="20000"/>
          </a:bodyPr>
          <a:lstStyle/>
          <a:p>
            <a:pPr lvl="0">
              <a:lnSpc>
                <a:spcPct val="120000"/>
              </a:lnSpc>
            </a:pPr>
            <a:r>
              <a:rPr lang="en-GB" sz="8000" dirty="0" smtClean="0"/>
              <a:t>Respect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3" descr="C:\Users\Keith\Dropbox\Images\school children.jpg"/>
          <p:cNvPicPr>
            <a:picLocks noChangeAspect="1" noChangeArrowheads="1"/>
          </p:cNvPicPr>
          <p:nvPr/>
        </p:nvPicPr>
        <p:blipFill>
          <a:blip r:embed="rId2" cstate="print"/>
          <a:srcRect/>
          <a:stretch>
            <a:fillRect/>
          </a:stretch>
        </p:blipFill>
        <p:spPr bwMode="auto">
          <a:xfrm>
            <a:off x="5943600" y="1676400"/>
            <a:ext cx="30448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Friendships and Relationships </a:t>
            </a:r>
            <a:endParaRPr lang="en-GB" sz="2800" dirty="0">
              <a:solidFill>
                <a:schemeClr val="accent6"/>
              </a:solidFill>
            </a:endParaRPr>
          </a:p>
        </p:txBody>
      </p:sp>
      <p:sp>
        <p:nvSpPr>
          <p:cNvPr id="3" name="Content Placeholder 2"/>
          <p:cNvSpPr>
            <a:spLocks noGrp="1"/>
          </p:cNvSpPr>
          <p:nvPr>
            <p:ph idx="1"/>
          </p:nvPr>
        </p:nvSpPr>
        <p:spPr>
          <a:xfrm>
            <a:off x="457200" y="1371600"/>
            <a:ext cx="5334000" cy="5105400"/>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r>
              <a:rPr lang="en-GB" sz="2000" dirty="0" smtClean="0"/>
              <a:t>One of the most important aspects of maintaining  positive mental health and wellbeing is managing friendships and positive relationships</a:t>
            </a:r>
          </a:p>
          <a:p>
            <a:pPr>
              <a:buNone/>
            </a:pPr>
            <a:endParaRPr lang="en-GB" sz="2000" dirty="0" smtClean="0"/>
          </a:p>
          <a:p>
            <a:r>
              <a:rPr lang="en-GB" sz="2000" dirty="0" smtClean="0"/>
              <a:t>We have relationships inside and outside of school so learning to work positively with these is important to maturity</a:t>
            </a:r>
          </a:p>
          <a:p>
            <a:pPr>
              <a:buNone/>
            </a:pPr>
            <a:endParaRPr lang="en-GB" sz="2000" dirty="0" smtClean="0"/>
          </a:p>
          <a:p>
            <a:r>
              <a:rPr lang="en-GB" sz="2000" dirty="0" smtClean="0"/>
              <a:t>However, these relationships can be subject to many challenges so the ability to manage them effectively and positively through negotiation, listening, assertiveness and empathy are valuable skills that will stand us in good stead throughout our life. </a:t>
            </a:r>
          </a:p>
          <a:p>
            <a:endParaRPr lang="en-GB" sz="2000" dirty="0" smtClean="0"/>
          </a:p>
          <a:p>
            <a:r>
              <a:rPr lang="en-GB" sz="2000" dirty="0" smtClean="0"/>
              <a:t>You will learn and practise these skills as you go through this programme.</a:t>
            </a:r>
          </a:p>
          <a:p>
            <a:endParaRPr lang="en-GB" sz="2000" dirty="0" smtClean="0"/>
          </a:p>
          <a:p>
            <a:pPr>
              <a:buNone/>
            </a:pPr>
            <a:endParaRPr lang="en-GB" sz="2000" dirty="0" smtClean="0"/>
          </a:p>
          <a:p>
            <a:pPr>
              <a:buNone/>
            </a:pPr>
            <a:endParaRPr lang="en-GB" sz="2000" dirty="0" smtClean="0"/>
          </a:p>
          <a:p>
            <a:pPr>
              <a:buNone/>
            </a:pPr>
            <a:endParaRPr lang="en-GB" dirty="0"/>
          </a:p>
        </p:txBody>
      </p:sp>
      <p:pic>
        <p:nvPicPr>
          <p:cNvPr id="1026" name="Picture 2" descr="C:\Users\Keith\Dropbox\Images\girl dog.jpg"/>
          <p:cNvPicPr>
            <a:picLocks noChangeAspect="1" noChangeArrowheads="1"/>
          </p:cNvPicPr>
          <p:nvPr/>
        </p:nvPicPr>
        <p:blipFill>
          <a:blip r:embed="rId2" cstate="print"/>
          <a:srcRect/>
          <a:stretch>
            <a:fillRect/>
          </a:stretch>
        </p:blipFill>
        <p:spPr bwMode="auto">
          <a:xfrm>
            <a:off x="5867400" y="2438400"/>
            <a:ext cx="3088030" cy="2057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500"/>
                                        <p:tgtEl>
                                          <p:spTgt spid="3">
                                            <p:txEl>
                                              <p:pRg st="0" end="0"/>
                                            </p:txEl>
                                          </p:spTgt>
                                        </p:tgtEl>
                                      </p:cBhvr>
                                    </p:animEffect>
                                  </p:childTnLst>
                                </p:cTn>
                              </p:par>
                            </p:childTnLst>
                          </p:cTn>
                        </p:par>
                        <p:par>
                          <p:cTn id="8" fill="hold">
                            <p:stCondLst>
                              <p:cond delay="500"/>
                            </p:stCondLst>
                            <p:childTnLst>
                              <p:par>
                                <p:cTn id="9" presetID="2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edge">
                                      <p:cBhvr>
                                        <p:cTn id="11" dur="500"/>
                                        <p:tgtEl>
                                          <p:spTgt spid="3">
                                            <p:txEl>
                                              <p:pRg st="2" end="2"/>
                                            </p:txEl>
                                          </p:spTgt>
                                        </p:tgtEl>
                                      </p:cBhvr>
                                    </p:animEffect>
                                  </p:childTnLst>
                                </p:cTn>
                              </p:par>
                            </p:childTnLst>
                          </p:cTn>
                        </p:par>
                        <p:par>
                          <p:cTn id="12" fill="hold">
                            <p:stCondLst>
                              <p:cond delay="1000"/>
                            </p:stCondLst>
                            <p:childTnLst>
                              <p:par>
                                <p:cTn id="13" presetID="20"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wedge">
                                      <p:cBhvr>
                                        <p:cTn id="15" dur="500"/>
                                        <p:tgtEl>
                                          <p:spTgt spid="3">
                                            <p:txEl>
                                              <p:pRg st="4" end="4"/>
                                            </p:txEl>
                                          </p:spTgt>
                                        </p:tgtEl>
                                      </p:cBhvr>
                                    </p:animEffect>
                                  </p:childTnLst>
                                </p:cTn>
                              </p:par>
                            </p:childTnLst>
                          </p:cTn>
                        </p:par>
                        <p:par>
                          <p:cTn id="16" fill="hold">
                            <p:stCondLst>
                              <p:cond delay="1500"/>
                            </p:stCondLst>
                            <p:childTnLst>
                              <p:par>
                                <p:cTn id="17" presetID="20"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wedg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Friendships and Relationships </a:t>
            </a:r>
            <a:endParaRPr lang="en-GB" sz="2800" dirty="0"/>
          </a:p>
        </p:txBody>
      </p:sp>
      <p:sp>
        <p:nvSpPr>
          <p:cNvPr id="3" name="Content Placeholder 2"/>
          <p:cNvSpPr>
            <a:spLocks noGrp="1"/>
          </p:cNvSpPr>
          <p:nvPr>
            <p:ph idx="1"/>
          </p:nvPr>
        </p:nvSpPr>
        <p:spPr>
          <a:xfrm>
            <a:off x="457200" y="1600200"/>
            <a:ext cx="4876800" cy="4525963"/>
          </a:xfrm>
          <a:solidFill>
            <a:schemeClr val="bg2"/>
          </a:solidFill>
        </p:spPr>
        <p:txBody>
          <a:bodyPr>
            <a:normAutofit fontScale="92500" lnSpcReduction="10000"/>
          </a:bodyPr>
          <a:lstStyle/>
          <a:p>
            <a:pPr>
              <a:buNone/>
            </a:pPr>
            <a:r>
              <a:rPr lang="en-GB" sz="2000" b="1" dirty="0" smtClean="0"/>
              <a:t>Personal exercise:</a:t>
            </a:r>
          </a:p>
          <a:p>
            <a:pPr>
              <a:buNone/>
            </a:pPr>
            <a:endParaRPr lang="en-GB" sz="2000" dirty="0" smtClean="0"/>
          </a:p>
          <a:p>
            <a:r>
              <a:rPr lang="en-GB" sz="2000" dirty="0" smtClean="0">
                <a:solidFill>
                  <a:srgbClr val="FF00FF"/>
                </a:solidFill>
              </a:rPr>
              <a:t>You are marooned on a desert island but have a never-ending supply of food and water</a:t>
            </a:r>
          </a:p>
          <a:p>
            <a:pPr>
              <a:buNone/>
            </a:pPr>
            <a:endParaRPr lang="en-GB" sz="2000" dirty="0" smtClean="0">
              <a:solidFill>
                <a:srgbClr val="FF00FF"/>
              </a:solidFill>
            </a:endParaRPr>
          </a:p>
          <a:p>
            <a:r>
              <a:rPr lang="en-GB" sz="2000" dirty="0" smtClean="0">
                <a:solidFill>
                  <a:srgbClr val="FF00FF"/>
                </a:solidFill>
              </a:rPr>
              <a:t>You find a genie in a bottle who says you can magic 4 of your friends/family to join you and share your island but none of you would ever be able to leave</a:t>
            </a:r>
          </a:p>
          <a:p>
            <a:pPr>
              <a:buNone/>
            </a:pPr>
            <a:endParaRPr lang="en-GB" sz="2000" dirty="0" smtClean="0">
              <a:solidFill>
                <a:srgbClr val="FF00FF"/>
              </a:solidFill>
            </a:endParaRPr>
          </a:p>
          <a:p>
            <a:r>
              <a:rPr lang="en-GB" sz="2000" dirty="0" smtClean="0">
                <a:solidFill>
                  <a:srgbClr val="FF00FF"/>
                </a:solidFill>
              </a:rPr>
              <a:t>Who would you magic there and why – write your answers down?</a:t>
            </a:r>
          </a:p>
          <a:p>
            <a:pPr algn="ctr">
              <a:buNone/>
            </a:pPr>
            <a:endParaRPr lang="en-GB" sz="2000" dirty="0" smtClean="0"/>
          </a:p>
          <a:p>
            <a:pPr algn="ctr">
              <a:buNone/>
            </a:pPr>
            <a:r>
              <a:rPr lang="en-GB" sz="2000" dirty="0" smtClean="0"/>
              <a:t>Let’s share with the class</a:t>
            </a:r>
          </a:p>
          <a:p>
            <a:pPr>
              <a:buNone/>
            </a:pPr>
            <a:endParaRPr lang="en-GB" dirty="0" smtClean="0"/>
          </a:p>
          <a:p>
            <a:pPr>
              <a:buNone/>
            </a:pPr>
            <a:endParaRPr lang="en-GB" dirty="0"/>
          </a:p>
        </p:txBody>
      </p:sp>
      <p:pic>
        <p:nvPicPr>
          <p:cNvPr id="1030" name="Picture 6" descr="Related image"/>
          <p:cNvPicPr>
            <a:picLocks noChangeAspect="1" noChangeArrowheads="1"/>
          </p:cNvPicPr>
          <p:nvPr/>
        </p:nvPicPr>
        <p:blipFill>
          <a:blip r:embed="rId2" cstate="print"/>
          <a:srcRect/>
          <a:stretch>
            <a:fillRect/>
          </a:stretch>
        </p:blipFill>
        <p:spPr bwMode="auto">
          <a:xfrm>
            <a:off x="5472504" y="2667000"/>
            <a:ext cx="3435245" cy="2286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Friendships and Relationships</a:t>
            </a:r>
            <a:endParaRPr lang="en-GB" sz="2800" b="1" dirty="0">
              <a:solidFill>
                <a:schemeClr val="accent6"/>
              </a:solidFill>
            </a:endParaRPr>
          </a:p>
        </p:txBody>
      </p:sp>
      <p:sp>
        <p:nvSpPr>
          <p:cNvPr id="3" name="Content Placeholder 2"/>
          <p:cNvSpPr>
            <a:spLocks noGrp="1"/>
          </p:cNvSpPr>
          <p:nvPr>
            <p:ph idx="1"/>
          </p:nvPr>
        </p:nvSpPr>
        <p:spPr>
          <a:xfrm>
            <a:off x="457200" y="1600200"/>
            <a:ext cx="4800600" cy="5029200"/>
          </a:xfrm>
          <a:solidFill>
            <a:schemeClr val="accent3">
              <a:lumMod val="75000"/>
            </a:schemeClr>
          </a:solidFill>
        </p:spPr>
        <p:txBody>
          <a:bodyPr>
            <a:normAutofit fontScale="92500" lnSpcReduction="20000"/>
          </a:bodyPr>
          <a:lstStyle/>
          <a:p>
            <a:pPr>
              <a:buNone/>
            </a:pPr>
            <a:r>
              <a:rPr lang="en-GB" sz="2000" dirty="0" smtClean="0">
                <a:solidFill>
                  <a:schemeClr val="bg1"/>
                </a:solidFill>
              </a:rPr>
              <a:t>Today we are going to:</a:t>
            </a:r>
          </a:p>
          <a:p>
            <a:pPr>
              <a:buNone/>
            </a:pPr>
            <a:endParaRPr lang="en-GB" sz="2000" dirty="0" smtClean="0">
              <a:solidFill>
                <a:schemeClr val="bg1"/>
              </a:solidFill>
            </a:endParaRPr>
          </a:p>
          <a:p>
            <a:r>
              <a:rPr lang="en-GB" sz="2000" dirty="0" smtClean="0">
                <a:solidFill>
                  <a:schemeClr val="bg1"/>
                </a:solidFill>
              </a:rPr>
              <a:t>Understand the features of positive and stable relationships (including trust, mutual respect, honesty, equality) and those of unhealthy relationships (including imbalance of power, coercion, control, exploitation, abuse of any kind)</a:t>
            </a:r>
          </a:p>
          <a:p>
            <a:pPr>
              <a:buNone/>
            </a:pPr>
            <a:endParaRPr lang="en-GB" sz="2000" dirty="0" smtClean="0">
              <a:solidFill>
                <a:schemeClr val="bg1"/>
              </a:solidFill>
            </a:endParaRPr>
          </a:p>
          <a:p>
            <a:r>
              <a:rPr lang="en-GB" sz="2000" dirty="0" smtClean="0">
                <a:solidFill>
                  <a:schemeClr val="bg1"/>
                </a:solidFill>
              </a:rPr>
              <a:t>Discuss the importance of communication in managing friendships and relationships</a:t>
            </a:r>
          </a:p>
          <a:p>
            <a:pPr>
              <a:buNone/>
            </a:pPr>
            <a:endParaRPr lang="en-GB" sz="2000" dirty="0" smtClean="0">
              <a:solidFill>
                <a:schemeClr val="bg1"/>
              </a:solidFill>
            </a:endParaRPr>
          </a:p>
          <a:p>
            <a:r>
              <a:rPr lang="en-GB" sz="2000" dirty="0" smtClean="0">
                <a:solidFill>
                  <a:schemeClr val="bg1"/>
                </a:solidFill>
              </a:rPr>
              <a:t>Understand assertive, aggressive and passive behaviour and how it affects friendships and relationships</a:t>
            </a:r>
          </a:p>
          <a:p>
            <a:pPr>
              <a:buNone/>
            </a:pPr>
            <a:endParaRPr lang="en-GB" sz="2000" dirty="0" smtClean="0">
              <a:solidFill>
                <a:schemeClr val="bg1"/>
              </a:solidFill>
            </a:endParaRPr>
          </a:p>
          <a:p>
            <a:r>
              <a:rPr lang="en-GB" sz="2000" dirty="0" smtClean="0">
                <a:solidFill>
                  <a:schemeClr val="bg1"/>
                </a:solidFill>
              </a:rPr>
              <a:t>Explore and practice using assertive behaviour to manage friendships, relationships and challenging situations</a:t>
            </a:r>
          </a:p>
          <a:p>
            <a:pPr>
              <a:buNone/>
            </a:pPr>
            <a:endParaRPr lang="en-GB" sz="2000" dirty="0" smtClean="0"/>
          </a:p>
          <a:p>
            <a:endParaRPr lang="en-GB" sz="2000" dirty="0" smtClean="0"/>
          </a:p>
          <a:p>
            <a:endParaRPr lang="en-GB" dirty="0"/>
          </a:p>
        </p:txBody>
      </p:sp>
      <p:pic>
        <p:nvPicPr>
          <p:cNvPr id="1026" name="Picture 2" descr="C:\Users\Keith\Dropbox\Images\trust.jpg"/>
          <p:cNvPicPr>
            <a:picLocks noChangeAspect="1" noChangeArrowheads="1"/>
          </p:cNvPicPr>
          <p:nvPr/>
        </p:nvPicPr>
        <p:blipFill>
          <a:blip r:embed="rId2" cstate="print"/>
          <a:srcRect/>
          <a:stretch>
            <a:fillRect/>
          </a:stretch>
        </p:blipFill>
        <p:spPr bwMode="auto">
          <a:xfrm>
            <a:off x="5324977" y="2819400"/>
            <a:ext cx="3742823" cy="2493963"/>
          </a:xfrm>
          <a:prstGeom prst="rect">
            <a:avLst/>
          </a:prstGeom>
          <a:noFill/>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 calcmode="lin" valueType="num">
                                      <p:cBhvr additive="base">
                                        <p:cTn id="2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Friendships and Relationships</a:t>
            </a:r>
            <a:endParaRPr lang="en-GB" sz="2800" dirty="0"/>
          </a:p>
        </p:txBody>
      </p:sp>
      <p:sp>
        <p:nvSpPr>
          <p:cNvPr id="3" name="Content Placeholder 2"/>
          <p:cNvSpPr>
            <a:spLocks noGrp="1"/>
          </p:cNvSpPr>
          <p:nvPr>
            <p:ph idx="1"/>
          </p:nvPr>
        </p:nvSpPr>
        <p:spPr>
          <a:xfrm>
            <a:off x="304800" y="1524000"/>
            <a:ext cx="4953000" cy="4953000"/>
          </a:xfrm>
        </p:spPr>
        <p:style>
          <a:lnRef idx="1">
            <a:schemeClr val="accent6"/>
          </a:lnRef>
          <a:fillRef idx="3">
            <a:schemeClr val="accent6"/>
          </a:fillRef>
          <a:effectRef idx="2">
            <a:schemeClr val="accent6"/>
          </a:effectRef>
          <a:fontRef idx="minor">
            <a:schemeClr val="lt1"/>
          </a:fontRef>
        </p:style>
        <p:txBody>
          <a:bodyPr>
            <a:normAutofit fontScale="92500" lnSpcReduction="20000"/>
          </a:bodyPr>
          <a:lstStyle/>
          <a:p>
            <a:pPr>
              <a:buNone/>
            </a:pPr>
            <a:r>
              <a:rPr lang="en-GB" sz="1900" dirty="0" smtClean="0">
                <a:solidFill>
                  <a:schemeClr val="bg1"/>
                </a:solidFill>
              </a:rPr>
              <a:t>We need to communicate effectively, using:</a:t>
            </a:r>
          </a:p>
          <a:p>
            <a:pPr>
              <a:buNone/>
            </a:pPr>
            <a:endParaRPr lang="en-GB" sz="1900" dirty="0" smtClean="0">
              <a:solidFill>
                <a:schemeClr val="bg1"/>
              </a:solidFill>
            </a:endParaRPr>
          </a:p>
          <a:p>
            <a:r>
              <a:rPr lang="en-GB" sz="1900" dirty="0" smtClean="0">
                <a:solidFill>
                  <a:schemeClr val="bg1"/>
                </a:solidFill>
              </a:rPr>
              <a:t>Verbal communication:</a:t>
            </a:r>
          </a:p>
          <a:p>
            <a:pPr lvl="1"/>
            <a:r>
              <a:rPr lang="en-GB" sz="1900" dirty="0" smtClean="0">
                <a:solidFill>
                  <a:schemeClr val="bg1"/>
                </a:solidFill>
              </a:rPr>
              <a:t>Words - what we say</a:t>
            </a:r>
          </a:p>
          <a:p>
            <a:pPr lvl="1"/>
            <a:r>
              <a:rPr lang="en-GB" sz="1900" dirty="0" smtClean="0">
                <a:solidFill>
                  <a:schemeClr val="bg1"/>
                </a:solidFill>
              </a:rPr>
              <a:t>How it sounds -  our voice and tone</a:t>
            </a:r>
          </a:p>
          <a:p>
            <a:pPr lvl="1">
              <a:buNone/>
            </a:pPr>
            <a:endParaRPr lang="en-GB" sz="1900" dirty="0" smtClean="0">
              <a:solidFill>
                <a:schemeClr val="bg1"/>
              </a:solidFill>
            </a:endParaRPr>
          </a:p>
          <a:p>
            <a:r>
              <a:rPr lang="en-GB" sz="1900" dirty="0" smtClean="0">
                <a:solidFill>
                  <a:schemeClr val="bg1"/>
                </a:solidFill>
              </a:rPr>
              <a:t>Non-verbal communication:</a:t>
            </a:r>
          </a:p>
          <a:p>
            <a:pPr lvl="1"/>
            <a:r>
              <a:rPr lang="en-GB" sz="1900" dirty="0" smtClean="0">
                <a:solidFill>
                  <a:schemeClr val="bg1"/>
                </a:solidFill>
              </a:rPr>
              <a:t>How it looks -  our body language and facial expressions</a:t>
            </a:r>
          </a:p>
          <a:p>
            <a:pPr lvl="1"/>
            <a:endParaRPr lang="en-GB" sz="1900" dirty="0" smtClean="0">
              <a:solidFill>
                <a:schemeClr val="bg1"/>
              </a:solidFill>
            </a:endParaRPr>
          </a:p>
          <a:p>
            <a:pPr>
              <a:buNone/>
            </a:pPr>
            <a:r>
              <a:rPr lang="en-GB" sz="1900" dirty="0" smtClean="0">
                <a:solidFill>
                  <a:schemeClr val="bg1"/>
                </a:solidFill>
              </a:rPr>
              <a:t>	</a:t>
            </a:r>
          </a:p>
          <a:p>
            <a:r>
              <a:rPr lang="en-GB" sz="1900" dirty="0" smtClean="0">
                <a:solidFill>
                  <a:schemeClr val="bg1"/>
                </a:solidFill>
              </a:rPr>
              <a:t>Getting these right is crucial to ensure we are conveying the right messages as they can have a positive or negative effect on relationships</a:t>
            </a:r>
          </a:p>
          <a:p>
            <a:pPr>
              <a:buNone/>
            </a:pPr>
            <a:endParaRPr lang="en-GB" sz="1900" dirty="0" smtClean="0">
              <a:solidFill>
                <a:schemeClr val="bg1"/>
              </a:solidFill>
            </a:endParaRPr>
          </a:p>
          <a:p>
            <a:r>
              <a:rPr lang="en-GB" sz="1900" dirty="0" smtClean="0">
                <a:solidFill>
                  <a:schemeClr val="bg1"/>
                </a:solidFill>
              </a:rPr>
              <a:t>When we face challenging situations, we need to use our skills to manage them so we maintain our friendships and relationships</a:t>
            </a:r>
          </a:p>
          <a:p>
            <a:pPr>
              <a:buNone/>
            </a:pPr>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sp>
        <p:nvSpPr>
          <p:cNvPr id="6" name="Rectangle 5"/>
          <p:cNvSpPr/>
          <p:nvPr/>
        </p:nvSpPr>
        <p:spPr>
          <a:xfrm>
            <a:off x="4953000" y="2743200"/>
            <a:ext cx="4343400" cy="969496"/>
          </a:xfrm>
          <a:prstGeom prst="rect">
            <a:avLst/>
          </a:prstGeom>
        </p:spPr>
        <p:txBody>
          <a:bodyPr wrap="square">
            <a:spAutoFit/>
          </a:bodyPr>
          <a:lstStyle/>
          <a:p>
            <a:pPr lvl="1"/>
            <a:r>
              <a:rPr lang="en-GB" sz="1900" dirty="0" smtClean="0">
                <a:solidFill>
                  <a:schemeClr val="bg1"/>
                </a:solidFill>
                <a:hlinkClick r:id="rId2"/>
              </a:rPr>
              <a:t>Click this link to access Video</a:t>
            </a:r>
          </a:p>
          <a:p>
            <a:pPr lvl="1"/>
            <a:r>
              <a:rPr lang="en-GB" sz="1900" dirty="0" smtClean="0">
                <a:solidFill>
                  <a:schemeClr val="bg1"/>
                </a:solidFill>
                <a:hlinkClick r:id="rId2"/>
              </a:rPr>
              <a:t>Verbal and Non-verbal Communication</a:t>
            </a:r>
            <a:endParaRPr lang="en-GB" sz="1900" dirty="0" smtClean="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nodeType="after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1" fill="hold" nodeType="afterEffect">
                                  <p:stCondLst>
                                    <p:cond delay="0"/>
                                  </p:stCondLst>
                                  <p:childTnLst>
                                    <p:set>
                                      <p:cBhvr>
                                        <p:cTn id="41" dur="1" fill="hold">
                                          <p:stCondLst>
                                            <p:cond delay="0"/>
                                          </p:stCondLst>
                                        </p:cTn>
                                        <p:tgtEl>
                                          <p:spTgt spid="3">
                                            <p:txEl>
                                              <p:pRg st="12" end="12"/>
                                            </p:txEl>
                                          </p:spTgt>
                                        </p:tgtEl>
                                        <p:attrNameLst>
                                          <p:attrName>style.visibility</p:attrName>
                                        </p:attrNameLst>
                                      </p:cBhvr>
                                      <p:to>
                                        <p:strVal val="visible"/>
                                      </p:to>
                                    </p:set>
                                    <p:anim calcmode="lin" valueType="num">
                                      <p:cBhvr additive="base">
                                        <p:cTn id="42"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12" end="1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Friendships and Relationships</a:t>
            </a:r>
            <a:endParaRPr lang="en-GB" sz="2800" dirty="0"/>
          </a:p>
        </p:txBody>
      </p:sp>
      <p:sp>
        <p:nvSpPr>
          <p:cNvPr id="4" name="Content Placeholder 3"/>
          <p:cNvSpPr>
            <a:spLocks noGrp="1"/>
          </p:cNvSpPr>
          <p:nvPr>
            <p:ph idx="1"/>
          </p:nvPr>
        </p:nvSpPr>
        <p:spPr/>
        <p:txBody>
          <a:bodyPr/>
          <a:lstStyle/>
          <a:p>
            <a:r>
              <a:rPr lang="en-GB" dirty="0" smtClean="0"/>
              <a:t>Click this link to watch the video!</a:t>
            </a:r>
          </a:p>
          <a:p>
            <a:endParaRPr lang="en-GB" dirty="0" smtClean="0"/>
          </a:p>
          <a:p>
            <a:r>
              <a:rPr lang="en-GB" dirty="0" smtClean="0">
                <a:hlinkClick r:id="rId2"/>
              </a:rPr>
              <a:t>Assertiveness</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solidFill>
                  <a:schemeClr val="accent6"/>
                </a:solidFill>
              </a:rPr>
              <a:t>Managing Friendships and Relationships</a:t>
            </a:r>
            <a:endParaRPr lang="en-GB" dirty="0"/>
          </a:p>
        </p:txBody>
      </p:sp>
      <p:sp>
        <p:nvSpPr>
          <p:cNvPr id="3" name="Content Placeholder 2"/>
          <p:cNvSpPr>
            <a:spLocks noGrp="1"/>
          </p:cNvSpPr>
          <p:nvPr>
            <p:ph idx="1"/>
          </p:nvPr>
        </p:nvSpPr>
        <p:spPr>
          <a:xfrm>
            <a:off x="457200" y="1600200"/>
            <a:ext cx="7620000" cy="5105400"/>
          </a:xfrm>
        </p:spPr>
        <p:style>
          <a:lnRef idx="1">
            <a:schemeClr val="accent4"/>
          </a:lnRef>
          <a:fillRef idx="3">
            <a:schemeClr val="accent4"/>
          </a:fillRef>
          <a:effectRef idx="2">
            <a:schemeClr val="accent4"/>
          </a:effectRef>
          <a:fontRef idx="minor">
            <a:schemeClr val="lt1"/>
          </a:fontRef>
        </p:style>
        <p:txBody>
          <a:bodyPr>
            <a:normAutofit fontScale="77500" lnSpcReduction="20000"/>
          </a:bodyPr>
          <a:lstStyle/>
          <a:p>
            <a:r>
              <a:rPr lang="en-GB" sz="2400" b="1" dirty="0" smtClean="0">
                <a:solidFill>
                  <a:schemeClr val="bg1"/>
                </a:solidFill>
              </a:rPr>
              <a:t>Assertiveness</a:t>
            </a:r>
            <a:r>
              <a:rPr lang="en-GB" sz="2400" dirty="0" smtClean="0">
                <a:solidFill>
                  <a:schemeClr val="bg1"/>
                </a:solidFill>
              </a:rPr>
              <a:t> - is a healthy way of communicating. It's the ability to speak up for ourselves in a way that is polite, honest and respectful</a:t>
            </a:r>
          </a:p>
          <a:p>
            <a:pPr>
              <a:buNone/>
            </a:pPr>
            <a:endParaRPr lang="en-GB" sz="2400" dirty="0" smtClean="0">
              <a:solidFill>
                <a:schemeClr val="bg1"/>
              </a:solidFill>
            </a:endParaRPr>
          </a:p>
          <a:p>
            <a:pPr fontAlgn="base"/>
            <a:r>
              <a:rPr lang="en-GB" sz="2400" dirty="0" smtClean="0">
                <a:solidFill>
                  <a:schemeClr val="bg1"/>
                </a:solidFill>
              </a:rPr>
              <a:t>Here's what it means to be assertive:</a:t>
            </a:r>
          </a:p>
          <a:p>
            <a:pPr fontAlgn="base">
              <a:buNone/>
            </a:pPr>
            <a:endParaRPr lang="en-GB" sz="2400" dirty="0" smtClean="0">
              <a:solidFill>
                <a:schemeClr val="bg1"/>
              </a:solidFill>
            </a:endParaRPr>
          </a:p>
          <a:p>
            <a:pPr lvl="1" fontAlgn="base"/>
            <a:r>
              <a:rPr lang="en-GB" sz="2400" dirty="0" smtClean="0">
                <a:solidFill>
                  <a:schemeClr val="bg1"/>
                </a:solidFill>
              </a:rPr>
              <a:t>You can give an opinion or say how you feel</a:t>
            </a:r>
          </a:p>
          <a:p>
            <a:pPr lvl="1" fontAlgn="base"/>
            <a:r>
              <a:rPr lang="en-GB" sz="2400" dirty="0" smtClean="0">
                <a:solidFill>
                  <a:schemeClr val="bg1"/>
                </a:solidFill>
              </a:rPr>
              <a:t>You can ask for what you want or need</a:t>
            </a:r>
          </a:p>
          <a:p>
            <a:pPr lvl="1" fontAlgn="base"/>
            <a:r>
              <a:rPr lang="en-GB" sz="2400" dirty="0" smtClean="0">
                <a:solidFill>
                  <a:schemeClr val="bg1"/>
                </a:solidFill>
              </a:rPr>
              <a:t>You can disagree respectfully</a:t>
            </a:r>
          </a:p>
          <a:p>
            <a:pPr lvl="1" fontAlgn="base"/>
            <a:r>
              <a:rPr lang="en-GB" sz="2400" dirty="0" smtClean="0">
                <a:solidFill>
                  <a:schemeClr val="bg1"/>
                </a:solidFill>
              </a:rPr>
              <a:t>You can offer your ideas and suggestions</a:t>
            </a:r>
          </a:p>
          <a:p>
            <a:pPr lvl="1" fontAlgn="base"/>
            <a:r>
              <a:rPr lang="en-GB" sz="2400" dirty="0" smtClean="0">
                <a:solidFill>
                  <a:schemeClr val="bg1"/>
                </a:solidFill>
              </a:rPr>
              <a:t>You can say no without feeling guilty</a:t>
            </a:r>
          </a:p>
          <a:p>
            <a:pPr lvl="1" fontAlgn="base"/>
            <a:r>
              <a:rPr lang="en-GB" sz="2400" dirty="0" smtClean="0">
                <a:solidFill>
                  <a:schemeClr val="bg1"/>
                </a:solidFill>
              </a:rPr>
              <a:t>You can speak up for someone else</a:t>
            </a:r>
          </a:p>
          <a:p>
            <a:pPr>
              <a:buNone/>
            </a:pPr>
            <a:endParaRPr lang="en-GB" sz="2400" dirty="0" smtClean="0">
              <a:solidFill>
                <a:schemeClr val="bg1"/>
              </a:solidFill>
            </a:endParaRPr>
          </a:p>
          <a:p>
            <a:r>
              <a:rPr lang="en-GB" sz="2400" dirty="0" smtClean="0">
                <a:solidFill>
                  <a:schemeClr val="bg1"/>
                </a:solidFill>
              </a:rPr>
              <a:t>People who are assertive tend to make friends more easily. They communicate in a way that respects other people's needs as well as their own. They tend to be better at working out conflicts and disagreements. </a:t>
            </a:r>
          </a:p>
          <a:p>
            <a:endParaRPr lang="en-GB" sz="2400" dirty="0" smtClean="0">
              <a:solidFill>
                <a:schemeClr val="bg1"/>
              </a:solidFill>
            </a:endParaRPr>
          </a:p>
          <a:p>
            <a:r>
              <a:rPr lang="en-GB" sz="2400" dirty="0" smtClean="0">
                <a:solidFill>
                  <a:schemeClr val="bg1"/>
                </a:solidFill>
              </a:rPr>
              <a:t>People who give respect get respect in return	</a:t>
            </a:r>
            <a:endParaRPr lang="en-GB"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nodeType="after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1" fill="hold" nodeType="after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 calcmode="lin" valueType="num">
                                      <p:cBhvr additive="base">
                                        <p:cTn id="42"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9" end="9"/>
                                            </p:txEl>
                                          </p:spTgt>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1" fill="hold" nodeType="after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 calcmode="lin" valueType="num">
                                      <p:cBhvr additive="base">
                                        <p:cTn id="4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1" end="11"/>
                                            </p:txEl>
                                          </p:spTgt>
                                        </p:tgtEl>
                                        <p:attrNameLst>
                                          <p:attrName>ppt_y</p:attrName>
                                        </p:attrNameLst>
                                      </p:cBhvr>
                                      <p:tavLst>
                                        <p:tav tm="0">
                                          <p:val>
                                            <p:strVal val="0-#ppt_h/2"/>
                                          </p:val>
                                        </p:tav>
                                        <p:tav tm="100000">
                                          <p:val>
                                            <p:strVal val="#ppt_y"/>
                                          </p:val>
                                        </p:tav>
                                      </p:tavLst>
                                    </p:anim>
                                  </p:childTnLst>
                                </p:cTn>
                              </p:par>
                            </p:childTnLst>
                          </p:cTn>
                        </p:par>
                        <p:par>
                          <p:cTn id="49" fill="hold">
                            <p:stCondLst>
                              <p:cond delay="4500"/>
                            </p:stCondLst>
                            <p:childTnLst>
                              <p:par>
                                <p:cTn id="50" presetID="2" presetClass="entr" presetSubtype="1" fill="hold" nodeType="afterEffect">
                                  <p:stCondLst>
                                    <p:cond delay="0"/>
                                  </p:stCondLst>
                                  <p:childTnLst>
                                    <p:set>
                                      <p:cBhvr>
                                        <p:cTn id="51" dur="1" fill="hold">
                                          <p:stCondLst>
                                            <p:cond delay="0"/>
                                          </p:stCondLst>
                                        </p:cTn>
                                        <p:tgtEl>
                                          <p:spTgt spid="3">
                                            <p:txEl>
                                              <p:pRg st="13" end="13"/>
                                            </p:txEl>
                                          </p:spTgt>
                                        </p:tgtEl>
                                        <p:attrNameLst>
                                          <p:attrName>style.visibility</p:attrName>
                                        </p:attrNameLst>
                                      </p:cBhvr>
                                      <p:to>
                                        <p:strVal val="visible"/>
                                      </p:to>
                                    </p:set>
                                    <p:anim calcmode="lin" valueType="num">
                                      <p:cBhvr additive="base">
                                        <p:cTn id="52"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13" end="1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Friendships and Relationships</a:t>
            </a:r>
            <a:endParaRPr lang="en-GB" sz="2800" dirty="0"/>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a:bodyPr>
          <a:lstStyle/>
          <a:p>
            <a:r>
              <a:rPr lang="en-GB" sz="2000" dirty="0" smtClean="0"/>
              <a:t>The key to assertiveness is clear, open and honest discussion that does not blame, ridicule or put other people down. Examples of saying things in an assertive way include: </a:t>
            </a:r>
          </a:p>
          <a:p>
            <a:pPr>
              <a:buNone/>
            </a:pPr>
            <a:endParaRPr lang="en-GB" sz="2000" dirty="0" smtClean="0"/>
          </a:p>
          <a:p>
            <a:pPr lvl="1"/>
            <a:r>
              <a:rPr lang="en-GB" sz="2000" dirty="0" smtClean="0"/>
              <a:t>I feel very hurt because of a remark you made about me</a:t>
            </a:r>
          </a:p>
          <a:p>
            <a:pPr lvl="1"/>
            <a:r>
              <a:rPr lang="en-GB" sz="2000" dirty="0" smtClean="0"/>
              <a:t>I’d prefer you didn’t interrupt before I had finished what I was saying</a:t>
            </a:r>
          </a:p>
          <a:p>
            <a:pPr lvl="1"/>
            <a:r>
              <a:rPr lang="en-GB" sz="2000" dirty="0" smtClean="0"/>
              <a:t>No you cannot borrow my Play station as I’m using it myself</a:t>
            </a:r>
          </a:p>
          <a:p>
            <a:pPr lvl="1"/>
            <a:endParaRPr lang="en-GB" sz="2000" dirty="0" smtClean="0"/>
          </a:p>
          <a:p>
            <a:endParaRPr lang="en-GB" sz="2400" dirty="0" smtClean="0"/>
          </a:p>
        </p:txBody>
      </p:sp>
      <p:pic>
        <p:nvPicPr>
          <p:cNvPr id="4" name="Picture 3" descr="assertive-communication.jpg"/>
          <p:cNvPicPr>
            <a:picLocks noChangeAspect="1"/>
          </p:cNvPicPr>
          <p:nvPr/>
        </p:nvPicPr>
        <p:blipFill>
          <a:blip r:embed="rId2" cstate="print"/>
          <a:stretch>
            <a:fillRect/>
          </a:stretch>
        </p:blipFill>
        <p:spPr>
          <a:xfrm>
            <a:off x="2286000" y="4114800"/>
            <a:ext cx="4979776" cy="24669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1149</TotalTime>
  <Words>1345</Words>
  <Application>Microsoft Office PowerPoint</Application>
  <PresentationFormat>On-screen Show (4:3)</PresentationFormat>
  <Paragraphs>204</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    Bristol Healthy Schools  Stride  Emotional Health and Wellbeing Programme  Year 7 – Lesson 2 Managing Friendships and Relationships</vt:lpstr>
      <vt:lpstr>Our School Values and Ground Rules</vt:lpstr>
      <vt:lpstr>Managing Friendships and Relationships </vt:lpstr>
      <vt:lpstr>Managing Friendships and Relationships </vt:lpstr>
      <vt:lpstr>Managing Friendships and Relationships</vt:lpstr>
      <vt:lpstr>Managing Friendships and Relationships</vt:lpstr>
      <vt:lpstr>Managing Friendships and Relationships</vt:lpstr>
      <vt:lpstr>Managing Friendships and Relationships</vt:lpstr>
      <vt:lpstr>Managing Friendships and Relationships</vt:lpstr>
      <vt:lpstr>Managing Friendships and Relationships</vt:lpstr>
      <vt:lpstr>Managing Friendships and Relationships</vt:lpstr>
      <vt:lpstr>Managing Friendships and Relationships</vt:lpstr>
      <vt:lpstr>Managing Friendships and Relationships</vt:lpstr>
      <vt:lpstr>Managing Friendships and Relationships</vt:lpstr>
      <vt:lpstr>Managing Friendships and Relationships</vt:lpstr>
      <vt:lpstr>Help and Support</vt:lpstr>
      <vt:lpstr>Help and Support</vt:lpstr>
      <vt:lpstr>Help and Support</vt:lpstr>
      <vt:lpstr>Help and Support</vt:lpstr>
      <vt:lpstr>Help and Support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175</cp:revision>
  <dcterms:created xsi:type="dcterms:W3CDTF">2006-08-16T00:00:00Z</dcterms:created>
  <dcterms:modified xsi:type="dcterms:W3CDTF">2017-12-04T13:12:32Z</dcterms:modified>
</cp:coreProperties>
</file>