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4" r:id="rId3"/>
    <p:sldId id="265" r:id="rId4"/>
    <p:sldId id="274" r:id="rId5"/>
    <p:sldId id="277" r:id="rId6"/>
    <p:sldId id="268" r:id="rId7"/>
    <p:sldId id="273" r:id="rId8"/>
    <p:sldId id="267" r:id="rId9"/>
    <p:sldId id="257" r:id="rId10"/>
    <p:sldId id="272" r:id="rId11"/>
    <p:sldId id="278" r:id="rId12"/>
    <p:sldId id="258" r:id="rId13"/>
    <p:sldId id="271" r:id="rId14"/>
    <p:sldId id="270" r:id="rId15"/>
    <p:sldId id="285" r:id="rId16"/>
    <p:sldId id="280" r:id="rId17"/>
    <p:sldId id="281" r:id="rId18"/>
    <p:sldId id="282" r:id="rId19"/>
    <p:sldId id="283"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F87742-B87F-4EAD-8F63-E49813D39CAB}" type="datetimeFigureOut">
              <a:rPr lang="en-GB" smtClean="0"/>
              <a:pPr/>
              <a:t>04/12/2017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EF99D2-807D-485A-89CE-AE98D530CE8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FEF99D2-807D-485A-89CE-AE98D530CE81}"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3</a:t>
            </a:r>
            <a:br>
              <a:rPr lang="en-GB" dirty="0" smtClean="0">
                <a:solidFill>
                  <a:schemeClr val="tx2">
                    <a:lumMod val="60000"/>
                    <a:lumOff val="40000"/>
                  </a:schemeClr>
                </a:solidFill>
              </a:rPr>
            </a:br>
            <a:r>
              <a:rPr lang="en-GB" dirty="0" smtClean="0">
                <a:solidFill>
                  <a:schemeClr val="tx2">
                    <a:lumMod val="60000"/>
                    <a:lumOff val="40000"/>
                  </a:schemeClr>
                </a:solidFill>
              </a:rPr>
              <a:t>Managing Change</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Managing Change</a:t>
            </a:r>
            <a:r>
              <a:rPr lang="en-GB" dirty="0" smtClean="0"/>
              <a:t/>
            </a:r>
            <a:br>
              <a:rPr lang="en-GB" dirty="0" smtClean="0"/>
            </a:br>
            <a:endParaRPr lang="en-GB" dirty="0"/>
          </a:p>
        </p:txBody>
      </p:sp>
      <p:sp>
        <p:nvSpPr>
          <p:cNvPr id="3" name="Content Placeholder 2"/>
          <p:cNvSpPr>
            <a:spLocks noGrp="1"/>
          </p:cNvSpPr>
          <p:nvPr>
            <p:ph idx="1"/>
          </p:nvPr>
        </p:nvSpPr>
        <p:spPr>
          <a:xfrm>
            <a:off x="457200" y="914400"/>
            <a:ext cx="5257800" cy="5105400"/>
          </a:xfrm>
          <a:solidFill>
            <a:schemeClr val="accent2">
              <a:lumMod val="20000"/>
              <a:lumOff val="80000"/>
            </a:schemeClr>
          </a:solidFill>
        </p:spPr>
        <p:txBody>
          <a:bodyPr>
            <a:normAutofit fontScale="92500" lnSpcReduction="10000"/>
          </a:bodyPr>
          <a:lstStyle/>
          <a:p>
            <a:pPr>
              <a:buNone/>
            </a:pPr>
            <a:r>
              <a:rPr lang="en-GB" sz="2200" b="1" dirty="0" smtClean="0"/>
              <a:t>Class Exercise:</a:t>
            </a:r>
          </a:p>
          <a:p>
            <a:pPr>
              <a:buNone/>
            </a:pPr>
            <a:endParaRPr lang="en-GB" sz="2200" dirty="0" smtClean="0"/>
          </a:p>
          <a:p>
            <a:r>
              <a:rPr lang="en-GB" sz="2200" dirty="0" smtClean="0">
                <a:solidFill>
                  <a:srgbClr val="FF00FF"/>
                </a:solidFill>
              </a:rPr>
              <a:t>What are the areas you need to consider and plan for when changing schools?</a:t>
            </a:r>
          </a:p>
          <a:p>
            <a:pPr>
              <a:buNone/>
            </a:pPr>
            <a:endParaRPr lang="en-GB" sz="2200" dirty="0" smtClean="0">
              <a:solidFill>
                <a:srgbClr val="FF00FF"/>
              </a:solidFill>
            </a:endParaRPr>
          </a:p>
          <a:p>
            <a:r>
              <a:rPr lang="en-GB" sz="2200" dirty="0" smtClean="0">
                <a:solidFill>
                  <a:srgbClr val="FF00FF"/>
                </a:solidFill>
              </a:rPr>
              <a:t>What are the proactive things you can do prior to moving schools to make it easier?</a:t>
            </a:r>
          </a:p>
          <a:p>
            <a:pPr>
              <a:buNone/>
            </a:pPr>
            <a:endParaRPr lang="en-GB" sz="2200" dirty="0" smtClean="0">
              <a:solidFill>
                <a:srgbClr val="FF00FF"/>
              </a:solidFill>
            </a:endParaRPr>
          </a:p>
          <a:p>
            <a:r>
              <a:rPr lang="en-GB" sz="2200" dirty="0" smtClean="0">
                <a:solidFill>
                  <a:srgbClr val="FF00FF"/>
                </a:solidFill>
              </a:rPr>
              <a:t>What help did you get from family, friends, old and new schools and who did you talk to if you were worried?</a:t>
            </a:r>
          </a:p>
          <a:p>
            <a:pPr>
              <a:buNone/>
            </a:pPr>
            <a:endParaRPr lang="en-GB" sz="2200" dirty="0" smtClean="0">
              <a:solidFill>
                <a:srgbClr val="FF00FF"/>
              </a:solidFill>
            </a:endParaRPr>
          </a:p>
          <a:p>
            <a:r>
              <a:rPr lang="en-GB" sz="2200" dirty="0" smtClean="0">
                <a:solidFill>
                  <a:srgbClr val="FF00FF"/>
                </a:solidFill>
              </a:rPr>
              <a:t>What are the skills you need to manage the change effectively?</a:t>
            </a:r>
          </a:p>
          <a:p>
            <a:pPr>
              <a:buNone/>
            </a:pPr>
            <a:r>
              <a:rPr lang="en-GB" sz="2000" dirty="0" smtClean="0"/>
              <a:t>	</a:t>
            </a:r>
            <a:endParaRPr lang="en-GB" sz="2000" dirty="0"/>
          </a:p>
        </p:txBody>
      </p:sp>
      <p:pic>
        <p:nvPicPr>
          <p:cNvPr id="5122" name="Picture 2" descr="C:\Users\Keith\Dropbox\Images\happy lady beach.jpg"/>
          <p:cNvPicPr>
            <a:picLocks noChangeAspect="1" noChangeArrowheads="1"/>
          </p:cNvPicPr>
          <p:nvPr/>
        </p:nvPicPr>
        <p:blipFill>
          <a:blip r:embed="rId2" cstate="print"/>
          <a:srcRect/>
          <a:stretch>
            <a:fillRect/>
          </a:stretch>
        </p:blipFill>
        <p:spPr bwMode="auto">
          <a:xfrm>
            <a:off x="5715000" y="2362200"/>
            <a:ext cx="3281746" cy="21828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a:t>
            </a:r>
            <a:endParaRPr lang="en-GB" sz="2800" dirty="0"/>
          </a:p>
        </p:txBody>
      </p:sp>
      <p:sp>
        <p:nvSpPr>
          <p:cNvPr id="3" name="Content Placeholder 2"/>
          <p:cNvSpPr>
            <a:spLocks noGrp="1"/>
          </p:cNvSpPr>
          <p:nvPr>
            <p:ph idx="1"/>
          </p:nvPr>
        </p:nvSpPr>
        <p:spPr>
          <a:solidFill>
            <a:schemeClr val="accent4">
              <a:lumMod val="20000"/>
              <a:lumOff val="80000"/>
            </a:schemeClr>
          </a:solidFill>
        </p:spPr>
        <p:txBody>
          <a:bodyPr>
            <a:normAutofit fontScale="77500" lnSpcReduction="20000"/>
          </a:bodyPr>
          <a:lstStyle/>
          <a:p>
            <a:pPr>
              <a:buNone/>
            </a:pPr>
            <a:r>
              <a:rPr lang="en-GB" sz="2000" b="1" dirty="0" smtClean="0"/>
              <a:t>Examples:</a:t>
            </a:r>
          </a:p>
          <a:p>
            <a:pPr>
              <a:buNone/>
            </a:pPr>
            <a:endParaRPr lang="en-GB" sz="2000" dirty="0" smtClean="0"/>
          </a:p>
          <a:p>
            <a:r>
              <a:rPr lang="en-GB" sz="2000" dirty="0" smtClean="0"/>
              <a:t>What time you need to get up in the morning, how you get there, transport changes, bus routes, walking, costs of transport, cash or card to pay for things, school uniform, coat, food, summer and winter clothes, equipment, books, homework, sports kit, school activities, satchel/rucksack, school locker </a:t>
            </a:r>
          </a:p>
          <a:p>
            <a:pPr>
              <a:buNone/>
            </a:pPr>
            <a:endParaRPr lang="en-GB" sz="2000" dirty="0" smtClean="0"/>
          </a:p>
          <a:p>
            <a:r>
              <a:rPr lang="en-US" sz="2000" dirty="0" smtClean="0"/>
              <a:t>Going on a visit to my new school, meeting some of my new teachers, coming to a parents evening, looking at the new school handbook and seeing all the things I would be able to do in the future, talking about moving school with my primary school teacher, knowing who I could talk to in the new school if I was feeling worried or concerned about things, knowing some pupils already in the school, talking to family and friends about when they went to secondary school, going in before the other pupils on the first day</a:t>
            </a:r>
          </a:p>
          <a:p>
            <a:endParaRPr lang="en-US" sz="2000" dirty="0" smtClean="0"/>
          </a:p>
          <a:p>
            <a:r>
              <a:rPr lang="en-US" sz="2000" dirty="0" smtClean="0"/>
              <a:t>Brother, sister, mum dad, teacher</a:t>
            </a:r>
          </a:p>
          <a:p>
            <a:endParaRPr lang="en-US" sz="2000" dirty="0" smtClean="0"/>
          </a:p>
          <a:p>
            <a:r>
              <a:rPr lang="en-GB" sz="2000" dirty="0" smtClean="0"/>
              <a:t>Planning, organisation, being proactive, communication, confidence, resilience, commitment </a:t>
            </a:r>
          </a:p>
          <a:p>
            <a:pPr>
              <a:buNone/>
            </a:pPr>
            <a:endParaRPr lang="en-GB" sz="2000" dirty="0" smtClean="0"/>
          </a:p>
          <a:p>
            <a:r>
              <a:rPr lang="en-GB" sz="2000" dirty="0" smtClean="0">
                <a:solidFill>
                  <a:srgbClr val="FF00FF"/>
                </a:solidFill>
              </a:rPr>
              <a:t>Any others?</a:t>
            </a:r>
          </a:p>
          <a:p>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 </a:t>
            </a:r>
            <a:endParaRPr lang="en-GB" sz="2800" dirty="0"/>
          </a:p>
        </p:txBody>
      </p:sp>
      <p:sp>
        <p:nvSpPr>
          <p:cNvPr id="3" name="Content Placeholder 2"/>
          <p:cNvSpPr>
            <a:spLocks noGrp="1"/>
          </p:cNvSpPr>
          <p:nvPr>
            <p:ph idx="1"/>
          </p:nvPr>
        </p:nvSpPr>
        <p:spPr>
          <a:xfrm>
            <a:off x="457200" y="1600200"/>
            <a:ext cx="5105400" cy="4800600"/>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a:buNone/>
            </a:pPr>
            <a:r>
              <a:rPr lang="en-GB" sz="2200" b="1" dirty="0" smtClean="0"/>
              <a:t>In Your Groups of 4:</a:t>
            </a:r>
          </a:p>
          <a:p>
            <a:pPr>
              <a:buNone/>
            </a:pPr>
            <a:endParaRPr lang="en-GB" sz="2200" dirty="0" smtClean="0"/>
          </a:p>
          <a:p>
            <a:r>
              <a:rPr lang="en-GB" sz="2300" dirty="0" smtClean="0"/>
              <a:t>Compose a letter to a pupil that is in primary school and will face changing schools in the next year. Give them advice on how to best manage this difficult time.</a:t>
            </a:r>
          </a:p>
          <a:p>
            <a:r>
              <a:rPr lang="en-GB" sz="2300" dirty="0" smtClean="0"/>
              <a:t>In it:</a:t>
            </a:r>
          </a:p>
          <a:p>
            <a:pPr>
              <a:buNone/>
            </a:pPr>
            <a:endParaRPr lang="en-GB" sz="2300" dirty="0" smtClean="0"/>
          </a:p>
          <a:p>
            <a:pPr lvl="1"/>
            <a:r>
              <a:rPr lang="en-GB" sz="2300" dirty="0" smtClean="0"/>
              <a:t>Acknowledge some of the fears and concerns they might have</a:t>
            </a:r>
          </a:p>
          <a:p>
            <a:pPr lvl="1"/>
            <a:r>
              <a:rPr lang="en-GB" sz="2300" dirty="0" smtClean="0"/>
              <a:t>Describe some of the positive things they have to look forward to</a:t>
            </a:r>
          </a:p>
          <a:p>
            <a:pPr lvl="1"/>
            <a:r>
              <a:rPr lang="en-GB" sz="2300" dirty="0" smtClean="0"/>
              <a:t>Describe your experience of moving schools</a:t>
            </a:r>
          </a:p>
          <a:p>
            <a:pPr lvl="1"/>
            <a:r>
              <a:rPr lang="en-GB" sz="2300" dirty="0" smtClean="0"/>
              <a:t>Describe how you coped with the move and who helped you </a:t>
            </a:r>
          </a:p>
          <a:p>
            <a:pPr lvl="1"/>
            <a:r>
              <a:rPr lang="en-GB" sz="2300" dirty="0" smtClean="0"/>
              <a:t>Describe some proactive things they can do in advance of changing schools</a:t>
            </a:r>
          </a:p>
          <a:p>
            <a:pPr lvl="1"/>
            <a:r>
              <a:rPr lang="en-GB" sz="2300" dirty="0" smtClean="0"/>
              <a:t>Describe some of the skills and strengths you need to use manage it effectively</a:t>
            </a:r>
          </a:p>
          <a:p>
            <a:pPr lvl="1"/>
            <a:r>
              <a:rPr lang="en-GB" sz="2300" dirty="0" smtClean="0"/>
              <a:t>Describe some of the challenges you still face and how you are going to manage them</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1026" name="Picture 2" descr="C:\Users\Keith\Dropbox\Images\learning writing notebook.jpg"/>
          <p:cNvPicPr>
            <a:picLocks noChangeAspect="1" noChangeArrowheads="1"/>
          </p:cNvPicPr>
          <p:nvPr/>
        </p:nvPicPr>
        <p:blipFill>
          <a:blip r:embed="rId2" cstate="print"/>
          <a:srcRect/>
          <a:stretch>
            <a:fillRect/>
          </a:stretch>
        </p:blipFill>
        <p:spPr bwMode="auto">
          <a:xfrm>
            <a:off x="5638800" y="2667000"/>
            <a:ext cx="3436337" cy="2152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 </a:t>
            </a:r>
            <a:endParaRPr lang="en-GB" sz="2800" dirty="0"/>
          </a:p>
        </p:txBody>
      </p:sp>
      <p:sp>
        <p:nvSpPr>
          <p:cNvPr id="3" name="Content Placeholder 2"/>
          <p:cNvSpPr>
            <a:spLocks noGrp="1"/>
          </p:cNvSpPr>
          <p:nvPr>
            <p:ph idx="1"/>
          </p:nvPr>
        </p:nvSpPr>
        <p:spPr>
          <a:xfrm>
            <a:off x="533400" y="1600200"/>
            <a:ext cx="4267200" cy="4525963"/>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2000" b="1" dirty="0" smtClean="0"/>
              <a:t>Class Discussion:</a:t>
            </a:r>
          </a:p>
          <a:p>
            <a:pPr>
              <a:buNone/>
            </a:pPr>
            <a:endParaRPr lang="en-GB" sz="2000" dirty="0" smtClean="0"/>
          </a:p>
          <a:p>
            <a:r>
              <a:rPr lang="en-GB" sz="2000" dirty="0" smtClean="0">
                <a:solidFill>
                  <a:srgbClr val="FF00FF"/>
                </a:solidFill>
              </a:rPr>
              <a:t>Share your letters with the class</a:t>
            </a:r>
          </a:p>
          <a:p>
            <a:pPr>
              <a:buNone/>
            </a:pPr>
            <a:endParaRPr lang="en-GB" sz="2000" dirty="0" smtClean="0">
              <a:solidFill>
                <a:srgbClr val="FF00FF"/>
              </a:solidFill>
            </a:endParaRPr>
          </a:p>
          <a:p>
            <a:r>
              <a:rPr lang="en-GB" sz="2000" dirty="0" smtClean="0">
                <a:solidFill>
                  <a:srgbClr val="FF00FF"/>
                </a:solidFill>
              </a:rPr>
              <a:t>Any comments?</a:t>
            </a:r>
            <a:endParaRPr lang="en-GB" sz="2000" dirty="0">
              <a:solidFill>
                <a:srgbClr val="FF00FF"/>
              </a:solidFill>
            </a:endParaRPr>
          </a:p>
        </p:txBody>
      </p:sp>
      <p:pic>
        <p:nvPicPr>
          <p:cNvPr id="2050" name="Picture 2" descr="C:\Users\Keith\Dropbox\Images\ideas.jpg"/>
          <p:cNvPicPr>
            <a:picLocks noChangeAspect="1" noChangeArrowheads="1"/>
          </p:cNvPicPr>
          <p:nvPr/>
        </p:nvPicPr>
        <p:blipFill>
          <a:blip r:embed="rId2" cstate="print"/>
          <a:srcRect/>
          <a:stretch>
            <a:fillRect/>
          </a:stretch>
        </p:blipFill>
        <p:spPr bwMode="auto">
          <a:xfrm>
            <a:off x="4800600" y="1828800"/>
            <a:ext cx="4157259" cy="41830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 </a:t>
            </a:r>
            <a:endParaRPr lang="en-GB" sz="2800" b="1" dirty="0">
              <a:solidFill>
                <a:schemeClr val="accent6"/>
              </a:solidFill>
            </a:endParaRPr>
          </a:p>
        </p:txBody>
      </p:sp>
      <p:sp>
        <p:nvSpPr>
          <p:cNvPr id="3" name="Content Placeholder 2"/>
          <p:cNvSpPr>
            <a:spLocks noGrp="1"/>
          </p:cNvSpPr>
          <p:nvPr>
            <p:ph idx="1"/>
          </p:nvPr>
        </p:nvSpPr>
        <p:spPr>
          <a:xfrm>
            <a:off x="457200" y="1600200"/>
            <a:ext cx="4724400" cy="4525963"/>
          </a:xfrm>
          <a:solidFill>
            <a:schemeClr val="accent4">
              <a:lumMod val="20000"/>
              <a:lumOff val="80000"/>
            </a:schemeClr>
          </a:solidFill>
        </p:spPr>
        <p:txBody>
          <a:bodyPr>
            <a:normAutofit fontScale="92500" lnSpcReduction="10000"/>
          </a:bodyPr>
          <a:lstStyle/>
          <a:p>
            <a:pPr>
              <a:buNone/>
            </a:pPr>
            <a:r>
              <a:rPr lang="en-GB" sz="2000" b="1" dirty="0" smtClean="0"/>
              <a:t>In Groups of 4:</a:t>
            </a:r>
          </a:p>
          <a:p>
            <a:pPr>
              <a:buNone/>
            </a:pPr>
            <a:endParaRPr lang="en-GB" sz="2000" dirty="0" smtClean="0">
              <a:solidFill>
                <a:srgbClr val="FF00FF"/>
              </a:solidFill>
            </a:endParaRPr>
          </a:p>
          <a:p>
            <a:r>
              <a:rPr lang="en-GB" sz="2000" dirty="0" smtClean="0">
                <a:solidFill>
                  <a:srgbClr val="FF00FF"/>
                </a:solidFill>
              </a:rPr>
              <a:t>Pupils often join our school during the school year and it can be difficult for them to ‘fit into’ a new school and make friends</a:t>
            </a:r>
          </a:p>
          <a:p>
            <a:pPr>
              <a:buNone/>
            </a:pPr>
            <a:endParaRPr lang="en-GB" sz="2000" dirty="0" smtClean="0">
              <a:solidFill>
                <a:srgbClr val="FF00FF"/>
              </a:solidFill>
            </a:endParaRPr>
          </a:p>
          <a:p>
            <a:r>
              <a:rPr lang="en-GB" sz="2000" dirty="0" smtClean="0">
                <a:solidFill>
                  <a:srgbClr val="FF00FF"/>
                </a:solidFill>
              </a:rPr>
              <a:t>You have been asked to provide a ‘Welcome Rucksack’ to give to the new pupil which will contain a variety of things to help them settle in</a:t>
            </a:r>
          </a:p>
          <a:p>
            <a:pPr>
              <a:buNone/>
            </a:pPr>
            <a:endParaRPr lang="en-GB" sz="2000" dirty="0" smtClean="0">
              <a:solidFill>
                <a:srgbClr val="FF00FF"/>
              </a:solidFill>
            </a:endParaRPr>
          </a:p>
          <a:p>
            <a:r>
              <a:rPr lang="en-GB" sz="2000" dirty="0" smtClean="0">
                <a:solidFill>
                  <a:srgbClr val="FF00FF"/>
                </a:solidFill>
              </a:rPr>
              <a:t>What would you put in and why?</a:t>
            </a:r>
          </a:p>
          <a:p>
            <a:pPr>
              <a:buNone/>
            </a:pPr>
            <a:endParaRPr lang="en-GB" sz="2000" dirty="0" smtClean="0">
              <a:solidFill>
                <a:srgbClr val="FF00FF"/>
              </a:solidFill>
            </a:endParaRPr>
          </a:p>
          <a:p>
            <a:pPr algn="ctr">
              <a:buNone/>
            </a:pPr>
            <a:r>
              <a:rPr lang="en-GB" sz="2000" dirty="0" smtClean="0">
                <a:solidFill>
                  <a:srgbClr val="FF00FF"/>
                </a:solidFill>
              </a:rPr>
              <a:t>Each group will present their solution</a:t>
            </a:r>
          </a:p>
        </p:txBody>
      </p:sp>
      <p:pic>
        <p:nvPicPr>
          <p:cNvPr id="1026" name="Picture 2" descr="C:\Users\Keith\Dropbox\Images\rucksack school.jpg"/>
          <p:cNvPicPr>
            <a:picLocks noChangeAspect="1" noChangeArrowheads="1"/>
          </p:cNvPicPr>
          <p:nvPr/>
        </p:nvPicPr>
        <p:blipFill>
          <a:blip r:embed="rId2" cstate="print"/>
          <a:srcRect/>
          <a:stretch>
            <a:fillRect/>
          </a:stretch>
        </p:blipFill>
        <p:spPr bwMode="auto">
          <a:xfrm>
            <a:off x="5225521" y="2743200"/>
            <a:ext cx="3766079"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2578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3" descr="C:\Users\Keith\Dropbox\Images\school children.jpg"/>
          <p:cNvPicPr>
            <a:picLocks noChangeAspect="1" noChangeArrowheads="1"/>
          </p:cNvPicPr>
          <p:nvPr/>
        </p:nvPicPr>
        <p:blipFill>
          <a:blip r:embed="rId2" cstate="print"/>
          <a:srcRect/>
          <a:stretch>
            <a:fillRect/>
          </a:stretch>
        </p:blipFill>
        <p:spPr bwMode="auto">
          <a:xfrm>
            <a:off x="5870575" y="1600200"/>
            <a:ext cx="30448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 </a:t>
            </a:r>
            <a:endParaRPr lang="en-GB" sz="2800" dirty="0">
              <a:solidFill>
                <a:schemeClr val="accent6"/>
              </a:solidFill>
            </a:endParaRPr>
          </a:p>
        </p:txBody>
      </p:sp>
      <p:sp>
        <p:nvSpPr>
          <p:cNvPr id="3" name="Content Placeholder 2"/>
          <p:cNvSpPr>
            <a:spLocks noGrp="1"/>
          </p:cNvSpPr>
          <p:nvPr>
            <p:ph idx="1"/>
          </p:nvPr>
        </p:nvSpPr>
        <p:spPr>
          <a:xfrm>
            <a:off x="457200" y="1600200"/>
            <a:ext cx="43434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Change is part of life, learning to identify it, plan for it,  adapt to it and manage the practical issues and our feelings, both positive and negative, as we move through different periods of our lives is important</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solidFill>
                <a:schemeClr val="bg1"/>
              </a:solidFill>
            </a:endParaRPr>
          </a:p>
          <a:p>
            <a:pPr>
              <a:buNone/>
            </a:pPr>
            <a:endParaRPr lang="en-GB" dirty="0"/>
          </a:p>
        </p:txBody>
      </p:sp>
      <p:pic>
        <p:nvPicPr>
          <p:cNvPr id="1026" name="Picture 2" descr="C:\Users\Keith\Dropbox\Images\juggler.jpg"/>
          <p:cNvPicPr>
            <a:picLocks noChangeAspect="1" noChangeArrowheads="1"/>
          </p:cNvPicPr>
          <p:nvPr/>
        </p:nvPicPr>
        <p:blipFill>
          <a:blip r:embed="rId2" cstate="print"/>
          <a:srcRect/>
          <a:stretch>
            <a:fillRect/>
          </a:stretch>
        </p:blipFill>
        <p:spPr bwMode="auto">
          <a:xfrm>
            <a:off x="5214937" y="990600"/>
            <a:ext cx="3929063" cy="4933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6"/>
                </a:solidFill>
              </a:rPr>
              <a:t>Managing Change </a:t>
            </a:r>
            <a:endParaRPr lang="en-GB" dirty="0"/>
          </a:p>
        </p:txBody>
      </p:sp>
      <p:sp>
        <p:nvSpPr>
          <p:cNvPr id="3" name="Content Placeholder 2"/>
          <p:cNvSpPr>
            <a:spLocks noGrp="1"/>
          </p:cNvSpPr>
          <p:nvPr>
            <p:ph idx="1"/>
          </p:nvPr>
        </p:nvSpPr>
        <p:spPr>
          <a:xfrm>
            <a:off x="457200" y="1600200"/>
            <a:ext cx="5562600" cy="4525963"/>
          </a:xfrm>
        </p:spPr>
        <p:style>
          <a:lnRef idx="1">
            <a:schemeClr val="dk1"/>
          </a:lnRef>
          <a:fillRef idx="2">
            <a:schemeClr val="dk1"/>
          </a:fillRef>
          <a:effectRef idx="1">
            <a:schemeClr val="dk1"/>
          </a:effectRef>
          <a:fontRef idx="minor">
            <a:schemeClr val="dk1"/>
          </a:fontRef>
        </p:style>
        <p:txBody>
          <a:bodyPr>
            <a:normAutofit fontScale="77500" lnSpcReduction="20000"/>
          </a:bodyPr>
          <a:lstStyle/>
          <a:p>
            <a:pPr>
              <a:buNone/>
            </a:pPr>
            <a:r>
              <a:rPr lang="en-GB" sz="2000" b="1" dirty="0" smtClean="0"/>
              <a:t>In Groups of 4:</a:t>
            </a:r>
          </a:p>
          <a:p>
            <a:pPr>
              <a:buNone/>
            </a:pPr>
            <a:endParaRPr lang="en-GB" sz="2000" dirty="0" smtClean="0"/>
          </a:p>
          <a:p>
            <a:r>
              <a:rPr lang="en-GB" sz="2200" dirty="0" smtClean="0">
                <a:solidFill>
                  <a:srgbClr val="FF00FF"/>
                </a:solidFill>
              </a:rPr>
              <a:t>Your family have agreed that you can have a new puppy in 4 weeks time on condition that you are responsible for it</a:t>
            </a:r>
          </a:p>
          <a:p>
            <a:endParaRPr lang="en-GB" sz="2200" dirty="0" smtClean="0">
              <a:solidFill>
                <a:srgbClr val="FF00FF"/>
              </a:solidFill>
            </a:endParaRPr>
          </a:p>
          <a:p>
            <a:r>
              <a:rPr lang="en-GB" sz="2200" dirty="0" smtClean="0">
                <a:solidFill>
                  <a:srgbClr val="FF00FF"/>
                </a:solidFill>
              </a:rPr>
              <a:t>You need to plan for this change and identity what you need to put in place in advance and manage looking after the puppy when you get it</a:t>
            </a:r>
          </a:p>
          <a:p>
            <a:endParaRPr lang="en-GB" sz="2200" dirty="0" smtClean="0">
              <a:solidFill>
                <a:srgbClr val="FF00FF"/>
              </a:solidFill>
            </a:endParaRPr>
          </a:p>
          <a:p>
            <a:r>
              <a:rPr lang="en-GB" sz="2200" dirty="0" smtClean="0">
                <a:solidFill>
                  <a:srgbClr val="FF00FF"/>
                </a:solidFill>
              </a:rPr>
              <a:t>Lists the areas  you need to consider when doing this and the impact it will have on you, your family and your neighbours</a:t>
            </a:r>
          </a:p>
          <a:p>
            <a:pPr>
              <a:buNone/>
            </a:pPr>
            <a:endParaRPr lang="en-GB" sz="2200" dirty="0" smtClean="0">
              <a:solidFill>
                <a:srgbClr val="FF00FF"/>
              </a:solidFill>
            </a:endParaRPr>
          </a:p>
          <a:p>
            <a:r>
              <a:rPr lang="en-GB" sz="2200" dirty="0" smtClean="0">
                <a:solidFill>
                  <a:srgbClr val="FF00FF"/>
                </a:solidFill>
              </a:rPr>
              <a:t>What skills do you think you need to manage this change?</a:t>
            </a:r>
          </a:p>
          <a:p>
            <a:pPr lvl="1"/>
            <a:endParaRPr lang="en-GB" sz="2200" dirty="0" smtClean="0"/>
          </a:p>
          <a:p>
            <a:pPr lvl="1" algn="ctr">
              <a:buNone/>
            </a:pPr>
            <a:r>
              <a:rPr lang="en-GB" sz="2200" b="1" dirty="0" smtClean="0"/>
              <a:t>Share this with the class</a:t>
            </a:r>
            <a:endParaRPr lang="en-GB" sz="2200" b="1" dirty="0"/>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6143545" y="2514600"/>
            <a:ext cx="2771855" cy="33829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6"/>
                </a:solidFill>
              </a:rPr>
              <a:t>Managing Change </a:t>
            </a:r>
            <a:endParaRPr lang="en-GB" dirty="0"/>
          </a:p>
        </p:txBody>
      </p:sp>
      <p:sp>
        <p:nvSpPr>
          <p:cNvPr id="3" name="Content Placeholder 2"/>
          <p:cNvSpPr>
            <a:spLocks noGrp="1"/>
          </p:cNvSpPr>
          <p:nvPr>
            <p:ph idx="1"/>
          </p:nvPr>
        </p:nvSpPr>
        <p:spPr>
          <a:xfrm>
            <a:off x="457200" y="1600200"/>
            <a:ext cx="5562600" cy="4525963"/>
          </a:xfrm>
        </p:spPr>
        <p:style>
          <a:lnRef idx="1">
            <a:schemeClr val="dk1"/>
          </a:lnRef>
          <a:fillRef idx="2">
            <a:schemeClr val="dk1"/>
          </a:fillRef>
          <a:effectRef idx="1">
            <a:schemeClr val="dk1"/>
          </a:effectRef>
          <a:fontRef idx="minor">
            <a:schemeClr val="dk1"/>
          </a:fontRef>
        </p:style>
        <p:txBody>
          <a:bodyPr>
            <a:normAutofit fontScale="77500" lnSpcReduction="20000"/>
          </a:bodyPr>
          <a:lstStyle/>
          <a:p>
            <a:pPr>
              <a:buNone/>
            </a:pPr>
            <a:r>
              <a:rPr lang="en-GB" sz="2000" b="1" dirty="0" smtClean="0"/>
              <a:t>Examples of areas to consider:</a:t>
            </a:r>
          </a:p>
          <a:p>
            <a:pPr>
              <a:buNone/>
            </a:pPr>
            <a:endParaRPr lang="en-GB" sz="2000" dirty="0" smtClean="0"/>
          </a:p>
          <a:p>
            <a:r>
              <a:rPr lang="en-GB" sz="2200" dirty="0" smtClean="0">
                <a:solidFill>
                  <a:srgbClr val="FF00FF"/>
                </a:solidFill>
              </a:rPr>
              <a:t>A dog is for life</a:t>
            </a:r>
          </a:p>
          <a:p>
            <a:r>
              <a:rPr lang="en-GB" sz="2200" dirty="0" smtClean="0">
                <a:solidFill>
                  <a:srgbClr val="FF00FF"/>
                </a:solidFill>
              </a:rPr>
              <a:t>Where you will keep it – facilities, rooms, garden</a:t>
            </a:r>
          </a:p>
          <a:p>
            <a:r>
              <a:rPr lang="en-GB" sz="2200" dirty="0" smtClean="0">
                <a:solidFill>
                  <a:srgbClr val="FF00FF"/>
                </a:solidFill>
              </a:rPr>
              <a:t>Find out how to look after a puppy from professionals, vet, etc</a:t>
            </a:r>
          </a:p>
          <a:p>
            <a:r>
              <a:rPr lang="en-GB" sz="2200" dirty="0" smtClean="0">
                <a:solidFill>
                  <a:srgbClr val="FF00FF"/>
                </a:solidFill>
              </a:rPr>
              <a:t>Puppy’s health, vet visits, inoculations, neutering, insurance,  cleaning, microchip, toys, food, bowls, diet and security</a:t>
            </a:r>
          </a:p>
          <a:p>
            <a:r>
              <a:rPr lang="en-GB" sz="2200" dirty="0" smtClean="0">
                <a:solidFill>
                  <a:srgbClr val="FF00FF"/>
                </a:solidFill>
              </a:rPr>
              <a:t>Exercise, training, when and who</a:t>
            </a:r>
          </a:p>
          <a:p>
            <a:r>
              <a:rPr lang="en-GB" sz="2200" dirty="0" smtClean="0">
                <a:solidFill>
                  <a:srgbClr val="FF00FF"/>
                </a:solidFill>
              </a:rPr>
              <a:t>Noise, dog mess and impact on family and neighbours</a:t>
            </a:r>
          </a:p>
          <a:p>
            <a:r>
              <a:rPr lang="en-GB" sz="2200" dirty="0" smtClean="0">
                <a:solidFill>
                  <a:srgbClr val="FF00FF"/>
                </a:solidFill>
              </a:rPr>
              <a:t>Changing my routine, responsibilities, getting up earlier and getting home to look after the puppy</a:t>
            </a:r>
          </a:p>
          <a:p>
            <a:r>
              <a:rPr lang="en-GB" sz="2200" dirty="0" smtClean="0">
                <a:solidFill>
                  <a:srgbClr val="FF00FF"/>
                </a:solidFill>
              </a:rPr>
              <a:t>Skills include identifying how change will affect your life and people around you, advance planning, day-to-day planning, being proactive, commitment, perseverance, discipline, strength, adapting and behaviour change  </a:t>
            </a:r>
          </a:p>
          <a:p>
            <a:r>
              <a:rPr lang="en-GB" sz="2200" dirty="0" smtClean="0">
                <a:solidFill>
                  <a:srgbClr val="FF00FF"/>
                </a:solidFill>
              </a:rPr>
              <a:t>Any others?</a:t>
            </a:r>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6143545" y="2514600"/>
            <a:ext cx="2771855" cy="33829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a:t>
            </a:r>
            <a:endParaRPr lang="en-GB" sz="2800" b="1" dirty="0">
              <a:solidFill>
                <a:schemeClr val="accent6"/>
              </a:solidFill>
            </a:endParaRPr>
          </a:p>
        </p:txBody>
      </p:sp>
      <p:sp>
        <p:nvSpPr>
          <p:cNvPr id="3" name="Content Placeholder 2"/>
          <p:cNvSpPr>
            <a:spLocks noGrp="1"/>
          </p:cNvSpPr>
          <p:nvPr>
            <p:ph idx="1"/>
          </p:nvPr>
        </p:nvSpPr>
        <p:spPr>
          <a:xfrm>
            <a:off x="457200" y="1600200"/>
            <a:ext cx="48006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solidFill>
                <a:schemeClr val="bg1"/>
              </a:solidFill>
            </a:endParaRPr>
          </a:p>
          <a:p>
            <a:r>
              <a:rPr lang="en-GB" sz="2000" dirty="0" smtClean="0">
                <a:solidFill>
                  <a:schemeClr val="bg1"/>
                </a:solidFill>
              </a:rPr>
              <a:t>Explore and discuss how to manage growth and change as normal parts of growing up</a:t>
            </a:r>
          </a:p>
          <a:p>
            <a:pPr>
              <a:buNone/>
            </a:pPr>
            <a:endParaRPr lang="en-GB" sz="2000" dirty="0" smtClean="0"/>
          </a:p>
          <a:p>
            <a:endParaRPr lang="en-GB" sz="2000" dirty="0" smtClean="0"/>
          </a:p>
          <a:p>
            <a:endParaRPr lang="en-GB" dirty="0"/>
          </a:p>
        </p:txBody>
      </p:sp>
      <p:pic>
        <p:nvPicPr>
          <p:cNvPr id="2050" name="Picture 2" descr="C:\Users\Keith\Dropbox\Images\green shoot 2.jpg"/>
          <p:cNvPicPr>
            <a:picLocks noChangeAspect="1" noChangeArrowheads="1"/>
          </p:cNvPicPr>
          <p:nvPr/>
        </p:nvPicPr>
        <p:blipFill>
          <a:blip r:embed="rId2" cstate="print"/>
          <a:srcRect/>
          <a:stretch>
            <a:fillRect/>
          </a:stretch>
        </p:blipFill>
        <p:spPr bwMode="auto">
          <a:xfrm>
            <a:off x="5562600" y="1676400"/>
            <a:ext cx="3352800" cy="347910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a:t>
            </a:r>
            <a:endParaRPr lang="en-GB" sz="2800" b="1" dirty="0">
              <a:solidFill>
                <a:schemeClr val="accent6"/>
              </a:solidFill>
            </a:endParaRPr>
          </a:p>
        </p:txBody>
      </p:sp>
      <p:sp>
        <p:nvSpPr>
          <p:cNvPr id="3" name="Content Placeholder 2"/>
          <p:cNvSpPr>
            <a:spLocks noGrp="1"/>
          </p:cNvSpPr>
          <p:nvPr>
            <p:ph idx="1"/>
          </p:nvPr>
        </p:nvSpPr>
        <p:spPr>
          <a:xfrm>
            <a:off x="457200" y="1600200"/>
            <a:ext cx="5181600" cy="4525963"/>
          </a:xfrm>
        </p:spPr>
        <p:style>
          <a:lnRef idx="1">
            <a:schemeClr val="accent6"/>
          </a:lnRef>
          <a:fillRef idx="3">
            <a:schemeClr val="accent6"/>
          </a:fillRef>
          <a:effectRef idx="2">
            <a:schemeClr val="accent6"/>
          </a:effectRef>
          <a:fontRef idx="minor">
            <a:schemeClr val="lt1"/>
          </a:fontRef>
        </p:style>
        <p:txBody>
          <a:bodyPr>
            <a:normAutofit fontScale="92500" lnSpcReduction="20000"/>
          </a:bodyPr>
          <a:lstStyle/>
          <a:p>
            <a:pPr>
              <a:buNone/>
            </a:pPr>
            <a:r>
              <a:rPr lang="en-GB" sz="2000" dirty="0" smtClean="0">
                <a:solidFill>
                  <a:schemeClr val="bg1"/>
                </a:solidFill>
              </a:rPr>
              <a:t>What is Change?</a:t>
            </a:r>
          </a:p>
          <a:p>
            <a:pPr>
              <a:buNone/>
            </a:pPr>
            <a:endParaRPr lang="en-GB" sz="2000" dirty="0" smtClean="0">
              <a:solidFill>
                <a:schemeClr val="bg1"/>
              </a:solidFill>
            </a:endParaRPr>
          </a:p>
          <a:p>
            <a:r>
              <a:rPr lang="en-GB" sz="2000" dirty="0" smtClean="0">
                <a:solidFill>
                  <a:schemeClr val="bg1"/>
                </a:solidFill>
              </a:rPr>
              <a:t>Change is moving from how things are now to how they will be in the future</a:t>
            </a:r>
          </a:p>
          <a:p>
            <a:pPr>
              <a:buNone/>
            </a:pPr>
            <a:endParaRPr lang="en-GB" sz="2000" dirty="0" smtClean="0">
              <a:solidFill>
                <a:schemeClr val="bg1"/>
              </a:solidFill>
            </a:endParaRPr>
          </a:p>
          <a:p>
            <a:r>
              <a:rPr lang="en-GB" sz="2000" dirty="0" smtClean="0">
                <a:solidFill>
                  <a:schemeClr val="bg1"/>
                </a:solidFill>
              </a:rPr>
              <a:t>Change happens all around you and to you- at home, in our community and at school</a:t>
            </a:r>
          </a:p>
          <a:p>
            <a:pPr>
              <a:buNone/>
            </a:pPr>
            <a:endParaRPr lang="en-GB" sz="2000" dirty="0" smtClean="0">
              <a:solidFill>
                <a:schemeClr val="bg1"/>
              </a:solidFill>
            </a:endParaRPr>
          </a:p>
          <a:p>
            <a:r>
              <a:rPr lang="en-GB" sz="2000" dirty="0" smtClean="0">
                <a:solidFill>
                  <a:schemeClr val="bg1"/>
                </a:solidFill>
              </a:rPr>
              <a:t>Change can be our choice or forced on you by external circumstances</a:t>
            </a:r>
          </a:p>
          <a:p>
            <a:pPr>
              <a:buNone/>
            </a:pPr>
            <a:endParaRPr lang="en-GB" sz="2000" dirty="0" smtClean="0">
              <a:solidFill>
                <a:schemeClr val="bg1"/>
              </a:solidFill>
            </a:endParaRPr>
          </a:p>
          <a:p>
            <a:r>
              <a:rPr lang="en-GB" sz="2000" dirty="0" smtClean="0">
                <a:solidFill>
                  <a:schemeClr val="bg1"/>
                </a:solidFill>
              </a:rPr>
              <a:t>The change can be minor or major, expected or unexpected</a:t>
            </a:r>
          </a:p>
          <a:p>
            <a:pPr>
              <a:buNone/>
            </a:pPr>
            <a:endParaRPr lang="en-GB" sz="2000" dirty="0" smtClean="0">
              <a:solidFill>
                <a:schemeClr val="bg1"/>
              </a:solidFill>
            </a:endParaRPr>
          </a:p>
          <a:p>
            <a:r>
              <a:rPr lang="en-GB" sz="2000" dirty="0" smtClean="0">
                <a:solidFill>
                  <a:schemeClr val="bg1"/>
                </a:solidFill>
              </a:rPr>
              <a:t>What is minor to you may be major to others</a:t>
            </a:r>
          </a:p>
          <a:p>
            <a:endParaRPr lang="en-GB" sz="2000" dirty="0" smtClean="0">
              <a:solidFill>
                <a:schemeClr val="bg1"/>
              </a:solidFill>
            </a:endParaRPr>
          </a:p>
          <a:p>
            <a:pPr>
              <a:buNone/>
            </a:pPr>
            <a:endParaRPr lang="en-GB" sz="2000" dirty="0" smtClean="0">
              <a:solidFill>
                <a:schemeClr val="bg1"/>
              </a:solidFill>
            </a:endParaRPr>
          </a:p>
        </p:txBody>
      </p:sp>
      <p:pic>
        <p:nvPicPr>
          <p:cNvPr id="1026" name="Picture 2" descr="C:\Users\Keith\Dropbox\Images\lightbulb2.jpg"/>
          <p:cNvPicPr>
            <a:picLocks noChangeAspect="1" noChangeArrowheads="1"/>
          </p:cNvPicPr>
          <p:nvPr/>
        </p:nvPicPr>
        <p:blipFill>
          <a:blip r:embed="rId2" cstate="print"/>
          <a:srcRect/>
          <a:stretch>
            <a:fillRect/>
          </a:stretch>
        </p:blipFill>
        <p:spPr bwMode="auto">
          <a:xfrm>
            <a:off x="5791200" y="1601869"/>
            <a:ext cx="2997181" cy="44941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a:t>
            </a:r>
            <a:endParaRPr lang="en-GB" sz="2800" dirty="0"/>
          </a:p>
        </p:txBody>
      </p:sp>
      <p:sp>
        <p:nvSpPr>
          <p:cNvPr id="3" name="Content Placeholder 2"/>
          <p:cNvSpPr>
            <a:spLocks noGrp="1"/>
          </p:cNvSpPr>
          <p:nvPr>
            <p:ph idx="1"/>
          </p:nvPr>
        </p:nvSpPr>
        <p:spPr>
          <a:xfrm>
            <a:off x="4191000" y="1600200"/>
            <a:ext cx="4495800" cy="4525963"/>
          </a:xfrm>
        </p:spPr>
        <p:style>
          <a:lnRef idx="0">
            <a:schemeClr val="accent1"/>
          </a:lnRef>
          <a:fillRef idx="3">
            <a:schemeClr val="accent1"/>
          </a:fillRef>
          <a:effectRef idx="3">
            <a:schemeClr val="accent1"/>
          </a:effectRef>
          <a:fontRef idx="minor">
            <a:schemeClr val="lt1"/>
          </a:fontRef>
        </p:style>
        <p:txBody>
          <a:bodyPr>
            <a:normAutofit/>
          </a:bodyPr>
          <a:lstStyle/>
          <a:p>
            <a:r>
              <a:rPr lang="en-GB" sz="2000" dirty="0" smtClean="0">
                <a:solidFill>
                  <a:schemeClr val="bg1"/>
                </a:solidFill>
              </a:rPr>
              <a:t>Change comes in many forms which include:</a:t>
            </a:r>
          </a:p>
          <a:p>
            <a:pPr>
              <a:buNone/>
            </a:pPr>
            <a:endParaRPr lang="en-GB" sz="2000" dirty="0" smtClean="0">
              <a:solidFill>
                <a:schemeClr val="bg1"/>
              </a:solidFill>
            </a:endParaRPr>
          </a:p>
          <a:p>
            <a:pPr lvl="1"/>
            <a:r>
              <a:rPr lang="en-GB" sz="2000" dirty="0" smtClean="0">
                <a:solidFill>
                  <a:schemeClr val="bg1"/>
                </a:solidFill>
              </a:rPr>
              <a:t>Emotional and physical change such as puberty and maturing</a:t>
            </a:r>
          </a:p>
          <a:p>
            <a:pPr lvl="1"/>
            <a:r>
              <a:rPr lang="en-GB" sz="2000" dirty="0" smtClean="0">
                <a:solidFill>
                  <a:schemeClr val="bg1"/>
                </a:solidFill>
              </a:rPr>
              <a:t>Changes to our environment such as moving school</a:t>
            </a:r>
          </a:p>
          <a:p>
            <a:pPr lvl="1"/>
            <a:r>
              <a:rPr lang="en-GB" sz="2000" dirty="0" smtClean="0">
                <a:solidFill>
                  <a:schemeClr val="bg1"/>
                </a:solidFill>
              </a:rPr>
              <a:t>New situations and relationships including the above</a:t>
            </a:r>
          </a:p>
          <a:p>
            <a:pPr>
              <a:buNone/>
            </a:pPr>
            <a:endParaRPr lang="en-GB" sz="2000" dirty="0" smtClean="0">
              <a:solidFill>
                <a:schemeClr val="bg1"/>
              </a:solidFill>
            </a:endParaRPr>
          </a:p>
          <a:p>
            <a:r>
              <a:rPr lang="en-GB" sz="2000" dirty="0" smtClean="0">
                <a:solidFill>
                  <a:schemeClr val="bg1"/>
                </a:solidFill>
              </a:rPr>
              <a:t>When we face challenging change, we need to use our experience and skills to plan and manage it effectively</a:t>
            </a:r>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3074" name="Picture 2" descr="C:\Users\Keith\Dropbox\Images\odd one out.jpg"/>
          <p:cNvPicPr>
            <a:picLocks noChangeAspect="1" noChangeArrowheads="1"/>
          </p:cNvPicPr>
          <p:nvPr/>
        </p:nvPicPr>
        <p:blipFill>
          <a:blip r:embed="rId3" cstate="print"/>
          <a:srcRect/>
          <a:stretch>
            <a:fillRect/>
          </a:stretch>
        </p:blipFill>
        <p:spPr bwMode="auto">
          <a:xfrm>
            <a:off x="304800" y="1600200"/>
            <a:ext cx="3688684" cy="32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Managing Change</a:t>
            </a:r>
            <a:r>
              <a:rPr lang="en-GB" dirty="0" smtClean="0"/>
              <a:t/>
            </a:r>
            <a:br>
              <a:rPr lang="en-GB" dirty="0" smtClean="0"/>
            </a:br>
            <a:endParaRPr lang="en-GB" dirty="0"/>
          </a:p>
        </p:txBody>
      </p:sp>
      <p:sp>
        <p:nvSpPr>
          <p:cNvPr id="3" name="Content Placeholder 2"/>
          <p:cNvSpPr>
            <a:spLocks noGrp="1"/>
          </p:cNvSpPr>
          <p:nvPr>
            <p:ph idx="1"/>
          </p:nvPr>
        </p:nvSpPr>
        <p:spPr>
          <a:xfrm>
            <a:off x="457200" y="914400"/>
            <a:ext cx="4648200" cy="5486400"/>
          </a:xfrm>
          <a:solidFill>
            <a:schemeClr val="accent2">
              <a:lumMod val="20000"/>
              <a:lumOff val="80000"/>
            </a:schemeClr>
          </a:solidFill>
        </p:spPr>
        <p:txBody>
          <a:bodyPr>
            <a:normAutofit/>
          </a:bodyPr>
          <a:lstStyle/>
          <a:p>
            <a:r>
              <a:rPr lang="en-GB" sz="2000" b="1" dirty="0" smtClean="0"/>
              <a:t>Moving schools </a:t>
            </a:r>
            <a:r>
              <a:rPr lang="en-GB" sz="2000" dirty="0" smtClean="0"/>
              <a:t> - is an example of major change in our lives and affects people in different ways</a:t>
            </a:r>
          </a:p>
          <a:p>
            <a:pPr>
              <a:buNone/>
            </a:pPr>
            <a:endParaRPr lang="en-GB" sz="2000" dirty="0" smtClean="0"/>
          </a:p>
          <a:p>
            <a:r>
              <a:rPr lang="en-GB" sz="2000" dirty="0" smtClean="0"/>
              <a:t>In the latest Bristol Voice Survey of primary school pupils in the City, 31% of boys and 41% of girls said they were worried ‘a lot’ or ‘quite a lot’ about moving to secondary school</a:t>
            </a:r>
          </a:p>
          <a:p>
            <a:pPr>
              <a:buNone/>
            </a:pPr>
            <a:endParaRPr lang="en-GB" sz="2200" dirty="0" smtClean="0"/>
          </a:p>
          <a:p>
            <a:r>
              <a:rPr lang="en-GB" sz="2000" dirty="0" smtClean="0"/>
              <a:t>In the following exercise, we are going to explore some of these worries in greater detail and look at how we can remove or minimise and manage them effectively 	</a:t>
            </a:r>
          </a:p>
          <a:p>
            <a:pPr>
              <a:buNone/>
            </a:pPr>
            <a:endParaRPr lang="en-GB" sz="2000" dirty="0"/>
          </a:p>
        </p:txBody>
      </p:sp>
      <p:pic>
        <p:nvPicPr>
          <p:cNvPr id="2050" name="Picture 2" descr="C:\Users\Keith\Dropbox\Images\leaves change.jpg"/>
          <p:cNvPicPr>
            <a:picLocks noChangeAspect="1" noChangeArrowheads="1"/>
          </p:cNvPicPr>
          <p:nvPr/>
        </p:nvPicPr>
        <p:blipFill>
          <a:blip r:embed="rId2" cstate="print"/>
          <a:srcRect/>
          <a:stretch>
            <a:fillRect/>
          </a:stretch>
        </p:blipFill>
        <p:spPr bwMode="auto">
          <a:xfrm>
            <a:off x="5257800" y="2209800"/>
            <a:ext cx="3695629" cy="24622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1298</TotalTime>
  <Words>1367</Words>
  <Application>Microsoft Office PowerPoint</Application>
  <PresentationFormat>On-screen Show (4:3)</PresentationFormat>
  <Paragraphs>153</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Bristol Healthy Schools  Stride  Emotional Health and Wellbeing Programme  Year 7 – Lesson 3 Managing Change</vt:lpstr>
      <vt:lpstr>Our School Values and Ground Rules</vt:lpstr>
      <vt:lpstr>Managing Change </vt:lpstr>
      <vt:lpstr>Managing Change </vt:lpstr>
      <vt:lpstr>Managing Change </vt:lpstr>
      <vt:lpstr>Managing Change</vt:lpstr>
      <vt:lpstr>Managing Change</vt:lpstr>
      <vt:lpstr>Managing Change</vt:lpstr>
      <vt:lpstr>Managing Change </vt:lpstr>
      <vt:lpstr>Managing Change </vt:lpstr>
      <vt:lpstr>Managing Change</vt:lpstr>
      <vt:lpstr>Managing Change </vt:lpstr>
      <vt:lpstr>Managing Change </vt:lpstr>
      <vt:lpstr>Managing Change </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168</cp:revision>
  <dcterms:created xsi:type="dcterms:W3CDTF">2006-08-16T00:00:00Z</dcterms:created>
  <dcterms:modified xsi:type="dcterms:W3CDTF">2017-12-04T13:13:07Z</dcterms:modified>
</cp:coreProperties>
</file>