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5" r:id="rId4"/>
    <p:sldId id="274" r:id="rId5"/>
    <p:sldId id="268" r:id="rId6"/>
    <p:sldId id="288" r:id="rId7"/>
    <p:sldId id="270" r:id="rId8"/>
    <p:sldId id="267" r:id="rId9"/>
    <p:sldId id="290" r:id="rId10"/>
    <p:sldId id="273" r:id="rId11"/>
    <p:sldId id="291" r:id="rId12"/>
    <p:sldId id="292" r:id="rId13"/>
    <p:sldId id="284" r:id="rId14"/>
    <p:sldId id="285" r:id="rId15"/>
    <p:sldId id="286" r:id="rId16"/>
    <p:sldId id="287" r:id="rId17"/>
    <p:sldId id="279"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6957" autoAdjust="0"/>
  </p:normalViewPr>
  <p:slideViewPr>
    <p:cSldViewPr>
      <p:cViewPr varScale="1">
        <p:scale>
          <a:sx n="79" d="100"/>
          <a:sy n="79" d="100"/>
        </p:scale>
        <p:origin x="-170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vimeo.com/228207121/0c01488c20"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hyperlink" Target="https://vimeo.com/228228253/c1a4a92108"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7 – Lesson 4</a:t>
            </a:r>
            <a:br>
              <a:rPr lang="en-GB" dirty="0" smtClean="0">
                <a:solidFill>
                  <a:schemeClr val="tx2">
                    <a:lumMod val="60000"/>
                    <a:lumOff val="40000"/>
                  </a:schemeClr>
                </a:solidFill>
              </a:rPr>
            </a:br>
            <a:r>
              <a:rPr lang="en-GB" dirty="0" smtClean="0">
                <a:solidFill>
                  <a:schemeClr val="tx2">
                    <a:lumMod val="60000"/>
                    <a:lumOff val="40000"/>
                  </a:schemeClr>
                </a:solidFill>
              </a:rPr>
              <a:t>Being Left Out</a:t>
            </a:r>
            <a:endParaRPr lang="en-GB" dirty="0">
              <a:solidFill>
                <a:schemeClr val="tx2">
                  <a:lumMod val="60000"/>
                  <a:lumOff val="40000"/>
                </a:schemeClr>
              </a:solidFill>
            </a:endParaRPr>
          </a:p>
        </p:txBody>
      </p:sp>
      <p:pic>
        <p:nvPicPr>
          <p:cNvPr id="4" name="Picture 3"/>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xmlns:pic="http://schemas.openxmlformats.org/drawingml/2006/picture" xmlns:lc="http://schemas.openxmlformats.org/drawingml/2006/lockedCanvas"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No-one is Left Out</a:t>
            </a:r>
            <a:endParaRPr lang="en-GB" sz="2800" b="1" dirty="0">
              <a:solidFill>
                <a:schemeClr val="accent6"/>
              </a:solidFill>
            </a:endParaRPr>
          </a:p>
        </p:txBody>
      </p:sp>
      <p:sp>
        <p:nvSpPr>
          <p:cNvPr id="3" name="Content Placeholder 2"/>
          <p:cNvSpPr>
            <a:spLocks noGrp="1"/>
          </p:cNvSpPr>
          <p:nvPr>
            <p:ph idx="1"/>
          </p:nvPr>
        </p:nvSpPr>
        <p:spPr>
          <a:xfrm>
            <a:off x="457200" y="1295400"/>
            <a:ext cx="4648200" cy="5257800"/>
          </a:xfrm>
        </p:spPr>
        <p:style>
          <a:lnRef idx="1">
            <a:schemeClr val="accent3"/>
          </a:lnRef>
          <a:fillRef idx="2">
            <a:schemeClr val="accent3"/>
          </a:fillRef>
          <a:effectRef idx="1">
            <a:schemeClr val="accent3"/>
          </a:effectRef>
          <a:fontRef idx="minor">
            <a:schemeClr val="dk1"/>
          </a:fontRef>
        </p:style>
        <p:txBody>
          <a:bodyPr>
            <a:normAutofit/>
          </a:bodyPr>
          <a:lstStyle/>
          <a:p>
            <a:pPr>
              <a:buNone/>
            </a:pPr>
            <a:r>
              <a:rPr lang="en-GB" sz="2000" b="1" dirty="0" smtClean="0"/>
              <a:t>In Pairs:</a:t>
            </a:r>
          </a:p>
          <a:p>
            <a:pPr>
              <a:buNone/>
            </a:pPr>
            <a:endParaRPr lang="en-GB" sz="2000" b="1" dirty="0" smtClean="0"/>
          </a:p>
          <a:p>
            <a:r>
              <a:rPr lang="en-GB" sz="2000" dirty="0" smtClean="0"/>
              <a:t>We are also creating a class book of student profiles called ‘Why we are all special’ so need to find out information about each other to go into </a:t>
            </a:r>
            <a:r>
              <a:rPr lang="en-GB" sz="2000" dirty="0" smtClean="0"/>
              <a:t>it</a:t>
            </a:r>
            <a:endParaRPr lang="en-GB" sz="2000" dirty="0" smtClean="0"/>
          </a:p>
          <a:p>
            <a:endParaRPr lang="en-GB" sz="2000" dirty="0" smtClean="0">
              <a:solidFill>
                <a:srgbClr val="FF00FF"/>
              </a:solidFill>
            </a:endParaRPr>
          </a:p>
          <a:p>
            <a:r>
              <a:rPr lang="en-GB" sz="2000" dirty="0" smtClean="0">
                <a:solidFill>
                  <a:srgbClr val="FF00FF"/>
                </a:solidFill>
              </a:rPr>
              <a:t>Interview each other and capture the information required in the Class Book Bio template</a:t>
            </a:r>
          </a:p>
          <a:p>
            <a:endParaRPr lang="en-GB" sz="2000" dirty="0" smtClean="0">
              <a:solidFill>
                <a:srgbClr val="FF00FF"/>
              </a:solidFill>
            </a:endParaRPr>
          </a:p>
          <a:p>
            <a:r>
              <a:rPr lang="en-GB" sz="2000" dirty="0" smtClean="0">
                <a:solidFill>
                  <a:srgbClr val="FF00FF"/>
                </a:solidFill>
              </a:rPr>
              <a:t>Feed this back to the class</a:t>
            </a:r>
          </a:p>
        </p:txBody>
      </p:sp>
      <p:pic>
        <p:nvPicPr>
          <p:cNvPr id="4" name="Picture 2" descr="C:\Users\Keith\Dropbox\Images\question marks.jpg"/>
          <p:cNvPicPr>
            <a:picLocks noChangeAspect="1" noChangeArrowheads="1"/>
          </p:cNvPicPr>
          <p:nvPr/>
        </p:nvPicPr>
        <p:blipFill>
          <a:blip r:embed="rId2" cstate="print"/>
          <a:srcRect/>
          <a:stretch>
            <a:fillRect/>
          </a:stretch>
        </p:blipFill>
        <p:spPr bwMode="auto">
          <a:xfrm>
            <a:off x="5257800" y="16764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No-one is Left Out</a:t>
            </a:r>
            <a:endParaRPr lang="en-GB" sz="2800" b="1" dirty="0">
              <a:solidFill>
                <a:schemeClr val="accent6"/>
              </a:solidFill>
            </a:endParaRPr>
          </a:p>
        </p:txBody>
      </p:sp>
      <p:sp>
        <p:nvSpPr>
          <p:cNvPr id="3" name="Content Placeholder 2"/>
          <p:cNvSpPr>
            <a:spLocks noGrp="1"/>
          </p:cNvSpPr>
          <p:nvPr>
            <p:ph idx="1"/>
          </p:nvPr>
        </p:nvSpPr>
        <p:spPr>
          <a:xfrm>
            <a:off x="457200" y="1295400"/>
            <a:ext cx="4648200" cy="5257800"/>
          </a:xfrm>
        </p:spPr>
        <p:style>
          <a:lnRef idx="1">
            <a:schemeClr val="accent3"/>
          </a:lnRef>
          <a:fillRef idx="2">
            <a:schemeClr val="accent3"/>
          </a:fillRef>
          <a:effectRef idx="1">
            <a:schemeClr val="accent3"/>
          </a:effectRef>
          <a:fontRef idx="minor">
            <a:schemeClr val="dk1"/>
          </a:fontRef>
        </p:style>
        <p:txBody>
          <a:bodyPr>
            <a:normAutofit/>
          </a:bodyPr>
          <a:lstStyle/>
          <a:p>
            <a:pPr>
              <a:buNone/>
            </a:pPr>
            <a:r>
              <a:rPr lang="en-GB" sz="2000" b="1" dirty="0" smtClean="0"/>
              <a:t>In Groups of 4:</a:t>
            </a:r>
          </a:p>
          <a:p>
            <a:pPr>
              <a:buNone/>
            </a:pPr>
            <a:endParaRPr lang="en-GB" sz="2000" b="1" dirty="0" smtClean="0"/>
          </a:p>
          <a:p>
            <a:r>
              <a:rPr lang="en-GB" sz="2000" dirty="0" smtClean="0"/>
              <a:t>You need to plan an end-of-term get together and demonstrate how you have applied the ‘No-one is left out’ school policy to this event</a:t>
            </a:r>
          </a:p>
          <a:p>
            <a:pPr>
              <a:buNone/>
            </a:pPr>
            <a:endParaRPr lang="en-GB" sz="2000" dirty="0" smtClean="0">
              <a:solidFill>
                <a:srgbClr val="FF00FF"/>
              </a:solidFill>
            </a:endParaRPr>
          </a:p>
          <a:p>
            <a:r>
              <a:rPr lang="en-GB" sz="2000" dirty="0" smtClean="0">
                <a:solidFill>
                  <a:srgbClr val="FF00FF"/>
                </a:solidFill>
              </a:rPr>
              <a:t>Feed this back to the class</a:t>
            </a:r>
          </a:p>
        </p:txBody>
      </p:sp>
      <p:pic>
        <p:nvPicPr>
          <p:cNvPr id="4" name="Picture 2" descr="C:\Users\Keith\Dropbox\Images\question marks.jpg"/>
          <p:cNvPicPr>
            <a:picLocks noChangeAspect="1" noChangeArrowheads="1"/>
          </p:cNvPicPr>
          <p:nvPr/>
        </p:nvPicPr>
        <p:blipFill>
          <a:blip r:embed="rId2" cstate="print"/>
          <a:srcRect/>
          <a:stretch>
            <a:fillRect/>
          </a:stretch>
        </p:blipFill>
        <p:spPr bwMode="auto">
          <a:xfrm>
            <a:off x="5257800" y="16764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334000" cy="4572000"/>
          </a:xfrm>
          <a:solidFill>
            <a:srgbClr val="FFFF00"/>
          </a:solidFill>
        </p:spPr>
        <p:txBody>
          <a:bodyPr>
            <a:normAutofit fontScale="25000" lnSpcReduction="20000"/>
          </a:bodyPr>
          <a:lstStyle/>
          <a:p>
            <a:pPr lvl="0">
              <a:lnSpc>
                <a:spcPct val="120000"/>
              </a:lnSpc>
            </a:pPr>
            <a:r>
              <a:rPr lang="en-GB" sz="8000" dirty="0" smtClean="0"/>
              <a:t>Respect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2050" name="Picture 2" descr="C:\Users\Keith\Dropbox\Images\school children.jpg"/>
          <p:cNvPicPr>
            <a:picLocks noChangeAspect="1" noChangeArrowheads="1"/>
          </p:cNvPicPr>
          <p:nvPr/>
        </p:nvPicPr>
        <p:blipFill>
          <a:blip r:embed="rId2" cstate="print"/>
          <a:srcRect/>
          <a:stretch>
            <a:fillRect/>
          </a:stretch>
        </p:blipFill>
        <p:spPr bwMode="auto">
          <a:xfrm>
            <a:off x="5791200" y="1371600"/>
            <a:ext cx="2740025" cy="2030413"/>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Being Left Out </a:t>
            </a:r>
            <a:endParaRPr lang="en-GB" sz="2800" dirty="0">
              <a:solidFill>
                <a:schemeClr val="accent6"/>
              </a:solidFill>
            </a:endParaRPr>
          </a:p>
        </p:txBody>
      </p:sp>
      <p:sp>
        <p:nvSpPr>
          <p:cNvPr id="3" name="Content Placeholder 2"/>
          <p:cNvSpPr>
            <a:spLocks noGrp="1"/>
          </p:cNvSpPr>
          <p:nvPr>
            <p:ph idx="1"/>
          </p:nvPr>
        </p:nvSpPr>
        <p:spPr>
          <a:xfrm>
            <a:off x="457200" y="1600200"/>
            <a:ext cx="4800600" cy="4525963"/>
          </a:xfrm>
        </p:spPr>
        <p:style>
          <a:lnRef idx="1">
            <a:schemeClr val="accent6"/>
          </a:lnRef>
          <a:fillRef idx="3">
            <a:schemeClr val="accent6"/>
          </a:fillRef>
          <a:effectRef idx="2">
            <a:schemeClr val="accent6"/>
          </a:effectRef>
          <a:fontRef idx="minor">
            <a:schemeClr val="lt1"/>
          </a:fontRef>
        </p:style>
        <p:txBody>
          <a:bodyPr>
            <a:normAutofit/>
          </a:bodyPr>
          <a:lstStyle/>
          <a:p>
            <a:r>
              <a:rPr lang="en-GB" sz="2000" dirty="0" smtClean="0">
                <a:solidFill>
                  <a:schemeClr val="bg1"/>
                </a:solidFill>
              </a:rPr>
              <a:t>Being left out can hurt, especially when it involves people we see as friends</a:t>
            </a:r>
          </a:p>
          <a:p>
            <a:endParaRPr lang="en-GB" sz="2000" dirty="0" smtClean="0">
              <a:solidFill>
                <a:schemeClr val="bg1"/>
              </a:solidFill>
            </a:endParaRPr>
          </a:p>
          <a:p>
            <a:r>
              <a:rPr lang="en-GB" sz="2000" dirty="0" smtClean="0">
                <a:solidFill>
                  <a:schemeClr val="bg1"/>
                </a:solidFill>
              </a:rPr>
              <a:t>The way we react to and manage this is an important  part of growing up and maintaining relationships</a:t>
            </a:r>
          </a:p>
          <a:p>
            <a:pPr>
              <a:buNone/>
            </a:pPr>
            <a:endParaRPr lang="en-GB" sz="2000" dirty="0" smtClean="0"/>
          </a:p>
          <a:p>
            <a:pPr>
              <a:buNone/>
            </a:pPr>
            <a:endParaRPr lang="en-GB" sz="2000" dirty="0" smtClean="0"/>
          </a:p>
          <a:p>
            <a:pPr>
              <a:buNone/>
            </a:pPr>
            <a:endParaRPr lang="en-GB" sz="2000" dirty="0" smtClean="0"/>
          </a:p>
          <a:p>
            <a:pPr>
              <a:buNone/>
            </a:pPr>
            <a:endParaRPr lang="en-GB" sz="2000" dirty="0" smtClean="0"/>
          </a:p>
          <a:p>
            <a:pPr>
              <a:buNone/>
            </a:pPr>
            <a:endParaRPr lang="en-GB" dirty="0"/>
          </a:p>
        </p:txBody>
      </p:sp>
      <p:pic>
        <p:nvPicPr>
          <p:cNvPr id="1026" name="Picture 2" descr="C:\Users\Keith\Dropbox\Images\anxiety woman.jpg"/>
          <p:cNvPicPr>
            <a:picLocks noChangeAspect="1" noChangeArrowheads="1"/>
          </p:cNvPicPr>
          <p:nvPr/>
        </p:nvPicPr>
        <p:blipFill>
          <a:blip r:embed="rId2" cstate="print"/>
          <a:srcRect/>
          <a:stretch>
            <a:fillRect/>
          </a:stretch>
        </p:blipFill>
        <p:spPr bwMode="auto">
          <a:xfrm>
            <a:off x="5410200" y="1676400"/>
            <a:ext cx="3403600" cy="2552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Being Left Out </a:t>
            </a:r>
            <a:endParaRPr lang="en-GB" sz="2800" dirty="0"/>
          </a:p>
        </p:txBody>
      </p:sp>
      <p:sp>
        <p:nvSpPr>
          <p:cNvPr id="3" name="Content Placeholder 2"/>
          <p:cNvSpPr>
            <a:spLocks noGrp="1"/>
          </p:cNvSpPr>
          <p:nvPr>
            <p:ph idx="1"/>
          </p:nvPr>
        </p:nvSpPr>
        <p:spPr>
          <a:xfrm>
            <a:off x="457200" y="1600200"/>
            <a:ext cx="4648200" cy="4525963"/>
          </a:xfrm>
          <a:solidFill>
            <a:schemeClr val="accent6">
              <a:lumMod val="20000"/>
              <a:lumOff val="80000"/>
            </a:schemeClr>
          </a:solidFill>
        </p:spPr>
        <p:txBody>
          <a:bodyPr>
            <a:normAutofit/>
          </a:bodyPr>
          <a:lstStyle/>
          <a:p>
            <a:endParaRPr lang="en-GB" sz="2000" dirty="0" smtClean="0">
              <a:hlinkClick r:id="rId2"/>
            </a:endParaRPr>
          </a:p>
          <a:p>
            <a:r>
              <a:rPr lang="en-GB" sz="2000" dirty="0" smtClean="0">
                <a:hlinkClick r:id="rId2"/>
              </a:rPr>
              <a:t>Self-esteem Quiz</a:t>
            </a:r>
            <a:endParaRPr lang="en-GB" sz="2000" dirty="0" smtClean="0"/>
          </a:p>
          <a:p>
            <a:endParaRPr lang="en-GB" sz="2000" dirty="0" smtClean="0"/>
          </a:p>
          <a:p>
            <a:r>
              <a:rPr lang="en-GB" sz="2000" dirty="0" smtClean="0"/>
              <a:t>Write down your answers and points and add them up</a:t>
            </a:r>
          </a:p>
          <a:p>
            <a:pPr>
              <a:buNone/>
            </a:pPr>
            <a:endParaRPr lang="en-GB" sz="2000" dirty="0" smtClean="0"/>
          </a:p>
          <a:p>
            <a:r>
              <a:rPr lang="en-GB" sz="2000" dirty="0" smtClean="0"/>
              <a:t>We will go through the scoring and what it means at the end of the quiz</a:t>
            </a:r>
            <a:endParaRPr lang="en-GB" sz="2000" dirty="0"/>
          </a:p>
        </p:txBody>
      </p:sp>
      <p:pic>
        <p:nvPicPr>
          <p:cNvPr id="1026" name="Picture 2" descr="C:\Users\Keith\Dropbox\Images\question marks.jpg"/>
          <p:cNvPicPr>
            <a:picLocks noChangeAspect="1" noChangeArrowheads="1"/>
          </p:cNvPicPr>
          <p:nvPr/>
        </p:nvPicPr>
        <p:blipFill>
          <a:blip r:embed="rId3" cstate="print"/>
          <a:srcRect/>
          <a:stretch>
            <a:fillRect/>
          </a:stretch>
        </p:blipFill>
        <p:spPr bwMode="auto">
          <a:xfrm>
            <a:off x="5257800" y="1676400"/>
            <a:ext cx="3521075" cy="4297363"/>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Being Left Out </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Today we are going to:</a:t>
            </a:r>
          </a:p>
          <a:p>
            <a:pPr>
              <a:buNone/>
            </a:pPr>
            <a:endParaRPr lang="en-GB" sz="2000" dirty="0" smtClean="0"/>
          </a:p>
          <a:p>
            <a:r>
              <a:rPr lang="en-GB" sz="2000" dirty="0" smtClean="0">
                <a:solidFill>
                  <a:schemeClr val="bg1"/>
                </a:solidFill>
              </a:rPr>
              <a:t>Recognise personal qualities and how these affect self-confidence and self-esteem</a:t>
            </a:r>
          </a:p>
          <a:p>
            <a:pPr>
              <a:buNone/>
            </a:pPr>
            <a:endParaRPr lang="en-GB" sz="2000" dirty="0" smtClean="0">
              <a:solidFill>
                <a:schemeClr val="bg1"/>
              </a:solidFill>
            </a:endParaRPr>
          </a:p>
          <a:p>
            <a:r>
              <a:rPr lang="en-GB" sz="2000" dirty="0" smtClean="0">
                <a:solidFill>
                  <a:schemeClr val="bg1"/>
                </a:solidFill>
              </a:rPr>
              <a:t>Recognise that the way in which personal qualities, attitudes, skills and achievements are evaluated by others, affects confidence and self-esteem</a:t>
            </a:r>
          </a:p>
          <a:p>
            <a:pPr>
              <a:buNone/>
            </a:pPr>
            <a:endParaRPr lang="en-GB" sz="2000" dirty="0" smtClean="0"/>
          </a:p>
          <a:p>
            <a:endParaRPr lang="en-GB" sz="2000" dirty="0" smtClean="0"/>
          </a:p>
          <a:p>
            <a:endParaRPr lang="en-GB" dirty="0"/>
          </a:p>
        </p:txBody>
      </p:sp>
      <p:pic>
        <p:nvPicPr>
          <p:cNvPr id="1026" name="Picture 2" descr="C:\Users\Keith\Dropbox\Images\shutterstock_168206168.jpg"/>
          <p:cNvPicPr>
            <a:picLocks noChangeAspect="1" noChangeArrowheads="1"/>
          </p:cNvPicPr>
          <p:nvPr/>
        </p:nvPicPr>
        <p:blipFill>
          <a:blip r:embed="rId2" cstate="print"/>
          <a:srcRect/>
          <a:stretch>
            <a:fillRect/>
          </a:stretch>
        </p:blipFill>
        <p:spPr bwMode="auto">
          <a:xfrm>
            <a:off x="5181600" y="1600200"/>
            <a:ext cx="3733800" cy="3733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Being Left Out </a:t>
            </a:r>
            <a:endParaRPr lang="en-GB" sz="2800" dirty="0"/>
          </a:p>
        </p:txBody>
      </p:sp>
      <p:sp>
        <p:nvSpPr>
          <p:cNvPr id="3" name="Content Placeholder 2"/>
          <p:cNvSpPr>
            <a:spLocks noGrp="1"/>
          </p:cNvSpPr>
          <p:nvPr>
            <p:ph idx="1"/>
          </p:nvPr>
        </p:nvSpPr>
        <p:spPr>
          <a:xfrm>
            <a:off x="457200" y="1600201"/>
            <a:ext cx="4648200" cy="2666999"/>
          </a:xfrm>
          <a:solidFill>
            <a:schemeClr val="accent1">
              <a:lumMod val="20000"/>
              <a:lumOff val="80000"/>
            </a:schemeClr>
          </a:solidFill>
        </p:spPr>
        <p:txBody>
          <a:bodyPr>
            <a:normAutofit lnSpcReduction="10000"/>
          </a:bodyPr>
          <a:lstStyle/>
          <a:p>
            <a:pPr>
              <a:buNone/>
            </a:pPr>
            <a:r>
              <a:rPr lang="en-GB" sz="2000" b="1" dirty="0" smtClean="0">
                <a:solidFill>
                  <a:srgbClr val="FF00FF"/>
                </a:solidFill>
              </a:rPr>
              <a:t>Class Discussion:</a:t>
            </a:r>
          </a:p>
          <a:p>
            <a:pPr>
              <a:buNone/>
            </a:pPr>
            <a:endParaRPr lang="en-GB" sz="2000" dirty="0" smtClean="0">
              <a:solidFill>
                <a:srgbClr val="FF00FF"/>
              </a:solidFill>
            </a:endParaRPr>
          </a:p>
          <a:p>
            <a:r>
              <a:rPr lang="en-GB" sz="2000" dirty="0" smtClean="0">
                <a:solidFill>
                  <a:srgbClr val="FF00FF"/>
                </a:solidFill>
              </a:rPr>
              <a:t>How do you think those left out in these images feel and what  impact might this have on their mental health?</a:t>
            </a:r>
          </a:p>
          <a:p>
            <a:endParaRPr lang="en-GB" sz="2000" dirty="0" smtClean="0">
              <a:solidFill>
                <a:srgbClr val="FF00FF"/>
              </a:solidFill>
            </a:endParaRPr>
          </a:p>
          <a:p>
            <a:r>
              <a:rPr lang="en-GB" sz="2000" dirty="0" smtClean="0">
                <a:solidFill>
                  <a:srgbClr val="FF00FF"/>
                </a:solidFill>
              </a:rPr>
              <a:t>How would you react/behave if you were left out?</a:t>
            </a:r>
          </a:p>
          <a:p>
            <a:pPr>
              <a:buNone/>
            </a:pPr>
            <a:endParaRPr lang="en-GB" sz="2000" dirty="0" smtClean="0"/>
          </a:p>
          <a:p>
            <a:endParaRPr lang="en-GB" dirty="0"/>
          </a:p>
        </p:txBody>
      </p:sp>
      <p:pic>
        <p:nvPicPr>
          <p:cNvPr id="6" name="Picture 5" descr="maxresdefault.jpg"/>
          <p:cNvPicPr>
            <a:picLocks noChangeAspect="1"/>
          </p:cNvPicPr>
          <p:nvPr/>
        </p:nvPicPr>
        <p:blipFill>
          <a:blip r:embed="rId2" cstate="print"/>
          <a:stretch>
            <a:fillRect/>
          </a:stretch>
        </p:blipFill>
        <p:spPr>
          <a:xfrm>
            <a:off x="5486400" y="1219200"/>
            <a:ext cx="3386667" cy="1905000"/>
          </a:xfrm>
          <a:prstGeom prst="rect">
            <a:avLst/>
          </a:prstGeom>
        </p:spPr>
      </p:pic>
      <p:pic>
        <p:nvPicPr>
          <p:cNvPr id="7" name="Picture 6" descr="left-handed-facts-8.jpg"/>
          <p:cNvPicPr>
            <a:picLocks noChangeAspect="1"/>
          </p:cNvPicPr>
          <p:nvPr/>
        </p:nvPicPr>
        <p:blipFill>
          <a:blip r:embed="rId3" cstate="print"/>
          <a:stretch>
            <a:fillRect/>
          </a:stretch>
        </p:blipFill>
        <p:spPr>
          <a:xfrm>
            <a:off x="5410200" y="3429000"/>
            <a:ext cx="3446174" cy="1936750"/>
          </a:xfrm>
          <a:prstGeom prst="rect">
            <a:avLst/>
          </a:prstGeom>
        </p:spPr>
      </p:pic>
      <p:pic>
        <p:nvPicPr>
          <p:cNvPr id="9" name="Picture 8" descr="girl-being-left-out_000028517830_small.jpg"/>
          <p:cNvPicPr>
            <a:picLocks noChangeAspect="1"/>
          </p:cNvPicPr>
          <p:nvPr/>
        </p:nvPicPr>
        <p:blipFill>
          <a:blip r:embed="rId4" cstate="print"/>
          <a:stretch>
            <a:fillRect/>
          </a:stretch>
        </p:blipFill>
        <p:spPr>
          <a:xfrm>
            <a:off x="914400" y="4267200"/>
            <a:ext cx="3662363" cy="243726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Being Left Out </a:t>
            </a:r>
            <a:endParaRPr lang="en-GB" sz="2800" dirty="0"/>
          </a:p>
        </p:txBody>
      </p:sp>
      <p:sp>
        <p:nvSpPr>
          <p:cNvPr id="5" name="Content Placeholder 4"/>
          <p:cNvSpPr>
            <a:spLocks noGrp="1"/>
          </p:cNvSpPr>
          <p:nvPr>
            <p:ph idx="1"/>
          </p:nvPr>
        </p:nvSpPr>
        <p:spPr>
          <a:solidFill>
            <a:schemeClr val="bg1">
              <a:lumMod val="95000"/>
            </a:schemeClr>
          </a:solidFill>
        </p:spPr>
        <p:txBody>
          <a:bodyPr/>
          <a:lstStyle/>
          <a:p>
            <a:r>
              <a:rPr lang="en-GB" dirty="0" smtClean="0"/>
              <a:t>Click this link to watch the video!</a:t>
            </a:r>
          </a:p>
          <a:p>
            <a:pPr>
              <a:buNone/>
            </a:pPr>
            <a:endParaRPr lang="en-GB" dirty="0" smtClean="0"/>
          </a:p>
          <a:p>
            <a:r>
              <a:rPr lang="en-GB" dirty="0" smtClean="0">
                <a:hlinkClick r:id="rId2"/>
              </a:rPr>
              <a:t>Feeling Lonely</a:t>
            </a:r>
            <a:endParaRPr lang="en-GB"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Being Left Out </a:t>
            </a:r>
            <a:endParaRPr lang="en-GB" sz="2800" dirty="0"/>
          </a:p>
        </p:txBody>
      </p:sp>
      <p:sp>
        <p:nvSpPr>
          <p:cNvPr id="3" name="Content Placeholder 2"/>
          <p:cNvSpPr>
            <a:spLocks noGrp="1"/>
          </p:cNvSpPr>
          <p:nvPr>
            <p:ph idx="1"/>
          </p:nvPr>
        </p:nvSpPr>
        <p:spPr>
          <a:xfrm>
            <a:off x="457200" y="1600200"/>
            <a:ext cx="5715000" cy="4525963"/>
          </a:xfrm>
          <a:solidFill>
            <a:schemeClr val="bg2"/>
          </a:solidFill>
        </p:spPr>
        <p:txBody>
          <a:bodyPr>
            <a:normAutofit/>
          </a:bodyPr>
          <a:lstStyle/>
          <a:p>
            <a:pPr>
              <a:buNone/>
            </a:pPr>
            <a:r>
              <a:rPr lang="en-GB" sz="2000" b="1" dirty="0" smtClean="0"/>
              <a:t>In Groups of 4:</a:t>
            </a:r>
          </a:p>
          <a:p>
            <a:pPr>
              <a:buNone/>
            </a:pPr>
            <a:endParaRPr lang="en-GB" sz="2000" dirty="0" smtClean="0">
              <a:solidFill>
                <a:srgbClr val="FF00FF"/>
              </a:solidFill>
            </a:endParaRPr>
          </a:p>
          <a:p>
            <a:r>
              <a:rPr lang="en-GB" sz="2000" i="1" dirty="0" smtClean="0">
                <a:solidFill>
                  <a:srgbClr val="FF0000"/>
                </a:solidFill>
              </a:rPr>
              <a:t>One of your  favourite bands is playing at the town hall. You find out from social media that your group of friends bought a block of tickets but they didn’t get you one</a:t>
            </a:r>
          </a:p>
          <a:p>
            <a:pPr>
              <a:buNone/>
            </a:pPr>
            <a:endParaRPr lang="en-GB" sz="2000" i="1" dirty="0" smtClean="0">
              <a:solidFill>
                <a:srgbClr val="FF0000"/>
              </a:solidFill>
            </a:endParaRPr>
          </a:p>
          <a:p>
            <a:r>
              <a:rPr lang="en-GB" sz="2000" dirty="0" smtClean="0">
                <a:solidFill>
                  <a:srgbClr val="FF00FF"/>
                </a:solidFill>
              </a:rPr>
              <a:t>Discuss and list how would you feel and deal with these circumstances?</a:t>
            </a:r>
          </a:p>
          <a:p>
            <a:r>
              <a:rPr lang="en-GB" sz="2000" dirty="0" smtClean="0">
                <a:solidFill>
                  <a:srgbClr val="FF00FF"/>
                </a:solidFill>
              </a:rPr>
              <a:t>What would you ask/say to them if anything?</a:t>
            </a:r>
          </a:p>
          <a:p>
            <a:r>
              <a:rPr lang="en-GB" sz="2000" dirty="0" smtClean="0">
                <a:solidFill>
                  <a:srgbClr val="FF00FF"/>
                </a:solidFill>
              </a:rPr>
              <a:t>What personal skills or qualities do you need to display to manage this situation?</a:t>
            </a:r>
          </a:p>
          <a:p>
            <a:r>
              <a:rPr lang="en-GB" sz="2000" dirty="0" smtClean="0">
                <a:solidFill>
                  <a:srgbClr val="FF00FF"/>
                </a:solidFill>
              </a:rPr>
              <a:t>Groups feed back your thoughts and let’s discuss</a:t>
            </a:r>
          </a:p>
          <a:p>
            <a:endParaRPr lang="en-GB" sz="2000" dirty="0" smtClean="0">
              <a:solidFill>
                <a:srgbClr val="FF00FF"/>
              </a:solidFill>
            </a:endParaRPr>
          </a:p>
          <a:p>
            <a:endParaRPr lang="en-GB" sz="2000" dirty="0" smtClean="0">
              <a:solidFill>
                <a:srgbClr val="FF00FF"/>
              </a:solidFill>
            </a:endParaRPr>
          </a:p>
          <a:p>
            <a:endParaRPr lang="en-GB" sz="2000" dirty="0" smtClean="0">
              <a:solidFill>
                <a:srgbClr val="FF00FF"/>
              </a:solidFill>
            </a:endParaRPr>
          </a:p>
          <a:p>
            <a:endParaRPr lang="en-GB" sz="2000" dirty="0" smtClean="0"/>
          </a:p>
          <a:p>
            <a:pPr>
              <a:buNone/>
            </a:pPr>
            <a:endParaRPr lang="en-GB" sz="2000" dirty="0" smtClean="0"/>
          </a:p>
          <a:p>
            <a:pPr>
              <a:buNone/>
            </a:pPr>
            <a:endParaRPr lang="en-GB" sz="2000" dirty="0" smtClean="0"/>
          </a:p>
          <a:p>
            <a:pPr lvl="0"/>
            <a:endParaRPr lang="en-GB" sz="2000" b="1" dirty="0" smtClean="0">
              <a:solidFill>
                <a:srgbClr val="FF00FF"/>
              </a:solidFill>
            </a:endParaRPr>
          </a:p>
          <a:p>
            <a:pPr>
              <a:buNone/>
            </a:pPr>
            <a:endParaRPr lang="en-GB" sz="2400" dirty="0" smtClean="0"/>
          </a:p>
          <a:p>
            <a:pPr>
              <a:buNone/>
            </a:pPr>
            <a:endParaRPr lang="en-GB" dirty="0"/>
          </a:p>
        </p:txBody>
      </p:sp>
      <p:pic>
        <p:nvPicPr>
          <p:cNvPr id="6146" name="Picture 2" descr="C:\Users\Keith\Dropbox\Images\incentive donuts.jpg"/>
          <p:cNvPicPr>
            <a:picLocks noChangeAspect="1" noChangeArrowheads="1"/>
          </p:cNvPicPr>
          <p:nvPr/>
        </p:nvPicPr>
        <p:blipFill>
          <a:blip r:embed="rId2" cstate="print"/>
          <a:srcRect/>
          <a:stretch>
            <a:fillRect/>
          </a:stretch>
        </p:blipFill>
        <p:spPr bwMode="auto">
          <a:xfrm>
            <a:off x="6327775" y="2286001"/>
            <a:ext cx="2667000" cy="2667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 calcmode="lin" valueType="num">
                                      <p:cBhvr additive="base">
                                        <p:cTn id="32"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No-one is Left Out</a:t>
            </a:r>
            <a:endParaRPr lang="en-GB" sz="2800" b="1" dirty="0">
              <a:solidFill>
                <a:schemeClr val="accent6"/>
              </a:solidFill>
            </a:endParaRPr>
          </a:p>
        </p:txBody>
      </p:sp>
      <p:sp>
        <p:nvSpPr>
          <p:cNvPr id="3" name="Content Placeholder 2"/>
          <p:cNvSpPr>
            <a:spLocks noGrp="1"/>
          </p:cNvSpPr>
          <p:nvPr>
            <p:ph idx="1"/>
          </p:nvPr>
        </p:nvSpPr>
        <p:spPr>
          <a:xfrm>
            <a:off x="457200" y="1295400"/>
            <a:ext cx="4572000" cy="5257800"/>
          </a:xfrm>
        </p:spPr>
        <p:style>
          <a:lnRef idx="1">
            <a:schemeClr val="accent3"/>
          </a:lnRef>
          <a:fillRef idx="2">
            <a:schemeClr val="accent3"/>
          </a:fillRef>
          <a:effectRef idx="1">
            <a:schemeClr val="accent3"/>
          </a:effectRef>
          <a:fontRef idx="minor">
            <a:schemeClr val="dk1"/>
          </a:fontRef>
        </p:style>
        <p:txBody>
          <a:bodyPr>
            <a:normAutofit lnSpcReduction="10000"/>
          </a:bodyPr>
          <a:lstStyle/>
          <a:p>
            <a:pPr>
              <a:buNone/>
            </a:pPr>
            <a:r>
              <a:rPr lang="en-GB" sz="2000" b="1" dirty="0" smtClean="0"/>
              <a:t>In Groups of 4:</a:t>
            </a:r>
          </a:p>
          <a:p>
            <a:pPr>
              <a:buNone/>
            </a:pPr>
            <a:endParaRPr lang="en-GB" sz="2000" b="1" dirty="0" smtClean="0"/>
          </a:p>
          <a:p>
            <a:r>
              <a:rPr lang="en-GB" sz="2000" dirty="0" smtClean="0"/>
              <a:t>Often we leave people out because of the way we perceive them or they are perceived by others. This means we don’t get to know them, their interests and  qualities</a:t>
            </a:r>
          </a:p>
          <a:p>
            <a:endParaRPr lang="en-GB" sz="2000" dirty="0" smtClean="0">
              <a:solidFill>
                <a:srgbClr val="FF00FF"/>
              </a:solidFill>
            </a:endParaRPr>
          </a:p>
          <a:p>
            <a:r>
              <a:rPr lang="en-GB" sz="2000" dirty="0" smtClean="0">
                <a:solidFill>
                  <a:srgbClr val="FF00FF"/>
                </a:solidFill>
              </a:rPr>
              <a:t>We are introducing a ‘no-one is left out’ approach at school and you need to design and develop a school policy document that sets it out and how you would apply it in practice</a:t>
            </a:r>
          </a:p>
          <a:p>
            <a:pPr>
              <a:buNone/>
            </a:pPr>
            <a:endParaRPr lang="en-GB" sz="2000" dirty="0" smtClean="0">
              <a:solidFill>
                <a:srgbClr val="FF00FF"/>
              </a:solidFill>
            </a:endParaRPr>
          </a:p>
          <a:p>
            <a:r>
              <a:rPr lang="en-GB" sz="2000" smtClean="0">
                <a:solidFill>
                  <a:srgbClr val="FF00FF"/>
                </a:solidFill>
              </a:rPr>
              <a:t>Present your </a:t>
            </a:r>
            <a:r>
              <a:rPr lang="en-GB" sz="2000" dirty="0" smtClean="0">
                <a:solidFill>
                  <a:srgbClr val="FF00FF"/>
                </a:solidFill>
              </a:rPr>
              <a:t>approach and documentation to the class</a:t>
            </a:r>
          </a:p>
        </p:txBody>
      </p:sp>
      <p:pic>
        <p:nvPicPr>
          <p:cNvPr id="4" name="Picture 2" descr="C:\Users\Keith\Dropbox\Images\question marks.jpg"/>
          <p:cNvPicPr>
            <a:picLocks noChangeAspect="1" noChangeArrowheads="1"/>
          </p:cNvPicPr>
          <p:nvPr/>
        </p:nvPicPr>
        <p:blipFill>
          <a:blip r:embed="rId2" cstate="print"/>
          <a:srcRect/>
          <a:stretch>
            <a:fillRect/>
          </a:stretch>
        </p:blipFill>
        <p:spPr bwMode="auto">
          <a:xfrm>
            <a:off x="5257800" y="16764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1857</TotalTime>
  <Words>790</Words>
  <Application>Microsoft Office PowerPoint</Application>
  <PresentationFormat>On-screen Show (4:3)</PresentationFormat>
  <Paragraphs>104</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   Bristol Healthy Schools  Stride  Emotional Health and Wellbeing Programme  Year 7 – Lesson 4 Being Left Out</vt:lpstr>
      <vt:lpstr>Our School Values and Ground Rules</vt:lpstr>
      <vt:lpstr>Being Left Out </vt:lpstr>
      <vt:lpstr>Being Left Out </vt:lpstr>
      <vt:lpstr>Being Left Out </vt:lpstr>
      <vt:lpstr>Being Left Out </vt:lpstr>
      <vt:lpstr>Being Left Out </vt:lpstr>
      <vt:lpstr>Being Left Out </vt:lpstr>
      <vt:lpstr>No-one is Left Out</vt:lpstr>
      <vt:lpstr>No-one is Left Out</vt:lpstr>
      <vt:lpstr>No-one is Left Out</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220</cp:revision>
  <dcterms:created xsi:type="dcterms:W3CDTF">2006-08-16T00:00:00Z</dcterms:created>
  <dcterms:modified xsi:type="dcterms:W3CDTF">2017-12-18T13:45:14Z</dcterms:modified>
</cp:coreProperties>
</file>