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1" r:id="rId3"/>
    <p:sldId id="265" r:id="rId4"/>
    <p:sldId id="275" r:id="rId5"/>
    <p:sldId id="274" r:id="rId6"/>
    <p:sldId id="268" r:id="rId7"/>
    <p:sldId id="267" r:id="rId8"/>
    <p:sldId id="257" r:id="rId9"/>
    <p:sldId id="271" r:id="rId10"/>
    <p:sldId id="272" r:id="rId11"/>
    <p:sldId id="270" r:id="rId12"/>
    <p:sldId id="276" r:id="rId13"/>
    <p:sldId id="279" r:id="rId14"/>
    <p:sldId id="281" r:id="rId15"/>
    <p:sldId id="284" r:id="rId16"/>
    <p:sldId id="283" r:id="rId17"/>
    <p:sldId id="282" r:id="rId18"/>
    <p:sldId id="273" r:id="rId19"/>
    <p:sldId id="290" r:id="rId20"/>
    <p:sldId id="286" r:id="rId21"/>
    <p:sldId id="287" r:id="rId22"/>
    <p:sldId id="288" r:id="rId23"/>
    <p:sldId id="289"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5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vimeo.com/237767802/ec3b7377b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28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5</a:t>
            </a:r>
            <a:br>
              <a:rPr lang="en-GB" dirty="0" smtClean="0">
                <a:solidFill>
                  <a:schemeClr val="tx2">
                    <a:lumMod val="60000"/>
                    <a:lumOff val="40000"/>
                  </a:schemeClr>
                </a:solidFill>
              </a:rPr>
            </a:br>
            <a:r>
              <a:rPr lang="en-GB" dirty="0" smtClean="0">
                <a:solidFill>
                  <a:schemeClr val="tx2">
                    <a:lumMod val="60000"/>
                    <a:lumOff val="40000"/>
                  </a:schemeClr>
                </a:solidFill>
              </a:rPr>
              <a:t>Social Media and Positive </a:t>
            </a:r>
            <a:br>
              <a:rPr lang="en-GB" dirty="0" smtClean="0">
                <a:solidFill>
                  <a:schemeClr val="tx2">
                    <a:lumMod val="60000"/>
                    <a:lumOff val="40000"/>
                  </a:schemeClr>
                </a:solidFill>
              </a:rPr>
            </a:br>
            <a:r>
              <a:rPr lang="en-GB" dirty="0" smtClean="0">
                <a:solidFill>
                  <a:schemeClr val="tx2">
                    <a:lumMod val="60000"/>
                    <a:lumOff val="40000"/>
                  </a:schemeClr>
                </a:solidFill>
              </a:rPr>
              <a:t>Mental Health</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8229600" cy="495300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a:buNone/>
            </a:pPr>
            <a:r>
              <a:rPr lang="en-GB" sz="2000" b="1" dirty="0" smtClean="0"/>
              <a:t>Negatives:</a:t>
            </a:r>
          </a:p>
          <a:p>
            <a:pPr>
              <a:buNone/>
            </a:pPr>
            <a:endParaRPr lang="en-GB" sz="2000" dirty="0" smtClean="0"/>
          </a:p>
          <a:p>
            <a:r>
              <a:rPr lang="en-GB" sz="2000" dirty="0" smtClean="0"/>
              <a:t>Over-sharing of our lives and information – no privacy</a:t>
            </a:r>
          </a:p>
          <a:p>
            <a:r>
              <a:rPr lang="en-GB" sz="2000" dirty="0" smtClean="0"/>
              <a:t>Addictive leading to over-use</a:t>
            </a:r>
          </a:p>
          <a:p>
            <a:r>
              <a:rPr lang="en-GB" sz="2000" dirty="0" smtClean="0"/>
              <a:t>Feel like we are ‘on-call’ 24 hours a day</a:t>
            </a:r>
          </a:p>
          <a:p>
            <a:r>
              <a:rPr lang="en-GB" sz="2000" dirty="0" smtClean="0"/>
              <a:t>Can open us up to danger from people that want to manipulate us</a:t>
            </a:r>
          </a:p>
          <a:p>
            <a:r>
              <a:rPr lang="en-GB" sz="2000" dirty="0" smtClean="0"/>
              <a:t>Makes bullying or abuse easier</a:t>
            </a:r>
          </a:p>
          <a:p>
            <a:r>
              <a:rPr lang="en-GB" sz="2000" dirty="0" smtClean="0"/>
              <a:t>People show us only what they want us to see – all the good bits</a:t>
            </a:r>
          </a:p>
          <a:p>
            <a:r>
              <a:rPr lang="en-GB" sz="2000" dirty="0" smtClean="0"/>
              <a:t>Can make us feel unpopular or not part of a group if we have fewer ‘friends’ or ‘likes’ to our posts</a:t>
            </a:r>
          </a:p>
          <a:p>
            <a:r>
              <a:rPr lang="en-GB" sz="2000" dirty="0" smtClean="0"/>
              <a:t>Friends are really acquaintances  </a:t>
            </a:r>
          </a:p>
          <a:p>
            <a:pPr lvl="0"/>
            <a:r>
              <a:rPr lang="en-GB" sz="2000" dirty="0" smtClean="0"/>
              <a:t>Low self-esteem</a:t>
            </a:r>
          </a:p>
          <a:p>
            <a:pPr lvl="0"/>
            <a:r>
              <a:rPr lang="en-GB" sz="2000" dirty="0" smtClean="0"/>
              <a:t>Feeling low when you see other people's images and lifestyle</a:t>
            </a:r>
          </a:p>
          <a:p>
            <a:pPr lvl="0"/>
            <a:r>
              <a:rPr lang="en-GB" sz="2000" dirty="0" smtClean="0"/>
              <a:t>Envy of others people lives - wishing your life was like someone else's</a:t>
            </a:r>
          </a:p>
          <a:p>
            <a:pPr lvl="0"/>
            <a:r>
              <a:rPr lang="en-GB" sz="2000" dirty="0" smtClean="0"/>
              <a:t>Finding social media as your first and only choice of activity done for enjoyment</a:t>
            </a:r>
          </a:p>
          <a:p>
            <a:pPr lvl="0"/>
            <a:r>
              <a:rPr lang="en-GB" sz="2000" dirty="0" smtClean="0"/>
              <a:t>Not having as many face to face conversations with your relatives and friends and feeling disconnected</a:t>
            </a:r>
          </a:p>
          <a:p>
            <a:pPr lvl="0"/>
            <a:r>
              <a:rPr lang="en-GB" sz="2000" dirty="0" smtClean="0"/>
              <a:t>Being unable to do anything without feeling you need to share it online</a:t>
            </a:r>
          </a:p>
          <a:p>
            <a:pPr lvl="0"/>
            <a:r>
              <a:rPr lang="en-GB" sz="2000" dirty="0" smtClean="0"/>
              <a:t>All of these are bad for our mental health and wellbeing</a:t>
            </a:r>
            <a:endParaRPr lang="en-GB" sz="2000" b="1" dirty="0" smtClean="0"/>
          </a:p>
          <a:p>
            <a:pPr lvl="0">
              <a:buNone/>
            </a:pPr>
            <a:endParaRPr lang="en-GB" sz="2000" dirty="0" smtClean="0">
              <a:solidFill>
                <a:schemeClr val="bg1"/>
              </a:solidFill>
            </a:endParaRPr>
          </a:p>
          <a:p>
            <a:endParaRPr lang="en-GB" sz="2000" dirty="0" smtClean="0">
              <a:solidFill>
                <a:schemeClr val="bg1"/>
              </a:solidFill>
            </a:endParaRPr>
          </a:p>
          <a:p>
            <a:pPr>
              <a:buNone/>
            </a:pPr>
            <a:endParaRPr lang="en-GB" sz="2000" dirty="0" smtClean="0">
              <a:solidFill>
                <a:schemeClr val="bg1"/>
              </a:solidFill>
            </a:endParaRPr>
          </a:p>
          <a:p>
            <a:endParaRPr lang="en-GB" sz="2000" dirty="0" smtClean="0">
              <a:solidFill>
                <a:schemeClr val="bg1"/>
              </a:solidFill>
            </a:endParaRPr>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additive="base">
                                        <p:cTn id="6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 calcmode="lin" valueType="num">
                                      <p:cBhvr additive="base">
                                        <p:cTn id="7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nodeType="afterEffect">
                                  <p:stCondLst>
                                    <p:cond delay="0"/>
                                  </p:stCondLst>
                                  <p:childTnLst>
                                    <p:set>
                                      <p:cBhvr>
                                        <p:cTn id="76" dur="1" fill="hold">
                                          <p:stCondLst>
                                            <p:cond delay="0"/>
                                          </p:stCondLst>
                                        </p:cTn>
                                        <p:tgtEl>
                                          <p:spTgt spid="3">
                                            <p:txEl>
                                              <p:pRg st="15" end="15"/>
                                            </p:txEl>
                                          </p:spTgt>
                                        </p:tgtEl>
                                        <p:attrNameLst>
                                          <p:attrName>style.visibility</p:attrName>
                                        </p:attrNameLst>
                                      </p:cBhvr>
                                      <p:to>
                                        <p:strVal val="visible"/>
                                      </p:to>
                                    </p:set>
                                    <p:anim calcmode="lin" valueType="num">
                                      <p:cBhvr additive="base">
                                        <p:cTn id="7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nodeType="afterEffect">
                                  <p:stCondLst>
                                    <p:cond delay="0"/>
                                  </p:stCondLst>
                                  <p:childTnLst>
                                    <p:set>
                                      <p:cBhvr>
                                        <p:cTn id="81" dur="1" fill="hold">
                                          <p:stCondLst>
                                            <p:cond delay="0"/>
                                          </p:stCondLst>
                                        </p:cTn>
                                        <p:tgtEl>
                                          <p:spTgt spid="3">
                                            <p:txEl>
                                              <p:pRg st="16" end="16"/>
                                            </p:txEl>
                                          </p:spTgt>
                                        </p:tgtEl>
                                        <p:attrNameLst>
                                          <p:attrName>style.visibility</p:attrName>
                                        </p:attrNameLst>
                                      </p:cBhvr>
                                      <p:to>
                                        <p:strVal val="visible"/>
                                      </p:to>
                                    </p:set>
                                    <p:anim calcmode="lin" valueType="num">
                                      <p:cBhvr additive="base">
                                        <p:cTn id="82"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4724400" cy="4525963"/>
          </a:xfrm>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pPr>
              <a:buNone/>
            </a:pPr>
            <a:r>
              <a:rPr lang="en-GB" sz="2000" dirty="0" smtClean="0"/>
              <a:t>The virtual and real worlds are different!</a:t>
            </a:r>
          </a:p>
          <a:p>
            <a:pPr>
              <a:buNone/>
            </a:pPr>
            <a:endParaRPr lang="en-GB" sz="2000" dirty="0" smtClean="0"/>
          </a:p>
          <a:p>
            <a:r>
              <a:rPr lang="en-GB" sz="2000" dirty="0" smtClean="0"/>
              <a:t>In the real world, you wouldn’t talk to a stranger in a shopping mall, give them your name, address, phone number and other information</a:t>
            </a:r>
          </a:p>
          <a:p>
            <a:pPr>
              <a:buNone/>
            </a:pPr>
            <a:endParaRPr lang="en-GB" sz="2000" dirty="0" smtClean="0"/>
          </a:p>
          <a:p>
            <a:r>
              <a:rPr lang="en-GB" sz="2000" dirty="0" smtClean="0">
                <a:solidFill>
                  <a:srgbClr val="FF0000"/>
                </a:solidFill>
              </a:rPr>
              <a:t>In the virtual world, you are more likely to do this and add them to your friends</a:t>
            </a:r>
          </a:p>
          <a:p>
            <a:pPr>
              <a:buNone/>
            </a:pPr>
            <a:endParaRPr lang="en-GB" sz="2000" dirty="0" smtClean="0"/>
          </a:p>
          <a:p>
            <a:r>
              <a:rPr lang="en-GB" sz="2000" dirty="0" smtClean="0"/>
              <a:t>In the real world, you can see who you are talking to, their body language and it’s hard to be nasty face-to-face</a:t>
            </a:r>
          </a:p>
          <a:p>
            <a:pPr>
              <a:buNone/>
            </a:pPr>
            <a:endParaRPr lang="en-GB" sz="2000" dirty="0" smtClean="0"/>
          </a:p>
          <a:p>
            <a:r>
              <a:rPr lang="en-GB" sz="2000" dirty="0" smtClean="0">
                <a:solidFill>
                  <a:srgbClr val="FF0000"/>
                </a:solidFill>
              </a:rPr>
              <a:t>In the virtual world, it is easier to hide who you really are, to be spiteful and to cause offence when someone does not know you are joking</a:t>
            </a:r>
          </a:p>
          <a:p>
            <a:endParaRPr lang="en-GB" dirty="0" smtClean="0"/>
          </a:p>
        </p:txBody>
      </p:sp>
      <p:pic>
        <p:nvPicPr>
          <p:cNvPr id="3074" name="Picture 2" descr="C:\Users\Keith\Dropbox\Images\eye.jpg"/>
          <p:cNvPicPr>
            <a:picLocks noChangeAspect="1" noChangeArrowheads="1"/>
          </p:cNvPicPr>
          <p:nvPr/>
        </p:nvPicPr>
        <p:blipFill>
          <a:blip r:embed="rId2" cstate="print"/>
          <a:srcRect/>
          <a:stretch>
            <a:fillRect/>
          </a:stretch>
        </p:blipFill>
        <p:spPr bwMode="auto">
          <a:xfrm>
            <a:off x="5410200" y="1752600"/>
            <a:ext cx="3331786" cy="3340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5867400" cy="4525963"/>
          </a:xfrm>
          <a:solidFill>
            <a:schemeClr val="accent6">
              <a:lumMod val="20000"/>
              <a:lumOff val="80000"/>
            </a:schemeClr>
          </a:solidFill>
        </p:spPr>
        <p:txBody>
          <a:bodyPr/>
          <a:lstStyle/>
          <a:p>
            <a:pPr>
              <a:buNone/>
            </a:pPr>
            <a:r>
              <a:rPr lang="en-GB" dirty="0" smtClean="0">
                <a:solidFill>
                  <a:srgbClr val="FF0000"/>
                </a:solidFill>
              </a:rPr>
              <a:t>Click the link to the video</a:t>
            </a:r>
          </a:p>
          <a:p>
            <a:pPr>
              <a:buNone/>
            </a:pPr>
            <a:endParaRPr lang="en-GB" dirty="0" smtClean="0">
              <a:solidFill>
                <a:srgbClr val="FF0000"/>
              </a:solidFill>
            </a:endParaRPr>
          </a:p>
          <a:p>
            <a:pPr>
              <a:buNone/>
            </a:pPr>
            <a:r>
              <a:rPr lang="en-GB" dirty="0" smtClean="0">
                <a:solidFill>
                  <a:srgbClr val="FF0000"/>
                </a:solidFill>
                <a:hlinkClick r:id="rId2"/>
              </a:rPr>
              <a:t>Limit Social Media Usage</a:t>
            </a:r>
            <a:endParaRPr lang="en-GB" dirty="0" smtClean="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13" name="Connected but disconnected"/>
          <p:cNvSpPr txBox="1">
            <a:spLocks/>
          </p:cNvSpPr>
          <p:nvPr/>
        </p:nvSpPr>
        <p:spPr>
          <a:xfrm>
            <a:off x="0" y="3276600"/>
            <a:ext cx="4775200" cy="711200"/>
          </a:xfrm>
          <a:prstGeom prst="rect">
            <a:avLst/>
          </a:prstGeom>
        </p:spPr>
        <p:txBody>
          <a:bodyPr vert="horz" lIns="91440" tIns="45720" rIns="91440" bIns="45720" rtlCol="0" anchor="ctr">
            <a:normAutofit fontScale="40000" lnSpcReduction="20000"/>
          </a:bodyPr>
          <a:lstStyle>
            <a:lvl1pPr>
              <a:defRPr sz="710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7100" b="0" i="0" u="none" strike="noStrike" kern="1200" cap="none" spc="0" normalizeH="0" baseline="0" noProof="0" dirty="0" smtClean="0">
                <a:ln>
                  <a:noFill/>
                </a:ln>
                <a:solidFill>
                  <a:schemeClr val="tx1"/>
                </a:solidFill>
                <a:effectLst/>
                <a:uLnTx/>
                <a:uFillTx/>
                <a:latin typeface="+mj-lt"/>
                <a:ea typeface="+mj-ea"/>
                <a:cs typeface="+mj-cs"/>
              </a:rPr>
              <a:t>Great Time With </a:t>
            </a:r>
            <a:r>
              <a:rPr lang="en-GB" dirty="0" smtClean="0">
                <a:latin typeface="+mj-lt"/>
                <a:ea typeface="+mj-ea"/>
                <a:cs typeface="+mj-cs"/>
              </a:rPr>
              <a:t>M</a:t>
            </a:r>
            <a:r>
              <a:rPr kumimoji="0" lang="en-GB" sz="7100" b="0" i="0" u="none" strike="noStrike" kern="1200" cap="none" spc="0" normalizeH="0" baseline="0" noProof="0" dirty="0" smtClean="0">
                <a:ln>
                  <a:noFill/>
                </a:ln>
                <a:solidFill>
                  <a:schemeClr val="tx1"/>
                </a:solidFill>
                <a:effectLst/>
                <a:uLnTx/>
                <a:uFillTx/>
                <a:latin typeface="+mj-lt"/>
                <a:ea typeface="+mj-ea"/>
                <a:cs typeface="+mj-cs"/>
              </a:rPr>
              <a:t>y Brothers</a:t>
            </a:r>
            <a:endParaRPr kumimoji="0" lang="en-GB" sz="7100" b="0" i="0" u="none" strike="noStrike" kern="1200" cap="none" spc="0" normalizeH="0" baseline="0" noProof="0" dirty="0">
              <a:ln>
                <a:noFill/>
              </a:ln>
              <a:solidFill>
                <a:schemeClr val="tx1"/>
              </a:solidFill>
              <a:effectLst/>
              <a:uLnTx/>
              <a:uFillTx/>
              <a:latin typeface="+mj-lt"/>
              <a:ea typeface="+mj-ea"/>
              <a:cs typeface="+mj-cs"/>
            </a:endParaRPr>
          </a:p>
        </p:txBody>
      </p:sp>
      <p:sp>
        <p:nvSpPr>
          <p:cNvPr id="14" name="Date night"/>
          <p:cNvSpPr txBox="1">
            <a:spLocks/>
          </p:cNvSpPr>
          <p:nvPr/>
        </p:nvSpPr>
        <p:spPr>
          <a:xfrm>
            <a:off x="5410200" y="1346200"/>
            <a:ext cx="3073400" cy="558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Quality Family Time</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15" name="Sociable"/>
          <p:cNvSpPr txBox="1">
            <a:spLocks/>
          </p:cNvSpPr>
          <p:nvPr/>
        </p:nvSpPr>
        <p:spPr>
          <a:xfrm>
            <a:off x="4495800" y="5638800"/>
            <a:ext cx="26670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Nice Family Meal</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19" name="A02DBF03-7BD4-4FC0-88B3-5D6BFF9E7231-L0-001.png"/>
          <p:cNvGrpSpPr/>
          <p:nvPr/>
        </p:nvGrpSpPr>
        <p:grpSpPr>
          <a:xfrm>
            <a:off x="4800600" y="1905000"/>
            <a:ext cx="4343400" cy="3048000"/>
            <a:chOff x="0" y="0"/>
            <a:chExt cx="10291192" cy="6630595"/>
          </a:xfrm>
        </p:grpSpPr>
        <p:pic>
          <p:nvPicPr>
            <p:cNvPr id="20" name="A02DBF03-7BD4-4FC0-88B3-5D6BFF9E7231-L0-001.png" descr="A02DBF03-7BD4-4FC0-88B3-5D6BFF9E7231-L0-001.png"/>
            <p:cNvPicPr>
              <a:picLocks noChangeAspect="1"/>
            </p:cNvPicPr>
            <p:nvPr/>
          </p:nvPicPr>
          <p:blipFill>
            <a:blip r:embed="rId2" cstate="print">
              <a:extLst/>
            </a:blip>
            <a:srcRect t="6322" b="14903"/>
            <a:stretch>
              <a:fillRect/>
            </a:stretch>
          </p:blipFill>
          <p:spPr>
            <a:xfrm>
              <a:off x="190500" y="190499"/>
              <a:ext cx="9910192" cy="6224196"/>
            </a:xfrm>
            <a:prstGeom prst="rect">
              <a:avLst/>
            </a:prstGeom>
            <a:ln>
              <a:noFill/>
            </a:ln>
            <a:effectLst/>
          </p:spPr>
        </p:pic>
        <p:pic>
          <p:nvPicPr>
            <p:cNvPr id="21" name="A02DBF03-7BD4-4FC0-88B3-5D6BFF9E7231-L0-001.png" descr="A02DBF03-7BD4-4FC0-88B3-5D6BFF9E7231-L0-001.png"/>
            <p:cNvPicPr>
              <a:picLocks/>
            </p:cNvPicPr>
            <p:nvPr/>
          </p:nvPicPr>
          <p:blipFill>
            <a:blip r:embed="rId3" cstate="print">
              <a:extLst/>
            </a:blip>
            <a:stretch>
              <a:fillRect/>
            </a:stretch>
          </p:blipFill>
          <p:spPr>
            <a:xfrm>
              <a:off x="0" y="0"/>
              <a:ext cx="10291192" cy="6630596"/>
            </a:xfrm>
            <a:prstGeom prst="rect">
              <a:avLst/>
            </a:prstGeom>
            <a:effectLst/>
          </p:spPr>
        </p:pic>
      </p:grpSp>
      <p:grpSp>
        <p:nvGrpSpPr>
          <p:cNvPr id="22" name="04603E49-1721-4302-B217-813C753BDAD3-L0-001.png"/>
          <p:cNvGrpSpPr/>
          <p:nvPr/>
        </p:nvGrpSpPr>
        <p:grpSpPr>
          <a:xfrm>
            <a:off x="304800" y="3886200"/>
            <a:ext cx="4038600" cy="2971800"/>
            <a:chOff x="0" y="0"/>
            <a:chExt cx="8839200" cy="6586689"/>
          </a:xfrm>
        </p:grpSpPr>
        <p:pic>
          <p:nvPicPr>
            <p:cNvPr id="23" name="04603E49-1721-4302-B217-813C753BDAD3-L0-001.png" descr="04603E49-1721-4302-B217-813C753BDAD3-L0-001.png"/>
            <p:cNvPicPr>
              <a:picLocks noChangeAspect="1"/>
            </p:cNvPicPr>
            <p:nvPr/>
          </p:nvPicPr>
          <p:blipFill>
            <a:blip r:embed="rId4" cstate="print">
              <a:extLst/>
            </a:blip>
            <a:srcRect b="8869"/>
            <a:stretch>
              <a:fillRect/>
            </a:stretch>
          </p:blipFill>
          <p:spPr>
            <a:xfrm>
              <a:off x="190500" y="190500"/>
              <a:ext cx="8458200" cy="6180290"/>
            </a:xfrm>
            <a:prstGeom prst="rect">
              <a:avLst/>
            </a:prstGeom>
            <a:ln>
              <a:noFill/>
            </a:ln>
            <a:effectLst/>
          </p:spPr>
        </p:pic>
        <p:pic>
          <p:nvPicPr>
            <p:cNvPr id="24" name="04603E49-1721-4302-B217-813C753BDAD3-L0-001.png" descr="04603E49-1721-4302-B217-813C753BDAD3-L0-001.png"/>
            <p:cNvPicPr>
              <a:picLocks/>
            </p:cNvPicPr>
            <p:nvPr/>
          </p:nvPicPr>
          <p:blipFill>
            <a:blip r:embed="rId5" cstate="print">
              <a:extLst/>
            </a:blip>
            <a:stretch>
              <a:fillRect/>
            </a:stretch>
          </p:blipFill>
          <p:spPr>
            <a:xfrm>
              <a:off x="0" y="0"/>
              <a:ext cx="8839200" cy="6586690"/>
            </a:xfrm>
            <a:prstGeom prst="rect">
              <a:avLst/>
            </a:prstGeom>
            <a:effectLst/>
          </p:spPr>
        </p:pic>
      </p:grpSp>
      <p:grpSp>
        <p:nvGrpSpPr>
          <p:cNvPr id="25" name="EFCBEAEA-7500-4B04-94A9-132C12CD8071-L0-001.png"/>
          <p:cNvGrpSpPr/>
          <p:nvPr/>
        </p:nvGrpSpPr>
        <p:grpSpPr>
          <a:xfrm>
            <a:off x="762000" y="1066800"/>
            <a:ext cx="3009900" cy="2242219"/>
            <a:chOff x="0" y="0"/>
            <a:chExt cx="8864600" cy="6266899"/>
          </a:xfrm>
        </p:grpSpPr>
        <p:pic>
          <p:nvPicPr>
            <p:cNvPr id="26" name="EFCBEAEA-7500-4B04-94A9-132C12CD8071-L0-001.png" descr="EFCBEAEA-7500-4B04-94A9-132C12CD8071-L0-001.png"/>
            <p:cNvPicPr>
              <a:picLocks noChangeAspect="1"/>
            </p:cNvPicPr>
            <p:nvPr/>
          </p:nvPicPr>
          <p:blipFill>
            <a:blip r:embed="rId6" cstate="print">
              <a:extLst/>
            </a:blip>
            <a:srcRect b="13584"/>
            <a:stretch>
              <a:fillRect/>
            </a:stretch>
          </p:blipFill>
          <p:spPr>
            <a:xfrm>
              <a:off x="190500" y="190500"/>
              <a:ext cx="8483600" cy="5860500"/>
            </a:xfrm>
            <a:prstGeom prst="rect">
              <a:avLst/>
            </a:prstGeom>
            <a:ln>
              <a:noFill/>
            </a:ln>
            <a:effectLst/>
          </p:spPr>
        </p:pic>
        <p:pic>
          <p:nvPicPr>
            <p:cNvPr id="27" name="EFCBEAEA-7500-4B04-94A9-132C12CD8071-L0-001.png" descr="EFCBEAEA-7500-4B04-94A9-132C12CD8071-L0-001.png"/>
            <p:cNvPicPr>
              <a:picLocks/>
            </p:cNvPicPr>
            <p:nvPr/>
          </p:nvPicPr>
          <p:blipFill>
            <a:blip r:embed="rId7" cstate="print">
              <a:extLst/>
            </a:blip>
            <a:stretch>
              <a:fillRect/>
            </a:stretch>
          </p:blipFill>
          <p:spPr>
            <a:xfrm>
              <a:off x="0" y="0"/>
              <a:ext cx="8864600" cy="6266900"/>
            </a:xfrm>
            <a:prstGeom prst="rect">
              <a:avLst/>
            </a:prstGeom>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ppt_x"/>
                                          </p:val>
                                        </p:tav>
                                        <p:tav tm="100000">
                                          <p:val>
                                            <p:strVal val="#ppt_x"/>
                                          </p:val>
                                        </p:tav>
                                      </p:tavLst>
                                    </p:anim>
                                    <p:anim calcmode="lin" valueType="num">
                                      <p:cBhvr additive="base">
                                        <p:cTn id="18" dur="10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ppt_x"/>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35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5334000" cy="4953000"/>
          </a:xfrm>
          <a:solidFill>
            <a:schemeClr val="accent6">
              <a:lumMod val="60000"/>
              <a:lumOff val="40000"/>
            </a:schemeClr>
          </a:solidFill>
        </p:spPr>
        <p:txBody>
          <a:bodyPr>
            <a:noAutofit/>
          </a:bodyPr>
          <a:lstStyle/>
          <a:p>
            <a:pPr>
              <a:buNone/>
            </a:pPr>
            <a:r>
              <a:rPr lang="en-GB" sz="1600" b="1" dirty="0" smtClean="0"/>
              <a:t>Exercising Control:</a:t>
            </a:r>
          </a:p>
          <a:p>
            <a:pPr>
              <a:buNone/>
            </a:pPr>
            <a:endParaRPr lang="en-GB" sz="1600" b="1" dirty="0" smtClean="0"/>
          </a:p>
          <a:p>
            <a:r>
              <a:rPr lang="en-GB" sz="1600" dirty="0" smtClean="0"/>
              <a:t>Many young people recognise their overuse of social media and have looked at ways of reducing it</a:t>
            </a:r>
          </a:p>
          <a:p>
            <a:pPr>
              <a:buNone/>
            </a:pPr>
            <a:endParaRPr lang="en-GB" sz="1600" dirty="0" smtClean="0"/>
          </a:p>
          <a:p>
            <a:r>
              <a:rPr lang="en-GB" sz="1600" dirty="0" smtClean="0"/>
              <a:t>These include:</a:t>
            </a:r>
          </a:p>
          <a:p>
            <a:pPr>
              <a:buNone/>
            </a:pPr>
            <a:endParaRPr lang="en-GB" sz="1600" dirty="0" smtClean="0"/>
          </a:p>
          <a:p>
            <a:pPr lvl="1"/>
            <a:r>
              <a:rPr lang="en-GB" sz="1600" dirty="0" smtClean="0"/>
              <a:t>Not having Smartphone's, just those that enable texting and calls</a:t>
            </a:r>
          </a:p>
          <a:p>
            <a:pPr lvl="1"/>
            <a:r>
              <a:rPr lang="en-GB" sz="1600" dirty="0" smtClean="0"/>
              <a:t>Not logging in to social media until a certain hour in the day</a:t>
            </a:r>
          </a:p>
          <a:p>
            <a:pPr lvl="1"/>
            <a:r>
              <a:rPr lang="en-GB" sz="1600" dirty="0" smtClean="0"/>
              <a:t>Not logging in after a certain time at night </a:t>
            </a:r>
          </a:p>
          <a:p>
            <a:endParaRPr lang="en-GB" sz="1600" dirty="0" smtClean="0"/>
          </a:p>
          <a:p>
            <a:r>
              <a:rPr lang="en-GB" sz="1600" dirty="0" smtClean="0"/>
              <a:t>These controls are starting to be exercised by increasing numbers of people and particularly young people who have recognised they are experiencing problems that can be attributed to social media</a:t>
            </a:r>
            <a:endParaRPr lang="en-GB" sz="1600" dirty="0"/>
          </a:p>
        </p:txBody>
      </p:sp>
      <p:pic>
        <p:nvPicPr>
          <p:cNvPr id="1026" name="Picture 2" descr="Related image"/>
          <p:cNvPicPr>
            <a:picLocks noChangeAspect="1" noChangeArrowheads="1"/>
          </p:cNvPicPr>
          <p:nvPr/>
        </p:nvPicPr>
        <p:blipFill>
          <a:blip r:embed="rId2" cstate="print"/>
          <a:srcRect/>
          <a:stretch>
            <a:fillRect/>
          </a:stretch>
        </p:blipFill>
        <p:spPr bwMode="auto">
          <a:xfrm>
            <a:off x="5867400" y="2476500"/>
            <a:ext cx="3200400" cy="2400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dissolve">
                                      <p:cBhvr>
                                        <p:cTn id="23" dur="500"/>
                                        <p:tgtEl>
                                          <p:spTgt spid="3">
                                            <p:txEl>
                                              <p:pRg st="7" end="7"/>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8458200" cy="4953000"/>
          </a:xfrm>
          <a:solidFill>
            <a:schemeClr val="accent6">
              <a:lumMod val="60000"/>
              <a:lumOff val="40000"/>
            </a:schemeClr>
          </a:solidFill>
        </p:spPr>
        <p:txBody>
          <a:bodyPr>
            <a:noAutofit/>
          </a:bodyPr>
          <a:lstStyle/>
          <a:p>
            <a:pPr>
              <a:buNone/>
            </a:pPr>
            <a:r>
              <a:rPr lang="en-GB" sz="1600" b="1" dirty="0" smtClean="0"/>
              <a:t>Two interesting articles:</a:t>
            </a:r>
          </a:p>
          <a:p>
            <a:pPr>
              <a:buNone/>
            </a:pPr>
            <a:endParaRPr lang="en-GB" sz="1600" dirty="0" smtClean="0"/>
          </a:p>
          <a:p>
            <a:r>
              <a:rPr lang="en-GB" sz="1600" dirty="0" smtClean="0"/>
              <a:t>Times Friday 10</a:t>
            </a:r>
            <a:r>
              <a:rPr lang="en-GB" sz="1600" baseline="30000" dirty="0" smtClean="0"/>
              <a:t>th</a:t>
            </a:r>
            <a:r>
              <a:rPr lang="en-GB" sz="1600" dirty="0" smtClean="0"/>
              <a:t> November 2017-‘one of Facebook’s pioneers has admitted that he and Mark Zuckerberg, its co-founder and chief executive, created a monster by knowingly exploiting vulnerability in human psychology.</a:t>
            </a:r>
          </a:p>
          <a:p>
            <a:pPr>
              <a:buNone/>
            </a:pPr>
            <a:endParaRPr lang="en-GB" sz="1600" dirty="0" smtClean="0"/>
          </a:p>
          <a:p>
            <a:r>
              <a:rPr lang="en-GB" sz="1600" dirty="0" smtClean="0"/>
              <a:t>Mr Parker said that, ‘</a:t>
            </a:r>
            <a:r>
              <a:rPr lang="en-GB" sz="1600" i="1" dirty="0" smtClean="0"/>
              <a:t>although it was designed deliberately to draw people in and keep them hooked, he misjudged the influence it would become. The thought process was all about ‘how do we consume as much of your time and conscious attention as possible’ and that means we need to give you a little dopamine hit every once in a while…noting the ‘likes’ and comments on their pages encouraged users to post more and more’</a:t>
            </a:r>
          </a:p>
          <a:p>
            <a:pPr>
              <a:buNone/>
            </a:pPr>
            <a:endParaRPr lang="en-GB" sz="1600" dirty="0" smtClean="0"/>
          </a:p>
          <a:p>
            <a:r>
              <a:rPr lang="en-GB" sz="1600" dirty="0" smtClean="0"/>
              <a:t>Front page of The First News-(a weekly newspaper for young people) 13</a:t>
            </a:r>
            <a:r>
              <a:rPr lang="en-GB" sz="1600" baseline="30000" dirty="0" smtClean="0"/>
              <a:t>th</a:t>
            </a:r>
            <a:r>
              <a:rPr lang="en-GB" sz="1600" dirty="0" smtClean="0"/>
              <a:t> -19</a:t>
            </a:r>
            <a:r>
              <a:rPr lang="en-GB" sz="1600" baseline="30000" dirty="0" smtClean="0"/>
              <a:t>th</a:t>
            </a:r>
            <a:r>
              <a:rPr lang="en-GB" sz="1600" dirty="0" smtClean="0"/>
              <a:t> October 2017.</a:t>
            </a:r>
          </a:p>
          <a:p>
            <a:pPr>
              <a:buNone/>
            </a:pPr>
            <a:endParaRPr lang="en-GB" sz="1600" dirty="0" smtClean="0"/>
          </a:p>
          <a:p>
            <a:pPr>
              <a:buNone/>
            </a:pPr>
            <a:r>
              <a:rPr lang="en-GB" sz="1600" dirty="0" smtClean="0"/>
              <a:t>	‘School kids wish social media had never been invented’</a:t>
            </a:r>
          </a:p>
          <a:p>
            <a:pPr>
              <a:buNone/>
            </a:pPr>
            <a:endParaRPr lang="en-GB" sz="1600" dirty="0" smtClean="0"/>
          </a:p>
          <a:p>
            <a:pPr>
              <a:buNone/>
            </a:pPr>
            <a:r>
              <a:rPr lang="en-GB" sz="1600" dirty="0" smtClean="0"/>
              <a:t>	Two thirds of students in years 9/10/11 said they would not care if social media didn’t exist</a:t>
            </a:r>
          </a:p>
          <a:p>
            <a:pPr>
              <a:buNone/>
            </a:pPr>
            <a:endParaRPr lang="en-GB" sz="1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a:xfrm>
            <a:off x="457200" y="1600200"/>
            <a:ext cx="4495800" cy="4525963"/>
          </a:xfrm>
          <a:solidFill>
            <a:schemeClr val="bg2">
              <a:lumMod val="90000"/>
            </a:schemeClr>
          </a:solidFill>
        </p:spPr>
        <p:txBody>
          <a:bodyPr>
            <a:normAutofit/>
          </a:bodyPr>
          <a:lstStyle/>
          <a:p>
            <a:pPr>
              <a:buNone/>
            </a:pPr>
            <a:r>
              <a:rPr lang="en-GB" sz="2000" b="1" dirty="0" smtClean="0"/>
              <a:t>Class Discussion:</a:t>
            </a:r>
          </a:p>
          <a:p>
            <a:pPr>
              <a:buNone/>
            </a:pPr>
            <a:endParaRPr lang="en-GB" sz="2000" dirty="0" smtClean="0">
              <a:solidFill>
                <a:srgbClr val="FF00FF"/>
              </a:solidFill>
            </a:endParaRPr>
          </a:p>
          <a:p>
            <a:r>
              <a:rPr lang="en-GB" sz="2000" dirty="0" smtClean="0">
                <a:solidFill>
                  <a:srgbClr val="FF00FF"/>
                </a:solidFill>
              </a:rPr>
              <a:t>Identify ways to reduce your use of Social Media</a:t>
            </a: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1054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5334000" cy="4525963"/>
          </a:xfrm>
          <a:solidFill>
            <a:schemeClr val="accent3">
              <a:lumMod val="20000"/>
              <a:lumOff val="80000"/>
            </a:schemeClr>
          </a:solidFill>
        </p:spPr>
        <p:txBody>
          <a:bodyPr>
            <a:normAutofit fontScale="92500" lnSpcReduction="20000"/>
          </a:bodyPr>
          <a:lstStyle/>
          <a:p>
            <a:pPr fontAlgn="base">
              <a:buNone/>
            </a:pPr>
            <a:r>
              <a:rPr lang="en-GB" sz="2000" b="1" dirty="0" smtClean="0"/>
              <a:t>Example ways to reduce your use of Social Media:</a:t>
            </a:r>
          </a:p>
          <a:p>
            <a:pPr fontAlgn="base">
              <a:buNone/>
            </a:pPr>
            <a:endParaRPr lang="en-GB" sz="2000" b="1" dirty="0" smtClean="0"/>
          </a:p>
          <a:p>
            <a:pPr fontAlgn="base"/>
            <a:r>
              <a:rPr lang="en-GB" sz="2000" dirty="0" smtClean="0"/>
              <a:t>Delete the apps from your phone – have them on your PC or laptop instead</a:t>
            </a:r>
          </a:p>
          <a:p>
            <a:r>
              <a:rPr lang="en-GB" sz="2000" dirty="0" smtClean="0"/>
              <a:t>Set a timer – remind you to get off</a:t>
            </a:r>
          </a:p>
          <a:p>
            <a:r>
              <a:rPr lang="en-GB" sz="2000" dirty="0" smtClean="0"/>
              <a:t>Change your social media notifications – stop getting unimportant notifications</a:t>
            </a:r>
          </a:p>
          <a:p>
            <a:r>
              <a:rPr lang="en-GB" sz="2000" dirty="0" smtClean="0"/>
              <a:t>Edit ruthlessly – stop putting pointless stuff online</a:t>
            </a:r>
          </a:p>
          <a:p>
            <a:r>
              <a:rPr lang="en-GB" sz="2000" dirty="0" smtClean="0"/>
              <a:t>Buy an alarm clock – using your phone as an alarm encourages you to scroll</a:t>
            </a:r>
          </a:p>
          <a:p>
            <a:r>
              <a:rPr lang="en-GB" sz="2000" dirty="0" smtClean="0"/>
              <a:t>Try a trial period – set a realistic time online</a:t>
            </a:r>
          </a:p>
          <a:p>
            <a:r>
              <a:rPr lang="en-GB" sz="2000" dirty="0" smtClean="0"/>
              <a:t>Find another built-in distraction – use your phone to catch up with news/comedy</a:t>
            </a:r>
          </a:p>
          <a:p>
            <a:r>
              <a:rPr lang="en-GB" sz="2000" dirty="0" smtClean="0"/>
              <a:t>Stop “checking in” – your location shows as well</a:t>
            </a:r>
          </a:p>
          <a:p>
            <a:r>
              <a:rPr lang="en-GB" sz="2000" dirty="0" smtClean="0"/>
              <a:t>Contact people in different ways – call or meet</a:t>
            </a:r>
          </a:p>
          <a:p>
            <a:endParaRPr lang="en-GB" sz="2000" b="1" dirty="0" smtClean="0"/>
          </a:p>
        </p:txBody>
      </p:sp>
      <p:pic>
        <p:nvPicPr>
          <p:cNvPr id="30722" name="Picture 2" descr="http://superheroyou.com/wp-content/uploads/2015/08/superheroyou-social-media.jpg"/>
          <p:cNvPicPr>
            <a:picLocks noChangeAspect="1" noChangeArrowheads="1"/>
          </p:cNvPicPr>
          <p:nvPr/>
        </p:nvPicPr>
        <p:blipFill>
          <a:blip r:embed="rId2" cstate="print"/>
          <a:srcRect/>
          <a:stretch>
            <a:fillRect/>
          </a:stretch>
        </p:blipFill>
        <p:spPr bwMode="auto">
          <a:xfrm>
            <a:off x="5791200" y="2514600"/>
            <a:ext cx="3290888" cy="219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a:xfrm>
            <a:off x="457200" y="1600200"/>
            <a:ext cx="4495800" cy="4525963"/>
          </a:xfrm>
          <a:solidFill>
            <a:schemeClr val="bg2">
              <a:lumMod val="90000"/>
            </a:schemeClr>
          </a:solidFill>
        </p:spPr>
        <p:txBody>
          <a:bodyPr>
            <a:normAutofit/>
          </a:bodyPr>
          <a:lstStyle/>
          <a:p>
            <a:r>
              <a:rPr lang="en-GB" sz="2000" dirty="0" smtClean="0">
                <a:solidFill>
                  <a:srgbClr val="FF00FF"/>
                </a:solidFill>
              </a:rPr>
              <a:t>Make a personal list of what you will change in your approach to using social media in the future</a:t>
            </a:r>
          </a:p>
          <a:p>
            <a:pPr>
              <a:buNone/>
            </a:pPr>
            <a:endParaRPr lang="en-GB" sz="2000" dirty="0" smtClean="0">
              <a:solidFill>
                <a:srgbClr val="FF00FF"/>
              </a:solidFill>
            </a:endParaRPr>
          </a:p>
          <a:p>
            <a:r>
              <a:rPr lang="en-GB" sz="2000" dirty="0" smtClean="0">
                <a:solidFill>
                  <a:srgbClr val="FF00FF"/>
                </a:solidFill>
              </a:rPr>
              <a:t>Share one of these with the class if you’re happy to do so</a:t>
            </a:r>
            <a:endParaRPr lang="en-GB" sz="2000"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1054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2050" name="Picture 2" descr="C:\Users\Keith\Dropbox\Images\school children.jpg"/>
          <p:cNvPicPr>
            <a:picLocks noChangeAspect="1" noChangeArrowheads="1"/>
          </p:cNvPicPr>
          <p:nvPr/>
        </p:nvPicPr>
        <p:blipFill>
          <a:blip r:embed="rId2" cstate="print"/>
          <a:srcRect/>
          <a:stretch>
            <a:fillRect/>
          </a:stretch>
        </p:blipFill>
        <p:spPr bwMode="auto">
          <a:xfrm>
            <a:off x="5791200" y="1371600"/>
            <a:ext cx="27400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a:xfrm>
            <a:off x="457200" y="1600200"/>
            <a:ext cx="45720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The internet and social media are key ways in which we interact with each other and this is only likely to increase in the future</a:t>
            </a:r>
          </a:p>
          <a:p>
            <a:pPr>
              <a:buNone/>
            </a:pPr>
            <a:endParaRPr lang="en-GB" sz="2000" dirty="0" smtClean="0">
              <a:solidFill>
                <a:schemeClr val="bg1"/>
              </a:solidFill>
            </a:endParaRPr>
          </a:p>
          <a:p>
            <a:r>
              <a:rPr lang="en-GB" sz="2000" dirty="0" smtClean="0">
                <a:solidFill>
                  <a:schemeClr val="bg1"/>
                </a:solidFill>
              </a:rPr>
              <a:t>They can be brilliant but also harmful</a:t>
            </a:r>
          </a:p>
          <a:p>
            <a:pPr>
              <a:buNone/>
            </a:pPr>
            <a:endParaRPr lang="en-GB" sz="2000" dirty="0" smtClean="0">
              <a:solidFill>
                <a:schemeClr val="bg1"/>
              </a:solidFill>
            </a:endParaRPr>
          </a:p>
          <a:p>
            <a:r>
              <a:rPr lang="en-GB" sz="2000" dirty="0" smtClean="0">
                <a:solidFill>
                  <a:schemeClr val="bg1"/>
                </a:solidFill>
              </a:rPr>
              <a:t>Making sure we use them safely is vital to our mental health and wellbeing</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people ipads iphones.jpg"/>
          <p:cNvPicPr>
            <a:picLocks noChangeAspect="1" noChangeArrowheads="1"/>
          </p:cNvPicPr>
          <p:nvPr/>
        </p:nvPicPr>
        <p:blipFill>
          <a:blip r:embed="rId2" cstate="print"/>
          <a:srcRect/>
          <a:stretch>
            <a:fillRect/>
          </a:stretch>
        </p:blipFill>
        <p:spPr bwMode="auto">
          <a:xfrm>
            <a:off x="5105400" y="2667000"/>
            <a:ext cx="3794125" cy="17224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a:xfrm>
            <a:off x="457200" y="1447800"/>
            <a:ext cx="8229600" cy="5257800"/>
          </a:xfrm>
        </p:spPr>
        <p:style>
          <a:lnRef idx="1">
            <a:schemeClr val="accent5"/>
          </a:lnRef>
          <a:fillRef idx="2">
            <a:schemeClr val="accent5"/>
          </a:fillRef>
          <a:effectRef idx="1">
            <a:schemeClr val="accent5"/>
          </a:effectRef>
          <a:fontRef idx="minor">
            <a:schemeClr val="dk1"/>
          </a:fontRef>
        </p:style>
        <p:txBody>
          <a:bodyPr>
            <a:normAutofit fontScale="47500" lnSpcReduction="20000"/>
          </a:bodyPr>
          <a:lstStyle/>
          <a:p>
            <a:pPr marL="514350" lvl="0" indent="-514350">
              <a:buNone/>
            </a:pPr>
            <a:r>
              <a:rPr lang="en-GB" sz="4400" b="1" dirty="0" smtClean="0">
                <a:solidFill>
                  <a:schemeClr val="tx1"/>
                </a:solidFill>
              </a:rPr>
              <a:t>Healthy or Unhealthy use of Social Media - </a:t>
            </a:r>
            <a:r>
              <a:rPr lang="en-GB" sz="4200" b="1" dirty="0" smtClean="0">
                <a:solidFill>
                  <a:schemeClr val="tx1"/>
                </a:solidFill>
              </a:rPr>
              <a:t>Take the Quiz?</a:t>
            </a:r>
          </a:p>
          <a:p>
            <a:pPr marL="514350" lvl="0" indent="-514350">
              <a:buNone/>
            </a:pPr>
            <a:endParaRPr lang="en-GB" sz="4200" dirty="0" smtClean="0"/>
          </a:p>
          <a:p>
            <a:pPr marL="514350" lvl="0" indent="-514350">
              <a:buFont typeface="+mj-lt"/>
              <a:buAutoNum type="arabicPeriod"/>
            </a:pPr>
            <a:r>
              <a:rPr lang="en-GB" sz="4200" dirty="0" smtClean="0"/>
              <a:t>Do you spend more time on social media than socialising with your friends? Y/N </a:t>
            </a:r>
          </a:p>
          <a:p>
            <a:pPr marL="514350" lvl="0" indent="-514350">
              <a:buFont typeface="+mj-lt"/>
              <a:buAutoNum type="arabicPeriod"/>
            </a:pPr>
            <a:r>
              <a:rPr lang="en-GB" sz="4200" dirty="0" smtClean="0"/>
              <a:t>Do you use more than one social media websites?  Y/N</a:t>
            </a:r>
          </a:p>
          <a:p>
            <a:pPr marL="514350" lvl="0" indent="-514350">
              <a:buFont typeface="+mj-lt"/>
              <a:buAutoNum type="arabicPeriod"/>
            </a:pPr>
            <a:r>
              <a:rPr lang="en-GB" sz="4200" dirty="0" smtClean="0"/>
              <a:t>Do you use social media on a daily basis? Y/N</a:t>
            </a:r>
          </a:p>
          <a:p>
            <a:pPr marL="514350" lvl="0" indent="-514350">
              <a:buFont typeface="+mj-lt"/>
              <a:buAutoNum type="arabicPeriod"/>
            </a:pPr>
            <a:r>
              <a:rPr lang="en-GB" sz="4200" dirty="0" smtClean="0"/>
              <a:t>Do you post personal information frequently on social media? Y/N</a:t>
            </a:r>
          </a:p>
          <a:p>
            <a:pPr marL="514350" lvl="0" indent="-514350">
              <a:buFont typeface="+mj-lt"/>
              <a:buAutoNum type="arabicPeriod"/>
            </a:pPr>
            <a:r>
              <a:rPr lang="en-GB" sz="4200" dirty="0" smtClean="0"/>
              <a:t>Do you post personal photos frequently on social media? Y/N</a:t>
            </a:r>
          </a:p>
          <a:p>
            <a:pPr marL="514350" lvl="0" indent="-514350">
              <a:buFont typeface="+mj-lt"/>
              <a:buAutoNum type="arabicPeriod"/>
            </a:pPr>
            <a:r>
              <a:rPr lang="en-GB" sz="4200" dirty="0" smtClean="0"/>
              <a:t>Do you often make new friends through social media? Y/N</a:t>
            </a:r>
          </a:p>
          <a:p>
            <a:pPr marL="514350" lvl="0" indent="-514350">
              <a:buFont typeface="+mj-lt"/>
              <a:buAutoNum type="arabicPeriod"/>
            </a:pPr>
            <a:r>
              <a:rPr lang="en-GB" sz="4200" dirty="0" smtClean="0"/>
              <a:t>Do you use social media as a way to escape your personal problems? Y/N</a:t>
            </a:r>
          </a:p>
          <a:p>
            <a:pPr marL="514350" lvl="0" indent="-514350">
              <a:buFont typeface="+mj-lt"/>
              <a:buAutoNum type="arabicPeriod"/>
            </a:pPr>
            <a:r>
              <a:rPr lang="en-GB" sz="4200" dirty="0" smtClean="0"/>
              <a:t>Do you neglect your </a:t>
            </a:r>
            <a:r>
              <a:rPr lang="en-GB" sz="4200" dirty="0" smtClean="0"/>
              <a:t>responsibilities </a:t>
            </a:r>
            <a:r>
              <a:rPr lang="en-GB" sz="4200" dirty="0" smtClean="0"/>
              <a:t>in favour of social media? Y/N</a:t>
            </a:r>
          </a:p>
          <a:p>
            <a:pPr marL="514350" lvl="0" indent="-514350">
              <a:buFont typeface="+mj-lt"/>
              <a:buAutoNum type="arabicPeriod"/>
            </a:pPr>
            <a:r>
              <a:rPr lang="en-GB" sz="4200" dirty="0" smtClean="0"/>
              <a:t>Do social media influence your ability to make friends in real life? Y/N</a:t>
            </a:r>
          </a:p>
          <a:p>
            <a:pPr marL="514350" lvl="0" indent="-514350">
              <a:buFont typeface="+mj-lt"/>
              <a:buAutoNum type="arabicPeriod"/>
            </a:pPr>
            <a:r>
              <a:rPr lang="en-GB" sz="4200" dirty="0" smtClean="0"/>
              <a:t>Do you check your social media account at school? Y/N</a:t>
            </a:r>
          </a:p>
          <a:p>
            <a:pPr marL="514350" lvl="0" indent="-514350">
              <a:buFont typeface="+mj-lt"/>
              <a:buAutoNum type="arabicPeriod"/>
            </a:pPr>
            <a:r>
              <a:rPr lang="en-GB" sz="4200" dirty="0" smtClean="0"/>
              <a:t>Do you often become defensive or secretive when anyone asks you what you do when you are on social media? Y/N</a:t>
            </a:r>
          </a:p>
          <a:p>
            <a:pPr marL="514350" lvl="0" indent="-514350">
              <a:buFont typeface="+mj-lt"/>
              <a:buAutoNum type="arabicPeriod"/>
            </a:pPr>
            <a:r>
              <a:rPr lang="en-GB" sz="4200" dirty="0" smtClean="0"/>
              <a:t>Do you stay connected to social media at all times outside of school? Y/N</a:t>
            </a:r>
          </a:p>
          <a:p>
            <a:pPr marL="514350" lvl="0" indent="-514350">
              <a:buNone/>
            </a:pPr>
            <a:endParaRPr lang="en-GB" sz="3600" dirty="0" smtClean="0"/>
          </a:p>
          <a:p>
            <a:pPr marL="514350" lvl="0" indent="-514350">
              <a:buFont typeface="+mj-lt"/>
              <a:buAutoNum type="arabicPeriod"/>
            </a:pPr>
            <a:endParaRPr lang="en-GB" dirty="0" smtClean="0"/>
          </a:p>
          <a:p>
            <a:pPr marL="514350" lvl="0" indent="-514350">
              <a:buFont typeface="+mj-lt"/>
              <a:buAutoNum type="arabicPeriod"/>
            </a:pPr>
            <a:endParaRPr lang="en-GB" dirty="0" smtClean="0"/>
          </a:p>
          <a:p>
            <a:pPr marL="514350" lvl="0" indent="-514350">
              <a:buFont typeface="+mj-lt"/>
              <a:buAutoNum type="arabicPeriod"/>
            </a:pPr>
            <a:endParaRPr lang="en-GB" dirty="0" smtClean="0"/>
          </a:p>
          <a:p>
            <a:pPr marL="514350" lvl="0" indent="-514350">
              <a:buFont typeface="+mj-lt"/>
              <a:buAutoNum type="arabicPeriod"/>
            </a:pPr>
            <a:endParaRPr lang="en-GB" dirty="0" smtClean="0"/>
          </a:p>
          <a:p>
            <a:pPr lvl="0"/>
            <a:endParaRPr lang="en-GB"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additive="base">
                                        <p:cTn id="6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en-GB" sz="2000" dirty="0" smtClean="0"/>
              <a:t>If you answered "YES" to six or more of these questions, then you are most likely to have an unhealthy use of social media</a:t>
            </a:r>
          </a:p>
          <a:p>
            <a:pPr>
              <a:buNone/>
            </a:pPr>
            <a:endParaRPr lang="en-GB" sz="2000" dirty="0" smtClean="0"/>
          </a:p>
          <a:p>
            <a:r>
              <a:rPr lang="en-GB" sz="2000" dirty="0" smtClean="0"/>
              <a:t>If "YES" is answered to five or less questions, then you are at risk of unhealthy use of social media</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Explore the responsible use of social media </a:t>
            </a:r>
          </a:p>
          <a:p>
            <a:pPr>
              <a:buNone/>
            </a:pPr>
            <a:r>
              <a:rPr lang="en-GB" sz="2000" dirty="0" smtClean="0">
                <a:solidFill>
                  <a:schemeClr val="bg1"/>
                </a:solidFill>
              </a:rPr>
              <a:t> </a:t>
            </a:r>
          </a:p>
          <a:p>
            <a:pPr>
              <a:buNone/>
            </a:pPr>
            <a:endParaRPr lang="en-GB" sz="2000" dirty="0" smtClean="0"/>
          </a:p>
          <a:p>
            <a:pPr>
              <a:buNone/>
            </a:pPr>
            <a:endParaRPr lang="en-GB" sz="2000" dirty="0" smtClean="0"/>
          </a:p>
          <a:p>
            <a:endParaRPr lang="en-GB" dirty="0"/>
          </a:p>
        </p:txBody>
      </p:sp>
      <p:grpSp>
        <p:nvGrpSpPr>
          <p:cNvPr id="5" name="25FFCE13-6AB0-43C9-B781-06E59A6E8650-L0-001.png"/>
          <p:cNvGrpSpPr/>
          <p:nvPr/>
        </p:nvGrpSpPr>
        <p:grpSpPr>
          <a:xfrm>
            <a:off x="4648200" y="2819400"/>
            <a:ext cx="4285018" cy="3861391"/>
            <a:chOff x="0" y="0"/>
            <a:chExt cx="8062153" cy="6935380"/>
          </a:xfrm>
        </p:grpSpPr>
        <p:pic>
          <p:nvPicPr>
            <p:cNvPr id="6" name="25FFCE13-6AB0-43C9-B781-06E59A6E8650-L0-001.png" descr="25FFCE13-6AB0-43C9-B781-06E59A6E8650-L0-001.png"/>
            <p:cNvPicPr>
              <a:picLocks noChangeAspect="1"/>
            </p:cNvPicPr>
            <p:nvPr/>
          </p:nvPicPr>
          <p:blipFill>
            <a:blip r:embed="rId2" cstate="print">
              <a:extLst/>
            </a:blip>
            <a:stretch>
              <a:fillRect/>
            </a:stretch>
          </p:blipFill>
          <p:spPr>
            <a:xfrm>
              <a:off x="190500" y="190500"/>
              <a:ext cx="7681153" cy="6528981"/>
            </a:xfrm>
            <a:prstGeom prst="rect">
              <a:avLst/>
            </a:prstGeom>
            <a:ln>
              <a:noFill/>
            </a:ln>
            <a:effectLst/>
          </p:spPr>
        </p:pic>
        <p:pic>
          <p:nvPicPr>
            <p:cNvPr id="7" name="25FFCE13-6AB0-43C9-B781-06E59A6E8650-L0-001.png" descr="25FFCE13-6AB0-43C9-B781-06E59A6E8650-L0-001.png"/>
            <p:cNvPicPr>
              <a:picLocks/>
            </p:cNvPicPr>
            <p:nvPr/>
          </p:nvPicPr>
          <p:blipFill>
            <a:blip r:embed="rId3" cstate="print">
              <a:extLst/>
            </a:blip>
            <a:stretch>
              <a:fillRect/>
            </a:stretch>
          </p:blipFill>
          <p:spPr>
            <a:xfrm>
              <a:off x="0" y="0"/>
              <a:ext cx="8062153" cy="6935381"/>
            </a:xfrm>
            <a:prstGeom prst="rect">
              <a:avLst/>
            </a:prstGeom>
            <a:effectLst/>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solidFill>
            <a:schemeClr val="bg2"/>
          </a:solidFill>
        </p:spPr>
        <p:txBody>
          <a:bodyPr>
            <a:normAutofit/>
          </a:bodyPr>
          <a:lstStyle/>
          <a:p>
            <a:pPr>
              <a:buNone/>
            </a:pPr>
            <a:r>
              <a:rPr lang="en-GB" sz="2000" b="1" dirty="0" smtClean="0"/>
              <a:t>In Groups of 4, discuss and list:</a:t>
            </a:r>
          </a:p>
          <a:p>
            <a:endParaRPr lang="en-GB" sz="2000" dirty="0" smtClean="0"/>
          </a:p>
          <a:p>
            <a:r>
              <a:rPr lang="en-GB" sz="2000" dirty="0" smtClean="0">
                <a:solidFill>
                  <a:srgbClr val="FF00FF"/>
                </a:solidFill>
              </a:rPr>
              <a:t>What social media sites do you like and use?</a:t>
            </a:r>
          </a:p>
          <a:p>
            <a:r>
              <a:rPr lang="en-GB" sz="2000" dirty="0" smtClean="0">
                <a:solidFill>
                  <a:srgbClr val="FF00FF"/>
                </a:solidFill>
              </a:rPr>
              <a:t>What does it allow you to do and why is it fun?</a:t>
            </a:r>
          </a:p>
          <a:p>
            <a:r>
              <a:rPr lang="en-GB" sz="2000" dirty="0" smtClean="0">
                <a:solidFill>
                  <a:srgbClr val="FF00FF"/>
                </a:solidFill>
              </a:rPr>
              <a:t>What are the top 5 benefits of social media to your mental health?</a:t>
            </a:r>
          </a:p>
          <a:p>
            <a:r>
              <a:rPr lang="en-GB" sz="2000" dirty="0" smtClean="0">
                <a:solidFill>
                  <a:srgbClr val="FF00FF"/>
                </a:solidFill>
              </a:rPr>
              <a:t>What are the dangers of social media?</a:t>
            </a:r>
          </a:p>
          <a:p>
            <a:r>
              <a:rPr lang="en-GB" sz="2000" dirty="0" smtClean="0">
                <a:solidFill>
                  <a:srgbClr val="FF00FF"/>
                </a:solidFill>
              </a:rPr>
              <a:t>Have you posted something you regret and why?</a:t>
            </a:r>
          </a:p>
          <a:p>
            <a:r>
              <a:rPr lang="en-GB" sz="2000" dirty="0" smtClean="0">
                <a:solidFill>
                  <a:srgbClr val="FF00FF"/>
                </a:solidFill>
              </a:rPr>
              <a:t>Has someone posted something about you which made you angry, sad, scared or have any other feelings?</a:t>
            </a:r>
          </a:p>
          <a:p>
            <a:r>
              <a:rPr lang="en-GB" sz="2000" dirty="0" smtClean="0">
                <a:solidFill>
                  <a:srgbClr val="FF00FF"/>
                </a:solidFill>
              </a:rPr>
              <a:t>What are the top 5 downsides of social media to your mental health? </a:t>
            </a:r>
          </a:p>
          <a:p>
            <a:pPr algn="ctr">
              <a:buNone/>
            </a:pPr>
            <a:r>
              <a:rPr lang="en-GB" sz="2000" dirty="0" smtClean="0"/>
              <a:t>Let’s feedback to the rest of the class and discuss</a:t>
            </a:r>
          </a:p>
          <a:p>
            <a:endParaRPr lang="en-GB" sz="2000" dirty="0" smtClean="0">
              <a:solidFill>
                <a:srgbClr val="FF00FF"/>
              </a:solidFill>
            </a:endParaRPr>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Social Media and Positive Mental Health</a:t>
            </a:r>
            <a:r>
              <a:rPr lang="en-GB" dirty="0" smtClean="0"/>
              <a:t/>
            </a:r>
            <a:br>
              <a:rPr lang="en-GB" dirty="0" smtClean="0"/>
            </a:br>
            <a:endParaRPr lang="en-GB" dirty="0"/>
          </a:p>
        </p:txBody>
      </p:sp>
      <p:sp>
        <p:nvSpPr>
          <p:cNvPr id="3" name="Content Placeholder 2"/>
          <p:cNvSpPr>
            <a:spLocks noGrp="1"/>
          </p:cNvSpPr>
          <p:nvPr>
            <p:ph idx="1"/>
          </p:nvPr>
        </p:nvSpPr>
        <p:spPr>
          <a:xfrm>
            <a:off x="609600" y="1600200"/>
            <a:ext cx="4191000" cy="4724400"/>
          </a:xfrm>
          <a:solidFill>
            <a:schemeClr val="bg2"/>
          </a:solidFill>
        </p:spPr>
        <p:txBody>
          <a:bodyPr>
            <a:normAutofit fontScale="62500" lnSpcReduction="20000"/>
          </a:bodyPr>
          <a:lstStyle/>
          <a:p>
            <a:pPr>
              <a:buNone/>
            </a:pPr>
            <a:r>
              <a:rPr lang="en-GB" sz="2900" b="1" dirty="0" smtClean="0"/>
              <a:t>Class Discussion:</a:t>
            </a:r>
          </a:p>
          <a:p>
            <a:pPr>
              <a:buNone/>
            </a:pPr>
            <a:endParaRPr lang="en-GB" sz="2900" dirty="0" smtClean="0"/>
          </a:p>
          <a:p>
            <a:r>
              <a:rPr lang="en-GB" sz="2900" dirty="0" smtClean="0">
                <a:solidFill>
                  <a:srgbClr val="FF00FF"/>
                </a:solidFill>
              </a:rPr>
              <a:t>Groups feedback your answers</a:t>
            </a:r>
          </a:p>
          <a:p>
            <a:pPr>
              <a:buNone/>
            </a:pPr>
            <a:endParaRPr lang="en-GB" sz="2900" dirty="0" smtClean="0">
              <a:solidFill>
                <a:srgbClr val="FF00FF"/>
              </a:solidFill>
            </a:endParaRPr>
          </a:p>
          <a:p>
            <a:r>
              <a:rPr lang="en-GB" sz="2900" dirty="0" smtClean="0">
                <a:solidFill>
                  <a:srgbClr val="FF00FF"/>
                </a:solidFill>
              </a:rPr>
              <a:t>Would you change your lists based on the other group’s examples?</a:t>
            </a:r>
          </a:p>
          <a:p>
            <a:pPr>
              <a:buNone/>
            </a:pPr>
            <a:endParaRPr lang="en-GB" sz="2900" dirty="0" smtClean="0">
              <a:solidFill>
                <a:srgbClr val="FF00FF"/>
              </a:solidFill>
            </a:endParaRPr>
          </a:p>
          <a:p>
            <a:r>
              <a:rPr lang="en-GB" sz="2900" dirty="0" smtClean="0">
                <a:solidFill>
                  <a:srgbClr val="FF00FF"/>
                </a:solidFill>
              </a:rPr>
              <a:t>How does social media impact on our mental health in a positive and negative way?</a:t>
            </a:r>
          </a:p>
          <a:p>
            <a:pPr>
              <a:buNone/>
            </a:pPr>
            <a:endParaRPr lang="en-GB" sz="2600" dirty="0" smtClean="0">
              <a:solidFill>
                <a:srgbClr val="FF00FF"/>
              </a:solidFill>
            </a:endParaRPr>
          </a:p>
          <a:p>
            <a:pPr>
              <a:buNone/>
            </a:pPr>
            <a:endParaRPr lang="en-GB" sz="2000" dirty="0" smtClean="0"/>
          </a:p>
          <a:p>
            <a:endParaRPr lang="en-GB" sz="2000" dirty="0" smtClean="0">
              <a:solidFill>
                <a:srgbClr val="FF00FF"/>
              </a:solidFill>
            </a:endParaRPr>
          </a:p>
          <a:p>
            <a:pPr>
              <a:buNone/>
            </a:pPr>
            <a:endParaRPr lang="en-GB" sz="2000" dirty="0" smtClean="0"/>
          </a:p>
          <a:p>
            <a:pPr>
              <a:buNone/>
            </a:pPr>
            <a:endParaRPr lang="en-GB" sz="2000" dirty="0" smtClean="0"/>
          </a:p>
          <a:p>
            <a:pPr>
              <a:buNone/>
            </a:pPr>
            <a:endParaRPr lang="en-GB" sz="2000" dirty="0" smtClean="0"/>
          </a:p>
          <a:p>
            <a:pPr>
              <a:buNone/>
            </a:pPr>
            <a:endParaRPr lang="en-GB" sz="2200" dirty="0" smtClean="0">
              <a:solidFill>
                <a:srgbClr val="FF0000"/>
              </a:solidFill>
            </a:endParaRPr>
          </a:p>
          <a:p>
            <a:pPr>
              <a:buNone/>
            </a:pPr>
            <a:endParaRPr lang="en-GB" sz="2200" b="1" dirty="0" smtClean="0">
              <a:solidFill>
                <a:srgbClr val="FF00FF"/>
              </a:solidFill>
            </a:endParaRPr>
          </a:p>
          <a:p>
            <a:pPr>
              <a:buNone/>
            </a:pPr>
            <a:endParaRPr lang="en-GB" sz="2000" dirty="0" smtClean="0"/>
          </a:p>
          <a:p>
            <a:pPr>
              <a:buNone/>
            </a:pPr>
            <a:r>
              <a:rPr lang="en-GB" sz="2000" dirty="0" smtClean="0"/>
              <a:t>		</a:t>
            </a:r>
            <a:endParaRPr lang="en-GB" sz="2000" dirty="0"/>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49530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vertical)">
                                      <p:cBhvr>
                                        <p:cTn id="11" dur="500"/>
                                        <p:tgtEl>
                                          <p:spTgt spid="3">
                                            <p:txEl>
                                              <p:pRg st="2" end="2"/>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vertical)">
                                      <p:cBhvr>
                                        <p:cTn id="15" dur="500"/>
                                        <p:tgtEl>
                                          <p:spTgt spid="3">
                                            <p:txEl>
                                              <p:pRg st="4" end="4"/>
                                            </p:txEl>
                                          </p:spTgt>
                                        </p:tgtEl>
                                      </p:cBhvr>
                                    </p:animEffect>
                                  </p:childTnLst>
                                </p:cTn>
                              </p:par>
                            </p:childTnLst>
                          </p:cTn>
                        </p:par>
                        <p:par>
                          <p:cTn id="16" fill="hold">
                            <p:stCondLst>
                              <p:cond delay="1500"/>
                            </p:stCondLst>
                            <p:childTnLst>
                              <p:par>
                                <p:cTn id="17" presetID="3" presetClass="entr" presetSubtype="5"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vertic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Social Media and Positive Mental Health</a:t>
            </a:r>
            <a:endParaRPr lang="en-GB" sz="2800" dirty="0"/>
          </a:p>
        </p:txBody>
      </p:sp>
      <p:sp>
        <p:nvSpPr>
          <p:cNvPr id="3" name="Content Placeholder 2"/>
          <p:cNvSpPr>
            <a:spLocks noGrp="1"/>
          </p:cNvSpPr>
          <p:nvPr>
            <p:ph idx="1"/>
          </p:nvPr>
        </p:nvSpPr>
        <p:spPr>
          <a:xfrm>
            <a:off x="457200" y="1600200"/>
            <a:ext cx="4648200" cy="4525963"/>
          </a:xfrm>
        </p:spPr>
        <p:style>
          <a:lnRef idx="1">
            <a:schemeClr val="accent6"/>
          </a:lnRef>
          <a:fillRef idx="3">
            <a:schemeClr val="accent6"/>
          </a:fillRef>
          <a:effectRef idx="2">
            <a:schemeClr val="accent6"/>
          </a:effectRef>
          <a:fontRef idx="minor">
            <a:schemeClr val="lt1"/>
          </a:fontRef>
        </p:style>
        <p:txBody>
          <a:bodyPr>
            <a:normAutofit fontScale="85000" lnSpcReduction="10000"/>
          </a:bodyPr>
          <a:lstStyle/>
          <a:p>
            <a:pPr>
              <a:buNone/>
            </a:pPr>
            <a:r>
              <a:rPr lang="en-GB" sz="2000" b="1" dirty="0" smtClean="0">
                <a:solidFill>
                  <a:schemeClr val="bg1"/>
                </a:solidFill>
              </a:rPr>
              <a:t>Positives:</a:t>
            </a:r>
          </a:p>
          <a:p>
            <a:pPr>
              <a:buNone/>
            </a:pPr>
            <a:endParaRPr lang="en-GB" sz="2000" dirty="0" smtClean="0">
              <a:solidFill>
                <a:schemeClr val="bg1"/>
              </a:solidFill>
            </a:endParaRPr>
          </a:p>
          <a:p>
            <a:r>
              <a:rPr lang="en-GB" sz="2000" dirty="0" smtClean="0">
                <a:solidFill>
                  <a:schemeClr val="bg1"/>
                </a:solidFill>
              </a:rPr>
              <a:t>Social media has dramatically changed the way we communicate</a:t>
            </a:r>
          </a:p>
          <a:p>
            <a:r>
              <a:rPr lang="en-GB" sz="2000" dirty="0" smtClean="0">
                <a:solidFill>
                  <a:schemeClr val="bg1"/>
                </a:solidFill>
              </a:rPr>
              <a:t>It can make us feel popular and part of a group</a:t>
            </a:r>
          </a:p>
          <a:p>
            <a:r>
              <a:rPr lang="en-GB" sz="2000" dirty="0" smtClean="0">
                <a:solidFill>
                  <a:schemeClr val="bg1"/>
                </a:solidFill>
              </a:rPr>
              <a:t>It has the power to raise awareness of issues and motivate people to action such as e.g. anti-foxhunting or campaigning against whaling</a:t>
            </a:r>
          </a:p>
          <a:p>
            <a:r>
              <a:rPr lang="en-GB" sz="2000" dirty="0" smtClean="0">
                <a:solidFill>
                  <a:schemeClr val="bg1"/>
                </a:solidFill>
              </a:rPr>
              <a:t>It helps you to keep in touch with friends or family or follow some of your heroes or role models</a:t>
            </a:r>
          </a:p>
          <a:p>
            <a:r>
              <a:rPr lang="en-GB" sz="2000" dirty="0" smtClean="0">
                <a:solidFill>
                  <a:schemeClr val="bg1"/>
                </a:solidFill>
              </a:rPr>
              <a:t>It can help you to explore new ideas as well as to build resilience to recognise and manage risks</a:t>
            </a:r>
          </a:p>
          <a:p>
            <a:r>
              <a:rPr lang="en-GB" sz="2000" dirty="0" smtClean="0">
                <a:solidFill>
                  <a:schemeClr val="bg1"/>
                </a:solidFill>
              </a:rPr>
              <a:t>All of these are good for our mental health and wellbeing </a:t>
            </a:r>
            <a:endParaRPr lang="en-GB" sz="2000" dirty="0">
              <a:solidFill>
                <a:schemeClr val="bg1"/>
              </a:solidFill>
            </a:endParaRPr>
          </a:p>
        </p:txBody>
      </p:sp>
      <p:pic>
        <p:nvPicPr>
          <p:cNvPr id="1026" name="Picture 2" descr="C:\Users\Keith\Dropbox\Images\laptop.jpg"/>
          <p:cNvPicPr>
            <a:picLocks noChangeAspect="1" noChangeArrowheads="1"/>
          </p:cNvPicPr>
          <p:nvPr/>
        </p:nvPicPr>
        <p:blipFill>
          <a:blip r:embed="rId2" cstate="print"/>
          <a:srcRect/>
          <a:stretch>
            <a:fillRect/>
          </a:stretch>
        </p:blipFill>
        <p:spPr bwMode="auto">
          <a:xfrm>
            <a:off x="5105257" y="2743200"/>
            <a:ext cx="4038743" cy="26908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1277</TotalTime>
  <Words>1616</Words>
  <Application>Microsoft Office PowerPoint</Application>
  <PresentationFormat>On-screen Show (4:3)</PresentationFormat>
  <Paragraphs>199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Bristol Healthy Schools  Stride  Emotional Health and Wellbeing Programme  Year 7 – Lesson 5 Social Media and Positive  Mental Health</vt:lpstr>
      <vt:lpstr>Our School Values and Ground Rules</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 </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Social Media and Positive Mental Health</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186</cp:revision>
  <dcterms:created xsi:type="dcterms:W3CDTF">2006-08-16T00:00:00Z</dcterms:created>
  <dcterms:modified xsi:type="dcterms:W3CDTF">2018-01-07T14:06:22Z</dcterms:modified>
</cp:coreProperties>
</file>