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4" r:id="rId3"/>
    <p:sldId id="265" r:id="rId4"/>
    <p:sldId id="268" r:id="rId5"/>
    <p:sldId id="269" r:id="rId6"/>
    <p:sldId id="271" r:id="rId7"/>
    <p:sldId id="272" r:id="rId8"/>
    <p:sldId id="279" r:id="rId9"/>
    <p:sldId id="275" r:id="rId10"/>
    <p:sldId id="276" r:id="rId11"/>
    <p:sldId id="277" r:id="rId12"/>
    <p:sldId id="278"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957" autoAdjust="0"/>
  </p:normalViewPr>
  <p:slideViewPr>
    <p:cSldViewPr>
      <p:cViewPr varScale="1">
        <p:scale>
          <a:sx n="79" d="100"/>
          <a:sy n="79" d="100"/>
        </p:scale>
        <p:origin x="-17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338E2C-D69D-41F0-9C6B-AF8C55D6A2F8}" type="datetimeFigureOut">
              <a:rPr lang="en-US" smtClean="0"/>
              <a:pPr/>
              <a:t>12/18/2017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E4B9C2-DE7F-455F-AE15-409478145DA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9E4B9C2-DE7F-455F-AE15-409478145DA6}"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7 – Lesson 6</a:t>
            </a:r>
            <a:br>
              <a:rPr lang="en-GB" dirty="0" smtClean="0">
                <a:solidFill>
                  <a:schemeClr val="tx2">
                    <a:lumMod val="60000"/>
                    <a:lumOff val="40000"/>
                  </a:schemeClr>
                </a:solidFill>
              </a:rPr>
            </a:br>
            <a:r>
              <a:rPr lang="en-GB" dirty="0" smtClean="0">
                <a:solidFill>
                  <a:schemeClr val="tx2">
                    <a:lumMod val="60000"/>
                    <a:lumOff val="40000"/>
                  </a:schemeClr>
                </a:solidFill>
              </a:rPr>
              <a:t>Application of Learning </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457200" y="1600200"/>
            <a:ext cx="8001000" cy="4648200"/>
          </a:xfrm>
          <a:solidFill>
            <a:srgbClr val="FFFF00"/>
          </a:solidFill>
        </p:spPr>
        <p:txBody>
          <a:bodyPr>
            <a:normAutofit fontScale="40000" lnSpcReduction="20000"/>
          </a:bodyPr>
          <a:lstStyle/>
          <a:p>
            <a:pPr lvl="0">
              <a:lnSpc>
                <a:spcPct val="120000"/>
              </a:lnSpc>
            </a:pPr>
            <a:r>
              <a:rPr lang="en-GB" sz="7200" dirty="0" smtClean="0"/>
              <a:t>Respect difference and diversity</a:t>
            </a:r>
          </a:p>
          <a:p>
            <a:pPr lvl="0">
              <a:lnSpc>
                <a:spcPct val="120000"/>
              </a:lnSpc>
            </a:pPr>
            <a:r>
              <a:rPr lang="en-GB" sz="7200" dirty="0" smtClean="0"/>
              <a:t>Listen respectfully </a:t>
            </a:r>
          </a:p>
          <a:p>
            <a:pPr lvl="0">
              <a:lnSpc>
                <a:spcPct val="120000"/>
              </a:lnSpc>
            </a:pPr>
            <a:r>
              <a:rPr lang="en-GB" sz="7200" dirty="0" smtClean="0"/>
              <a:t>Take turns and do not interrupt</a:t>
            </a:r>
          </a:p>
          <a:p>
            <a:pPr lvl="0">
              <a:lnSpc>
                <a:spcPct val="120000"/>
              </a:lnSpc>
            </a:pPr>
            <a:r>
              <a:rPr lang="en-GB" sz="7200" dirty="0" smtClean="0"/>
              <a:t>Respect all ideas and value other’s opinions</a:t>
            </a:r>
          </a:p>
          <a:p>
            <a:pPr lvl="0">
              <a:lnSpc>
                <a:spcPct val="120000"/>
              </a:lnSpc>
            </a:pPr>
            <a:r>
              <a:rPr lang="en-GB" sz="7200" dirty="0" smtClean="0"/>
              <a:t>Positive and polite</a:t>
            </a:r>
          </a:p>
          <a:p>
            <a:pPr lvl="0">
              <a:lnSpc>
                <a:spcPct val="120000"/>
              </a:lnSpc>
            </a:pPr>
            <a:r>
              <a:rPr lang="en-GB" sz="7200" dirty="0" smtClean="0"/>
              <a:t>Trust and confidentiality </a:t>
            </a:r>
          </a:p>
          <a:p>
            <a:pPr lvl="0">
              <a:lnSpc>
                <a:spcPct val="120000"/>
              </a:lnSpc>
            </a:pPr>
            <a:r>
              <a:rPr lang="en-GB" sz="7200" dirty="0" smtClean="0"/>
              <a:t>No negative naming or put-downs</a:t>
            </a:r>
          </a:p>
          <a:p>
            <a:pPr lvl="0">
              <a:lnSpc>
                <a:spcPct val="120000"/>
              </a:lnSpc>
            </a:pPr>
            <a:r>
              <a:rPr lang="en-GB" sz="7200" dirty="0" smtClean="0"/>
              <a:t>The right to say “pass”</a:t>
            </a:r>
          </a:p>
          <a:p>
            <a:pPr>
              <a:lnSpc>
                <a:spcPct val="120000"/>
              </a:lnSpc>
            </a:pPr>
            <a:endParaRPr lang="en-GB" dirty="0" smtClean="0"/>
          </a:p>
          <a:p>
            <a:pPr>
              <a:lnSpc>
                <a:spcPct val="120000"/>
              </a:lnSpc>
            </a:pP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Application of Learning</a:t>
            </a:r>
            <a:endParaRPr lang="en-GB" sz="2800" dirty="0">
              <a:solidFill>
                <a:schemeClr val="accent6"/>
              </a:solidFill>
            </a:endParaRPr>
          </a:p>
        </p:txBody>
      </p:sp>
      <p:sp>
        <p:nvSpPr>
          <p:cNvPr id="3" name="Content Placeholder 2"/>
          <p:cNvSpPr>
            <a:spLocks noGrp="1"/>
          </p:cNvSpPr>
          <p:nvPr>
            <p:ph idx="1"/>
          </p:nvPr>
        </p:nvSpPr>
        <p:spPr>
          <a:xfrm>
            <a:off x="457200" y="1600200"/>
            <a:ext cx="73152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GB" sz="2000" dirty="0" smtClean="0">
                <a:solidFill>
                  <a:schemeClr val="bg1"/>
                </a:solidFill>
              </a:rPr>
              <a:t>Throughout this year, we have explored and discussed the following areas:</a:t>
            </a:r>
          </a:p>
          <a:p>
            <a:pPr>
              <a:buNone/>
            </a:pPr>
            <a:endParaRPr lang="en-GB" sz="2000" dirty="0" smtClean="0">
              <a:solidFill>
                <a:schemeClr val="bg1"/>
              </a:solidFill>
            </a:endParaRPr>
          </a:p>
          <a:p>
            <a:pPr lvl="1"/>
            <a:r>
              <a:rPr lang="en-GB" sz="1800" dirty="0" smtClean="0">
                <a:solidFill>
                  <a:schemeClr val="bg1"/>
                </a:solidFill>
              </a:rPr>
              <a:t>Relationships</a:t>
            </a:r>
          </a:p>
          <a:p>
            <a:pPr lvl="1"/>
            <a:r>
              <a:rPr lang="en-GB" sz="1800" dirty="0" smtClean="0">
                <a:solidFill>
                  <a:schemeClr val="bg1"/>
                </a:solidFill>
              </a:rPr>
              <a:t>Managing Friendships and Relationships</a:t>
            </a:r>
          </a:p>
          <a:p>
            <a:pPr lvl="1"/>
            <a:r>
              <a:rPr lang="en-GB" sz="1800" dirty="0" smtClean="0">
                <a:solidFill>
                  <a:schemeClr val="bg1"/>
                </a:solidFill>
              </a:rPr>
              <a:t>Managing Change</a:t>
            </a:r>
          </a:p>
          <a:p>
            <a:pPr lvl="1"/>
            <a:r>
              <a:rPr lang="en-GB" sz="1800" dirty="0" smtClean="0">
                <a:solidFill>
                  <a:schemeClr val="bg1"/>
                </a:solidFill>
              </a:rPr>
              <a:t>Being Left Out</a:t>
            </a:r>
          </a:p>
          <a:p>
            <a:pPr lvl="1"/>
            <a:r>
              <a:rPr lang="en-GB" sz="1800" dirty="0" smtClean="0">
                <a:solidFill>
                  <a:schemeClr val="bg1"/>
                </a:solidFill>
              </a:rPr>
              <a:t>Social Media and Positive Mental Health</a:t>
            </a:r>
          </a:p>
          <a:p>
            <a:pPr lvl="1"/>
            <a:endParaRPr lang="en-GB" sz="1600" dirty="0" smtClean="0">
              <a:solidFill>
                <a:schemeClr val="bg1"/>
              </a:solidFill>
            </a:endParaRP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b="1" dirty="0">
              <a:solidFill>
                <a:schemeClr val="accent6"/>
              </a:solidFill>
            </a:endParaRPr>
          </a:p>
        </p:txBody>
      </p:sp>
      <p:sp>
        <p:nvSpPr>
          <p:cNvPr id="3" name="Content Placeholder 2"/>
          <p:cNvSpPr>
            <a:spLocks noGrp="1"/>
          </p:cNvSpPr>
          <p:nvPr>
            <p:ph idx="1"/>
          </p:nvPr>
        </p:nvSpPr>
        <p:spPr>
          <a:xfrm>
            <a:off x="457200" y="1600200"/>
            <a:ext cx="8153400" cy="4525963"/>
          </a:xfrm>
        </p:spPr>
        <p:style>
          <a:lnRef idx="1">
            <a:schemeClr val="accent3"/>
          </a:lnRef>
          <a:fillRef idx="3">
            <a:schemeClr val="accent3"/>
          </a:fillRef>
          <a:effectRef idx="2">
            <a:schemeClr val="accent3"/>
          </a:effectRef>
          <a:fontRef idx="minor">
            <a:schemeClr val="lt1"/>
          </a:fontRef>
        </p:style>
        <p:txBody>
          <a:bodyPr>
            <a:normAutofit fontScale="85000" lnSpcReduction="10000"/>
          </a:bodyPr>
          <a:lstStyle/>
          <a:p>
            <a:pPr>
              <a:buNone/>
            </a:pPr>
            <a:r>
              <a:rPr lang="en-GB" sz="1900" b="1" dirty="0" smtClean="0"/>
              <a:t>Relationships: </a:t>
            </a:r>
            <a:r>
              <a:rPr lang="en-GB" sz="1900" dirty="0" smtClean="0"/>
              <a:t>In this lesson, we worked together identifying:</a:t>
            </a:r>
          </a:p>
          <a:p>
            <a:pPr lvl="1"/>
            <a:r>
              <a:rPr lang="en-GB" sz="1900" dirty="0" smtClean="0"/>
              <a:t>Different types of relationships</a:t>
            </a:r>
          </a:p>
          <a:p>
            <a:pPr lvl="1"/>
            <a:r>
              <a:rPr lang="en-GB" sz="1900" dirty="0" smtClean="0"/>
              <a:t>The difference between friendships and relationships</a:t>
            </a:r>
          </a:p>
          <a:p>
            <a:pPr lvl="1"/>
            <a:r>
              <a:rPr lang="en-GB" sz="1900" dirty="0" smtClean="0"/>
              <a:t>Characteristics of good and bad friendships and relationships</a:t>
            </a:r>
          </a:p>
          <a:p>
            <a:pPr lvl="1"/>
            <a:r>
              <a:rPr lang="en-GB" sz="1900" dirty="0" smtClean="0"/>
              <a:t>Positive relationships with someone you get along with</a:t>
            </a:r>
          </a:p>
          <a:p>
            <a:pPr lvl="1"/>
            <a:r>
              <a:rPr lang="en-GB" sz="1900" dirty="0" smtClean="0"/>
              <a:t>The top 10  important points about what makes friendships and relationships good, ranked them and put them onto </a:t>
            </a:r>
            <a:r>
              <a:rPr lang="en-GB" sz="1900" dirty="0" smtClean="0"/>
              <a:t>trees</a:t>
            </a:r>
            <a:endParaRPr lang="en-GB" sz="1900" dirty="0" smtClean="0"/>
          </a:p>
          <a:p>
            <a:pPr lvl="1"/>
            <a:endParaRPr lang="en-GB" sz="1900" dirty="0" smtClean="0">
              <a:solidFill>
                <a:schemeClr val="bg1"/>
              </a:solidFill>
            </a:endParaRPr>
          </a:p>
          <a:p>
            <a:pPr>
              <a:buNone/>
            </a:pPr>
            <a:r>
              <a:rPr lang="en-GB" sz="1900" b="1" dirty="0" smtClean="0"/>
              <a:t>Managing Friendships and Relationships: </a:t>
            </a:r>
            <a:r>
              <a:rPr lang="en-GB" sz="1900" dirty="0" smtClean="0"/>
              <a:t>In this lesson, we worked together identifying:</a:t>
            </a:r>
          </a:p>
          <a:p>
            <a:pPr lvl="1"/>
            <a:r>
              <a:rPr lang="en-GB" sz="1900" dirty="0" smtClean="0"/>
              <a:t>The features of positive and stable relationships (including trust, mutual respect, honesty, equality) and those of unhealthy relationships (including imbalance of power, coercion, control, exploitation, abuse of any kind)</a:t>
            </a:r>
          </a:p>
          <a:p>
            <a:pPr lvl="1"/>
            <a:r>
              <a:rPr lang="en-GB" sz="1900" dirty="0" smtClean="0"/>
              <a:t>The importance of communication in managing friendships and relationships</a:t>
            </a:r>
          </a:p>
          <a:p>
            <a:pPr lvl="1"/>
            <a:r>
              <a:rPr lang="en-GB" sz="1900" dirty="0" smtClean="0"/>
              <a:t>Assertive, aggressive and passive behaviour and how it affects friendships and relationships</a:t>
            </a:r>
          </a:p>
          <a:p>
            <a:pPr lvl="1"/>
            <a:r>
              <a:rPr lang="en-GB" sz="1900" dirty="0" smtClean="0"/>
              <a:t>How to use using assertive behaviour to manage friendships, relationships and challenging situations</a:t>
            </a:r>
          </a:p>
          <a:p>
            <a:endParaRPr lang="en-GB" sz="2000" dirty="0" smtClean="0">
              <a:solidFill>
                <a:srgbClr val="FF00FF"/>
              </a:solidFill>
            </a:endParaRP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a:bodyPr>
          <a:lstStyle/>
          <a:p>
            <a:pPr>
              <a:buNone/>
            </a:pPr>
            <a:r>
              <a:rPr lang="en-GB" sz="2000" b="1" dirty="0" smtClean="0"/>
              <a:t>Managing Change: </a:t>
            </a:r>
            <a:r>
              <a:rPr lang="en-GB" sz="1900" dirty="0" smtClean="0"/>
              <a:t>In this lesson, we worked together identifying:</a:t>
            </a:r>
          </a:p>
          <a:p>
            <a:pPr lvl="1"/>
            <a:r>
              <a:rPr lang="en-GB" sz="1900" dirty="0" smtClean="0"/>
              <a:t>How to manage growth and change as normal parts of growing up</a:t>
            </a:r>
          </a:p>
          <a:p>
            <a:pPr lvl="1"/>
            <a:r>
              <a:rPr lang="en-GB" sz="1900" dirty="0" smtClean="0"/>
              <a:t>The many forms change takes</a:t>
            </a:r>
          </a:p>
          <a:p>
            <a:pPr lvl="1"/>
            <a:r>
              <a:rPr lang="en-GB" sz="1900" dirty="0" smtClean="0"/>
              <a:t>The positives, negatives, fears and concerns of change when moving schools </a:t>
            </a:r>
          </a:p>
          <a:p>
            <a:pPr lvl="1"/>
            <a:r>
              <a:rPr lang="en-GB" sz="1900" dirty="0" smtClean="0"/>
              <a:t>The personal qualities and strengths we exhibit to manage moving school</a:t>
            </a:r>
          </a:p>
          <a:p>
            <a:pPr lvl="1"/>
            <a:r>
              <a:rPr lang="en-GB" sz="1900" dirty="0" smtClean="0"/>
              <a:t>A letter with advice and guidance we could send to someone who is changing schools in the coming year </a:t>
            </a:r>
          </a:p>
          <a:p>
            <a:pPr lvl="1">
              <a:buNone/>
            </a:pPr>
            <a:endParaRPr lang="en-GB" sz="1900" dirty="0" smtClean="0"/>
          </a:p>
          <a:p>
            <a:pPr>
              <a:buNone/>
            </a:pPr>
            <a:r>
              <a:rPr lang="en-GB" sz="2000" b="1" dirty="0" smtClean="0"/>
              <a:t>Being Left Out: </a:t>
            </a:r>
            <a:r>
              <a:rPr lang="en-GB" sz="2000" dirty="0" smtClean="0"/>
              <a:t>In this lesson, we worked together identifying:</a:t>
            </a:r>
          </a:p>
          <a:p>
            <a:pPr lvl="1"/>
            <a:r>
              <a:rPr lang="en-GB" sz="2000" dirty="0" smtClean="0"/>
              <a:t>How to react to and manage being left out</a:t>
            </a:r>
          </a:p>
          <a:p>
            <a:pPr lvl="1"/>
            <a:r>
              <a:rPr lang="en-GB" sz="2000" dirty="0" smtClean="0"/>
              <a:t> Personal strengths and how this affects self-confidence and self-esteem</a:t>
            </a:r>
          </a:p>
          <a:p>
            <a:pPr lvl="1"/>
            <a:r>
              <a:rPr lang="en-GB" sz="2000" dirty="0" smtClean="0"/>
              <a:t>The way in which personal qualities, attitudes, skills and achievements are evaluated by others, affects confidence and self-esteem</a:t>
            </a: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 calcmode="lin" valueType="num">
                                      <p:cBhvr additive="base">
                                        <p:cTn id="22"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 calcmode="lin" valueType="num">
                                      <p:cBhvr additive="base">
                                        <p:cTn id="32"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 calcmode="lin" valueType="num">
                                      <p:cBhvr additive="base">
                                        <p:cTn id="42" dur="500" fill="hold"/>
                                        <p:tgtEl>
                                          <p:spTgt spid="6">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6">
                                            <p:txEl>
                                              <p:pRg st="8" end="8"/>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6">
                                            <p:txEl>
                                              <p:pRg st="9" end="9"/>
                                            </p:txEl>
                                          </p:spTgt>
                                        </p:tgtEl>
                                        <p:attrNameLst>
                                          <p:attrName>style.visibility</p:attrName>
                                        </p:attrNameLst>
                                      </p:cBhvr>
                                      <p:to>
                                        <p:strVal val="visible"/>
                                      </p:to>
                                    </p:set>
                                    <p:anim calcmode="lin" valueType="num">
                                      <p:cBhvr additive="base">
                                        <p:cTn id="47" dur="500" fill="hold"/>
                                        <p:tgtEl>
                                          <p:spTgt spid="6">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6">
                                            <p:txEl>
                                              <p:pRg st="9" end="9"/>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6">
                                            <p:txEl>
                                              <p:pRg st="10" end="10"/>
                                            </p:txEl>
                                          </p:spTgt>
                                        </p:tgtEl>
                                        <p:attrNameLst>
                                          <p:attrName>style.visibility</p:attrName>
                                        </p:attrNameLst>
                                      </p:cBhvr>
                                      <p:to>
                                        <p:strVal val="visible"/>
                                      </p:to>
                                    </p:set>
                                    <p:anim calcmode="lin" valueType="num">
                                      <p:cBhvr additive="base">
                                        <p:cTn id="52" dur="500" fill="hold"/>
                                        <p:tgtEl>
                                          <p:spTgt spid="6">
                                            <p:txEl>
                                              <p:pRg st="10" end="1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6">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GB" sz="2000" b="1" dirty="0" smtClean="0"/>
              <a:t>Social Media and Positive Mental Health: </a:t>
            </a:r>
            <a:r>
              <a:rPr lang="en-GB" sz="2000" dirty="0" smtClean="0"/>
              <a:t>In this lesson, we worked together identifying:</a:t>
            </a:r>
          </a:p>
          <a:p>
            <a:pPr lvl="1"/>
            <a:r>
              <a:rPr lang="en-GB" sz="2000" dirty="0" smtClean="0"/>
              <a:t>The safe and responsible use of information communication technology especially Social Media</a:t>
            </a:r>
          </a:p>
          <a:p>
            <a:pPr lvl="1"/>
            <a:endParaRPr lang="en-GB" sz="2000" dirty="0" smtClean="0">
              <a:solidFill>
                <a:schemeClr val="accent4">
                  <a:lumMod val="75000"/>
                </a:schemeClr>
              </a:solidFill>
            </a:endParaRP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3" name="Content Placeholder 2"/>
          <p:cNvSpPr>
            <a:spLocks noGrp="1"/>
          </p:cNvSpPr>
          <p:nvPr>
            <p:ph idx="1"/>
          </p:nvPr>
        </p:nvSpPr>
        <p:spPr>
          <a:xfrm>
            <a:off x="457200" y="1295400"/>
            <a:ext cx="8229600" cy="5257800"/>
          </a:xfrm>
        </p:spPr>
        <p:style>
          <a:lnRef idx="1">
            <a:schemeClr val="dk1"/>
          </a:lnRef>
          <a:fillRef idx="2">
            <a:schemeClr val="dk1"/>
          </a:fillRef>
          <a:effectRef idx="1">
            <a:schemeClr val="dk1"/>
          </a:effectRef>
          <a:fontRef idx="minor">
            <a:schemeClr val="dk1"/>
          </a:fontRef>
        </p:style>
        <p:txBody>
          <a:bodyPr>
            <a:normAutofit fontScale="85000" lnSpcReduction="20000"/>
          </a:bodyPr>
          <a:lstStyle/>
          <a:p>
            <a:pPr>
              <a:buNone/>
            </a:pPr>
            <a:r>
              <a:rPr lang="en-GB" sz="2200" dirty="0" smtClean="0"/>
              <a:t>Your task today is to:</a:t>
            </a:r>
          </a:p>
          <a:p>
            <a:pPr>
              <a:buNone/>
            </a:pPr>
            <a:endParaRPr lang="en-GB" sz="2200" dirty="0" smtClean="0">
              <a:solidFill>
                <a:srgbClr val="FF00FF"/>
              </a:solidFill>
            </a:endParaRPr>
          </a:p>
          <a:p>
            <a:r>
              <a:rPr lang="en-GB" sz="2200" dirty="0" smtClean="0">
                <a:solidFill>
                  <a:srgbClr val="FF00FF"/>
                </a:solidFill>
              </a:rPr>
              <a:t>Produce a newspaper called ‘Maintaining Positive Mental Health’ </a:t>
            </a:r>
          </a:p>
          <a:p>
            <a:r>
              <a:rPr lang="en-GB" sz="2200" dirty="0" smtClean="0">
                <a:solidFill>
                  <a:srgbClr val="FF00FF"/>
                </a:solidFill>
              </a:rPr>
              <a:t>The teacher will divide you into 6 groups</a:t>
            </a:r>
          </a:p>
          <a:p>
            <a:pPr lvl="1"/>
            <a:r>
              <a:rPr lang="en-GB" sz="2200" dirty="0" smtClean="0">
                <a:solidFill>
                  <a:srgbClr val="FF00FF"/>
                </a:solidFill>
              </a:rPr>
              <a:t>1 group will write the scene setting  headline and introduction to newspaper content – the big picture </a:t>
            </a:r>
          </a:p>
          <a:p>
            <a:pPr lvl="1"/>
            <a:r>
              <a:rPr lang="en-GB" sz="2200" dirty="0" smtClean="0">
                <a:solidFill>
                  <a:srgbClr val="FF00FF"/>
                </a:solidFill>
              </a:rPr>
              <a:t>The other 5 groups will be assigned one of the 5 lesson areas we have covered</a:t>
            </a:r>
          </a:p>
          <a:p>
            <a:r>
              <a:rPr lang="en-GB" sz="2200" dirty="0" smtClean="0">
                <a:solidFill>
                  <a:srgbClr val="FF00FF"/>
                </a:solidFill>
              </a:rPr>
              <a:t>Each group will produce a newspaper article demonstrating your understanding of the area and how applying the skills learned has contributed to Maintaining Positive Mental Health</a:t>
            </a:r>
          </a:p>
          <a:p>
            <a:r>
              <a:rPr lang="en-GB" sz="2200" dirty="0" smtClean="0">
                <a:solidFill>
                  <a:srgbClr val="FF00FF"/>
                </a:solidFill>
              </a:rPr>
              <a:t>Each article is restricted to one side of A4 and you can design the layout and any images you might want to include</a:t>
            </a:r>
          </a:p>
          <a:p>
            <a:r>
              <a:rPr lang="en-GB" sz="2200" dirty="0" smtClean="0">
                <a:solidFill>
                  <a:srgbClr val="FF00FF"/>
                </a:solidFill>
              </a:rPr>
              <a:t>You have 30 minutes to discuss and agree your articles</a:t>
            </a:r>
          </a:p>
          <a:p>
            <a:r>
              <a:rPr lang="en-GB" sz="2200" dirty="0" smtClean="0">
                <a:solidFill>
                  <a:srgbClr val="FF00FF"/>
                </a:solidFill>
              </a:rPr>
              <a:t>The scene setting group need to liaise with all other groups as part of developing their introduction to ensure it reflects the content that the individual groups have developed </a:t>
            </a:r>
          </a:p>
          <a:p>
            <a:r>
              <a:rPr lang="en-GB" sz="2200" dirty="0" smtClean="0">
                <a:solidFill>
                  <a:srgbClr val="FF00FF"/>
                </a:solidFill>
              </a:rPr>
              <a:t>The final newspaper will then be presented to the whole class by the scene setters</a:t>
            </a:r>
          </a:p>
          <a:p>
            <a:endParaRPr lang="en-GB" sz="2000" dirty="0" smtClean="0">
              <a:solidFill>
                <a:srgbClr val="FF00FF"/>
              </a:solidFill>
            </a:endParaRP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44" fill="hold">
                            <p:stCondLst>
                              <p:cond delay="8000"/>
                            </p:stCondLst>
                            <p:childTnLst>
                              <p:par>
                                <p:cTn id="45" presetID="2" presetClass="entr" presetSubtype="1"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49" fill="hold">
                            <p:stCondLst>
                              <p:cond delay="9000"/>
                            </p:stCondLst>
                            <p:childTnLst>
                              <p:par>
                                <p:cTn id="50" presetID="2" presetClass="entr" presetSubtype="1"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3" dur="10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1076</TotalTime>
  <Words>865</Words>
  <Application>Microsoft Office PowerPoint</Application>
  <PresentationFormat>On-screen Show (4:3)</PresentationFormat>
  <Paragraphs>92</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Bristol Healthy Schools  Stride  Emotional Health and Wellbeing Programme  Year 7 – Lesson 6 Application of Learning </vt:lpstr>
      <vt:lpstr>Our School Values and Ground Rules</vt:lpstr>
      <vt:lpstr>Application of Learning</vt:lpstr>
      <vt:lpstr>Review and Application of Learning</vt:lpstr>
      <vt:lpstr>Review and Application of Learning</vt:lpstr>
      <vt:lpstr>Review and Application of Learning</vt:lpstr>
      <vt:lpstr>Review and Application of Learning</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153</cp:revision>
  <dcterms:created xsi:type="dcterms:W3CDTF">2006-08-16T00:00:00Z</dcterms:created>
  <dcterms:modified xsi:type="dcterms:W3CDTF">2017-12-18T14:37:27Z</dcterms:modified>
</cp:coreProperties>
</file>