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4" r:id="rId3"/>
    <p:sldId id="265" r:id="rId4"/>
    <p:sldId id="289" r:id="rId5"/>
    <p:sldId id="288" r:id="rId6"/>
    <p:sldId id="268" r:id="rId7"/>
    <p:sldId id="257" r:id="rId8"/>
    <p:sldId id="267" r:id="rId9"/>
    <p:sldId id="260" r:id="rId10"/>
    <p:sldId id="281" r:id="rId11"/>
    <p:sldId id="270" r:id="rId12"/>
    <p:sldId id="282" r:id="rId13"/>
    <p:sldId id="269" r:id="rId14"/>
    <p:sldId id="286" r:id="rId15"/>
    <p:sldId id="275" r:id="rId16"/>
    <p:sldId id="291" r:id="rId17"/>
    <p:sldId id="271" r:id="rId18"/>
    <p:sldId id="292" r:id="rId19"/>
    <p:sldId id="272" r:id="rId20"/>
    <p:sldId id="273" r:id="rId21"/>
    <p:sldId id="287" r:id="rId22"/>
    <p:sldId id="276" r:id="rId23"/>
    <p:sldId id="278" r:id="rId24"/>
    <p:sldId id="261" r:id="rId25"/>
    <p:sldId id="279" r:id="rId26"/>
    <p:sldId id="293" r:id="rId27"/>
    <p:sldId id="294" r:id="rId28"/>
    <p:sldId id="295" r:id="rId29"/>
    <p:sldId id="296" r:id="rId30"/>
    <p:sldId id="297"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32E94-6231-4FF2-A27B-1E0254E434F3}" type="datetimeFigureOut">
              <a:rPr lang="en-GB" smtClean="0"/>
              <a:pPr/>
              <a:t>12/12/2017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47586C-6DFE-4B58-AE4B-A61C1C23519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447586C-6DFE-4B58-AE4B-A61C1C235194}" type="slidenum">
              <a:rPr lang="en-GB" smtClean="0"/>
              <a:pPr/>
              <a:t>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8 – Lesson 1 </a:t>
            </a:r>
            <a:br>
              <a:rPr lang="en-GB" dirty="0" smtClean="0">
                <a:solidFill>
                  <a:schemeClr val="tx2">
                    <a:lumMod val="60000"/>
                    <a:lumOff val="40000"/>
                  </a:schemeClr>
                </a:solidFill>
              </a:rPr>
            </a:br>
            <a:r>
              <a:rPr lang="en-GB" dirty="0" smtClean="0">
                <a:solidFill>
                  <a:schemeClr val="accent1"/>
                </a:solidFill>
              </a:rPr>
              <a:t>Physical, Mental and Emotional Health and Wellbeing</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5486400" cy="4876800"/>
          </a:xfrm>
          <a:solidFill>
            <a:schemeClr val="accent6">
              <a:lumMod val="20000"/>
              <a:lumOff val="80000"/>
            </a:schemeClr>
          </a:solidFill>
        </p:spPr>
        <p:txBody>
          <a:bodyPr>
            <a:normAutofit lnSpcReduction="10000"/>
          </a:bodyPr>
          <a:lstStyle/>
          <a:p>
            <a:pPr lvl="0">
              <a:buNone/>
            </a:pPr>
            <a:r>
              <a:rPr lang="en-GB" sz="2000" b="1" dirty="0" smtClean="0"/>
              <a:t>Physical Health:</a:t>
            </a:r>
          </a:p>
          <a:p>
            <a:pPr lvl="0">
              <a:buNone/>
            </a:pPr>
            <a:endParaRPr lang="en-GB" sz="2000" dirty="0" smtClean="0"/>
          </a:p>
          <a:p>
            <a:pPr>
              <a:buNone/>
            </a:pPr>
            <a:r>
              <a:rPr lang="en-GB" sz="2000" dirty="0" smtClean="0"/>
              <a:t>Class discussion:</a:t>
            </a:r>
          </a:p>
          <a:p>
            <a:pPr>
              <a:buNone/>
            </a:pPr>
            <a:endParaRPr lang="en-GB" sz="2000" dirty="0" smtClean="0"/>
          </a:p>
          <a:p>
            <a:r>
              <a:rPr lang="en-GB" sz="2400" dirty="0" smtClean="0">
                <a:solidFill>
                  <a:srgbClr val="FF00FF"/>
                </a:solidFill>
              </a:rPr>
              <a:t>How do you get to school – are there options?</a:t>
            </a:r>
          </a:p>
          <a:p>
            <a:r>
              <a:rPr lang="en-GB" sz="2400" dirty="0" smtClean="0">
                <a:solidFill>
                  <a:srgbClr val="FF00FF"/>
                </a:solidFill>
              </a:rPr>
              <a:t>What exercise do you do and for how long?</a:t>
            </a:r>
          </a:p>
          <a:p>
            <a:r>
              <a:rPr lang="en-GB" sz="2400" dirty="0" smtClean="0">
                <a:solidFill>
                  <a:srgbClr val="FF00FF"/>
                </a:solidFill>
              </a:rPr>
              <a:t>How much time per day do you spend online?</a:t>
            </a:r>
          </a:p>
          <a:p>
            <a:r>
              <a:rPr lang="en-GB" sz="2400" dirty="0" smtClean="0">
                <a:solidFill>
                  <a:srgbClr val="FF00FF"/>
                </a:solidFill>
              </a:rPr>
              <a:t>How many hours sleep do you have per night – school and non-school nights?</a:t>
            </a:r>
          </a:p>
          <a:p>
            <a:r>
              <a:rPr lang="en-GB" sz="2400" dirty="0" smtClean="0">
                <a:solidFill>
                  <a:srgbClr val="FF00FF"/>
                </a:solidFill>
              </a:rPr>
              <a:t>What factors influence the above?</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4" name="Picture 2" descr="C:\Users\Keith\Dropbox\Images\healthy food groups.jpg"/>
          <p:cNvPicPr>
            <a:picLocks noChangeAspect="1" noChangeArrowheads="1"/>
          </p:cNvPicPr>
          <p:nvPr/>
        </p:nvPicPr>
        <p:blipFill>
          <a:blip r:embed="rId2" cstate="print"/>
          <a:srcRect/>
          <a:stretch>
            <a:fillRect/>
          </a:stretch>
        </p:blipFill>
        <p:spPr bwMode="auto">
          <a:xfrm>
            <a:off x="5946775" y="2209800"/>
            <a:ext cx="3197225" cy="31972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vertical)">
                                      <p:cBhvr>
                                        <p:cTn id="11" dur="500"/>
                                        <p:tgtEl>
                                          <p:spTgt spid="3">
                                            <p:txEl>
                                              <p:pRg st="2" end="2"/>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vertical)">
                                      <p:cBhvr>
                                        <p:cTn id="15" dur="500"/>
                                        <p:tgtEl>
                                          <p:spTgt spid="3">
                                            <p:txEl>
                                              <p:pRg st="4" end="4"/>
                                            </p:txEl>
                                          </p:spTgt>
                                        </p:tgtEl>
                                      </p:cBhvr>
                                    </p:animEffect>
                                  </p:childTnLst>
                                </p:cTn>
                              </p:par>
                            </p:childTnLst>
                          </p:cTn>
                        </p:par>
                        <p:par>
                          <p:cTn id="16" fill="hold">
                            <p:stCondLst>
                              <p:cond delay="1500"/>
                            </p:stCondLst>
                            <p:childTnLst>
                              <p:par>
                                <p:cTn id="17" presetID="3" presetClass="entr" presetSubtype="5"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vertical)">
                                      <p:cBhvr>
                                        <p:cTn id="19" dur="500"/>
                                        <p:tgtEl>
                                          <p:spTgt spid="3">
                                            <p:txEl>
                                              <p:pRg st="5" end="5"/>
                                            </p:txEl>
                                          </p:spTgt>
                                        </p:tgtEl>
                                      </p:cBhvr>
                                    </p:animEffect>
                                  </p:childTnLst>
                                </p:cTn>
                              </p:par>
                            </p:childTnLst>
                          </p:cTn>
                        </p:par>
                        <p:par>
                          <p:cTn id="20" fill="hold">
                            <p:stCondLst>
                              <p:cond delay="2000"/>
                            </p:stCondLst>
                            <p:childTnLst>
                              <p:par>
                                <p:cTn id="21" presetID="3" presetClass="entr" presetSubtype="5"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vertical)">
                                      <p:cBhvr>
                                        <p:cTn id="23" dur="500"/>
                                        <p:tgtEl>
                                          <p:spTgt spid="3">
                                            <p:txEl>
                                              <p:pRg st="6" end="6"/>
                                            </p:txEl>
                                          </p:spTgt>
                                        </p:tgtEl>
                                      </p:cBhvr>
                                    </p:animEffect>
                                  </p:childTnLst>
                                </p:cTn>
                              </p:par>
                            </p:childTnLst>
                          </p:cTn>
                        </p:par>
                        <p:par>
                          <p:cTn id="24" fill="hold">
                            <p:stCondLst>
                              <p:cond delay="2500"/>
                            </p:stCondLst>
                            <p:childTnLst>
                              <p:par>
                                <p:cTn id="25" presetID="3" presetClass="entr" presetSubtype="5"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vertical)">
                                      <p:cBhvr>
                                        <p:cTn id="27" dur="500"/>
                                        <p:tgtEl>
                                          <p:spTgt spid="3">
                                            <p:txEl>
                                              <p:pRg st="7" end="7"/>
                                            </p:txEl>
                                          </p:spTgt>
                                        </p:tgtEl>
                                      </p:cBhvr>
                                    </p:animEffect>
                                  </p:childTnLst>
                                </p:cTn>
                              </p:par>
                            </p:childTnLst>
                          </p:cTn>
                        </p:par>
                        <p:par>
                          <p:cTn id="28" fill="hold">
                            <p:stCondLst>
                              <p:cond delay="3000"/>
                            </p:stCondLst>
                            <p:childTnLst>
                              <p:par>
                                <p:cTn id="29" presetID="3" presetClass="entr" presetSubtype="5"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linds(vertical)">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5257800" cy="4876800"/>
          </a:xfrm>
        </p:spPr>
        <p:style>
          <a:lnRef idx="1">
            <a:schemeClr val="accent4"/>
          </a:lnRef>
          <a:fillRef idx="2">
            <a:schemeClr val="accent4"/>
          </a:fillRef>
          <a:effectRef idx="1">
            <a:schemeClr val="accent4"/>
          </a:effectRef>
          <a:fontRef idx="minor">
            <a:schemeClr val="dk1"/>
          </a:fontRef>
        </p:style>
        <p:txBody>
          <a:bodyPr>
            <a:normAutofit/>
          </a:bodyPr>
          <a:lstStyle/>
          <a:p>
            <a:pPr lvl="0">
              <a:buNone/>
            </a:pPr>
            <a:r>
              <a:rPr lang="en-GB" sz="2000" b="1" dirty="0" smtClean="0"/>
              <a:t>Mental/Emotional Health:</a:t>
            </a:r>
          </a:p>
          <a:p>
            <a:pPr lvl="0">
              <a:buNone/>
            </a:pPr>
            <a:endParaRPr lang="en-GB" sz="2000" dirty="0" smtClean="0"/>
          </a:p>
          <a:p>
            <a:r>
              <a:rPr lang="en-GB" sz="2000" dirty="0" smtClean="0"/>
              <a:t>Refers to your feelings and thoughts </a:t>
            </a:r>
          </a:p>
          <a:p>
            <a:pPr>
              <a:buNone/>
            </a:pPr>
            <a:endParaRPr lang="en-GB" sz="2000" dirty="0" smtClean="0"/>
          </a:p>
          <a:p>
            <a:r>
              <a:rPr lang="en-GB" sz="2000" dirty="0" smtClean="0"/>
              <a:t>When you are mentally and emotionally healthy, you enjoy challenges and accept responsibilities</a:t>
            </a:r>
          </a:p>
          <a:p>
            <a:pPr>
              <a:buNone/>
            </a:pPr>
            <a:endParaRPr lang="en-GB" sz="2000" dirty="0" smtClean="0"/>
          </a:p>
          <a:p>
            <a:r>
              <a:rPr lang="en-GB" sz="2000" dirty="0" smtClean="0"/>
              <a:t>You feel more in control of your decisions and feelings</a:t>
            </a:r>
          </a:p>
          <a:p>
            <a:endParaRPr lang="en-GB" sz="2000" dirty="0" smtClean="0">
              <a:solidFill>
                <a:srgbClr val="FF00FF"/>
              </a:solidFill>
            </a:endParaRPr>
          </a:p>
          <a:p>
            <a:pPr>
              <a:buNone/>
            </a:pPr>
            <a:endParaRPr lang="en-GB" sz="2000" dirty="0"/>
          </a:p>
        </p:txBody>
      </p:sp>
      <p:pic>
        <p:nvPicPr>
          <p:cNvPr id="5" name="Picture 4" descr="mature student.jpg"/>
          <p:cNvPicPr>
            <a:picLocks noChangeAspect="1"/>
          </p:cNvPicPr>
          <p:nvPr/>
        </p:nvPicPr>
        <p:blipFill>
          <a:blip r:embed="rId2" cstate="print"/>
          <a:stretch>
            <a:fillRect/>
          </a:stretch>
        </p:blipFill>
        <p:spPr>
          <a:xfrm>
            <a:off x="5842000" y="1600200"/>
            <a:ext cx="3155696" cy="47335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5257800" cy="4876800"/>
          </a:xfrm>
          <a:solidFill>
            <a:schemeClr val="accent4">
              <a:lumMod val="20000"/>
              <a:lumOff val="80000"/>
            </a:schemeClr>
          </a:solidFill>
        </p:spPr>
        <p:txBody>
          <a:bodyPr>
            <a:normAutofit/>
          </a:bodyPr>
          <a:lstStyle/>
          <a:p>
            <a:pPr lvl="0">
              <a:buNone/>
            </a:pPr>
            <a:r>
              <a:rPr lang="en-GB" sz="2000" b="1" dirty="0" smtClean="0"/>
              <a:t>Mental/Emotional Health:</a:t>
            </a:r>
          </a:p>
          <a:p>
            <a:pPr lvl="0">
              <a:buNone/>
            </a:pPr>
            <a:endParaRPr lang="en-GB" sz="2000" dirty="0" smtClean="0"/>
          </a:p>
          <a:p>
            <a:r>
              <a:rPr lang="en-GB" sz="2000" dirty="0" smtClean="0"/>
              <a:t>Class discussion:</a:t>
            </a:r>
          </a:p>
          <a:p>
            <a:pPr>
              <a:buNone/>
            </a:pPr>
            <a:endParaRPr lang="en-GB" sz="2000" dirty="0" smtClean="0"/>
          </a:p>
          <a:p>
            <a:r>
              <a:rPr lang="en-GB" sz="2000" dirty="0" smtClean="0">
                <a:solidFill>
                  <a:srgbClr val="FF00FF"/>
                </a:solidFill>
              </a:rPr>
              <a:t>Why might someone be a glass half-empty or half-full type of person?</a:t>
            </a:r>
          </a:p>
          <a:p>
            <a:r>
              <a:rPr lang="en-GB" sz="2000" dirty="0" smtClean="0">
                <a:solidFill>
                  <a:srgbClr val="FF00FF"/>
                </a:solidFill>
              </a:rPr>
              <a:t>What does this do to their thinking?</a:t>
            </a:r>
          </a:p>
          <a:p>
            <a:r>
              <a:rPr lang="en-GB" sz="2000" dirty="0" smtClean="0">
                <a:solidFill>
                  <a:srgbClr val="FF00FF"/>
                </a:solidFill>
              </a:rPr>
              <a:t>What factors influence these?</a:t>
            </a:r>
          </a:p>
          <a:p>
            <a:endParaRPr lang="en-GB" sz="2000" dirty="0" smtClean="0">
              <a:solidFill>
                <a:srgbClr val="FF00FF"/>
              </a:solidFill>
            </a:endParaRPr>
          </a:p>
          <a:p>
            <a:pPr>
              <a:buNone/>
            </a:pPr>
            <a:endParaRPr lang="en-GB" sz="2000" dirty="0"/>
          </a:p>
        </p:txBody>
      </p:sp>
      <p:pic>
        <p:nvPicPr>
          <p:cNvPr id="2050" name="Picture 2" descr="C:\Users\Keith\Dropbox\Images\head in sand.jpg"/>
          <p:cNvPicPr>
            <a:picLocks noChangeAspect="1" noChangeArrowheads="1"/>
          </p:cNvPicPr>
          <p:nvPr/>
        </p:nvPicPr>
        <p:blipFill>
          <a:blip r:embed="rId2" cstate="print"/>
          <a:srcRect/>
          <a:stretch>
            <a:fillRect/>
          </a:stretch>
        </p:blipFill>
        <p:spPr bwMode="auto">
          <a:xfrm>
            <a:off x="5783580" y="2057400"/>
            <a:ext cx="3208020" cy="25460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5" name="Content Placeholder 4"/>
          <p:cNvSpPr>
            <a:spLocks noGrp="1"/>
          </p:cNvSpPr>
          <p:nvPr>
            <p:ph idx="1"/>
          </p:nvPr>
        </p:nvSpPr>
        <p:spPr>
          <a:xfrm>
            <a:off x="457200" y="1600200"/>
            <a:ext cx="4953000" cy="5257800"/>
          </a:xfrm>
        </p:spPr>
        <p:style>
          <a:lnRef idx="3">
            <a:schemeClr val="lt1"/>
          </a:lnRef>
          <a:fillRef idx="1">
            <a:schemeClr val="accent2"/>
          </a:fillRef>
          <a:effectRef idx="1">
            <a:schemeClr val="accent2"/>
          </a:effectRef>
          <a:fontRef idx="minor">
            <a:schemeClr val="lt1"/>
          </a:fontRef>
        </p:style>
        <p:txBody>
          <a:bodyPr>
            <a:normAutofit/>
          </a:bodyPr>
          <a:lstStyle/>
          <a:p>
            <a:pPr lvl="0">
              <a:buNone/>
            </a:pPr>
            <a:r>
              <a:rPr lang="en-GB" sz="2000" b="1" dirty="0" smtClean="0"/>
              <a:t>Social Health:</a:t>
            </a:r>
          </a:p>
          <a:p>
            <a:pPr lvl="0">
              <a:buNone/>
            </a:pPr>
            <a:endParaRPr lang="en-GB" sz="2000" dirty="0" smtClean="0"/>
          </a:p>
          <a:p>
            <a:r>
              <a:rPr lang="en-GB" sz="2000" dirty="0" smtClean="0"/>
              <a:t>Taking care of your social health means:</a:t>
            </a:r>
          </a:p>
          <a:p>
            <a:pPr>
              <a:buNone/>
            </a:pPr>
            <a:endParaRPr lang="en-GB" sz="2000" dirty="0" smtClean="0"/>
          </a:p>
          <a:p>
            <a:pPr lvl="1"/>
            <a:r>
              <a:rPr lang="en-GB" sz="2000" dirty="0" smtClean="0"/>
              <a:t>seeking and lending support</a:t>
            </a:r>
          </a:p>
          <a:p>
            <a:pPr lvl="1"/>
            <a:r>
              <a:rPr lang="en-GB" sz="2000" dirty="0" smtClean="0"/>
              <a:t>communicating clearly</a:t>
            </a:r>
          </a:p>
          <a:p>
            <a:pPr lvl="1"/>
            <a:r>
              <a:rPr lang="en-GB" sz="2000" dirty="0" smtClean="0"/>
              <a:t>showing respect to everyone in your social network</a:t>
            </a:r>
          </a:p>
          <a:p>
            <a:pPr lvl="1">
              <a:buNone/>
            </a:pPr>
            <a:endParaRPr lang="en-GB" sz="1800" dirty="0" smtClean="0"/>
          </a:p>
          <a:p>
            <a:r>
              <a:rPr lang="en-GB" sz="2000" dirty="0" smtClean="0"/>
              <a:t>Family, friends, teachers and members of your community are all parts of your social network</a:t>
            </a:r>
          </a:p>
          <a:p>
            <a:pPr>
              <a:buNone/>
            </a:pPr>
            <a:r>
              <a:rPr lang="en-GB" sz="2600" dirty="0" smtClean="0"/>
              <a:t> </a:t>
            </a:r>
          </a:p>
          <a:p>
            <a:endParaRPr lang="en-GB" dirty="0"/>
          </a:p>
        </p:txBody>
      </p:sp>
      <p:pic>
        <p:nvPicPr>
          <p:cNvPr id="9218" name="Picture 2" descr="C:\Users\Keith\Dropbox\Images\people2.jpg"/>
          <p:cNvPicPr>
            <a:picLocks noChangeAspect="1" noChangeArrowheads="1"/>
          </p:cNvPicPr>
          <p:nvPr/>
        </p:nvPicPr>
        <p:blipFill>
          <a:blip r:embed="rId2" cstate="print"/>
          <a:srcRect/>
          <a:stretch>
            <a:fillRect/>
          </a:stretch>
        </p:blipFill>
        <p:spPr bwMode="auto">
          <a:xfrm>
            <a:off x="5490666" y="1676400"/>
            <a:ext cx="3490076"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dissolve">
                                      <p:cBhvr>
                                        <p:cTn id="19" dur="500"/>
                                        <p:tgtEl>
                                          <p:spTgt spid="5">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dissolve">
                                      <p:cBhvr>
                                        <p:cTn id="23" dur="500"/>
                                        <p:tgtEl>
                                          <p:spTgt spid="5">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dissolve">
                                      <p:cBhvr>
                                        <p:cTn id="27" dur="500"/>
                                        <p:tgtEl>
                                          <p:spTgt spid="5">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dissolve">
                                      <p:cBhvr>
                                        <p:cTn id="31"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5" name="Content Placeholder 4"/>
          <p:cNvSpPr>
            <a:spLocks noGrp="1"/>
          </p:cNvSpPr>
          <p:nvPr>
            <p:ph idx="1"/>
          </p:nvPr>
        </p:nvSpPr>
        <p:spPr>
          <a:xfrm>
            <a:off x="457200" y="1600200"/>
            <a:ext cx="3810000" cy="4800600"/>
          </a:xfrm>
          <a:solidFill>
            <a:schemeClr val="bg2"/>
          </a:solidFill>
        </p:spPr>
        <p:txBody>
          <a:bodyPr>
            <a:normAutofit lnSpcReduction="10000"/>
          </a:bodyPr>
          <a:lstStyle/>
          <a:p>
            <a:pPr lvl="0">
              <a:buNone/>
            </a:pPr>
            <a:r>
              <a:rPr lang="en-GB" sz="2000" b="1" dirty="0" smtClean="0"/>
              <a:t>Balance:</a:t>
            </a:r>
          </a:p>
          <a:p>
            <a:pPr lvl="0">
              <a:buNone/>
            </a:pPr>
            <a:endParaRPr lang="en-GB" sz="2000" dirty="0" smtClean="0"/>
          </a:p>
          <a:p>
            <a:r>
              <a:rPr lang="en-GB" sz="2000" dirty="0" smtClean="0"/>
              <a:t>When you keep the 3 parts of your health triangle in balance, you have a high degree of wellness</a:t>
            </a:r>
          </a:p>
          <a:p>
            <a:endParaRPr lang="en-GB" sz="2000" dirty="0" smtClean="0"/>
          </a:p>
          <a:p>
            <a:r>
              <a:rPr lang="en-GB" sz="2000" dirty="0" smtClean="0"/>
              <a:t>Your health and wellness are always changing so it is important that you make healthy decisions throughout your life</a:t>
            </a:r>
          </a:p>
          <a:p>
            <a:endParaRPr lang="en-GB" sz="2000" dirty="0" smtClean="0"/>
          </a:p>
          <a:p>
            <a:pPr>
              <a:buNone/>
            </a:pPr>
            <a:r>
              <a:rPr lang="en-GB" sz="2600" dirty="0" smtClean="0"/>
              <a:t> </a:t>
            </a:r>
          </a:p>
          <a:p>
            <a:endParaRPr lang="en-GB" dirty="0"/>
          </a:p>
        </p:txBody>
      </p:sp>
      <p:pic>
        <p:nvPicPr>
          <p:cNvPr id="1026" name="Picture 2" descr="C:\Users\Keith\Dropbox\Images\sclaes of justice.jpg"/>
          <p:cNvPicPr>
            <a:picLocks noChangeAspect="1" noChangeArrowheads="1"/>
          </p:cNvPicPr>
          <p:nvPr/>
        </p:nvPicPr>
        <p:blipFill>
          <a:blip r:embed="rId2" cstate="print"/>
          <a:srcRect/>
          <a:stretch>
            <a:fillRect/>
          </a:stretch>
        </p:blipFill>
        <p:spPr bwMode="auto">
          <a:xfrm>
            <a:off x="4343400" y="2209800"/>
            <a:ext cx="4521200" cy="3390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648200" cy="4800600"/>
          </a:xfrm>
        </p:spPr>
        <p:style>
          <a:lnRef idx="0">
            <a:schemeClr val="dk1"/>
          </a:lnRef>
          <a:fillRef idx="3">
            <a:schemeClr val="dk1"/>
          </a:fillRef>
          <a:effectRef idx="3">
            <a:schemeClr val="dk1"/>
          </a:effectRef>
          <a:fontRef idx="minor">
            <a:schemeClr val="lt1"/>
          </a:fontRef>
        </p:style>
        <p:txBody>
          <a:bodyPr>
            <a:normAutofit fontScale="85000" lnSpcReduction="20000"/>
          </a:bodyPr>
          <a:lstStyle/>
          <a:p>
            <a:pPr>
              <a:buNone/>
            </a:pPr>
            <a:r>
              <a:rPr lang="en-GB" sz="2200" b="1" dirty="0" smtClean="0">
                <a:solidFill>
                  <a:schemeClr val="bg1"/>
                </a:solidFill>
              </a:rPr>
              <a:t>What Affects your Health?</a:t>
            </a:r>
          </a:p>
          <a:p>
            <a:pPr>
              <a:buNone/>
            </a:pPr>
            <a:endParaRPr lang="en-GB" sz="2200" dirty="0" smtClean="0">
              <a:solidFill>
                <a:schemeClr val="bg1"/>
              </a:solidFill>
            </a:endParaRPr>
          </a:p>
          <a:p>
            <a:r>
              <a:rPr lang="en-GB" sz="2200" dirty="0" smtClean="0">
                <a:solidFill>
                  <a:schemeClr val="bg1"/>
                </a:solidFill>
              </a:rPr>
              <a:t>To maintain wellness, it is your responsibility to make health decisions </a:t>
            </a:r>
          </a:p>
          <a:p>
            <a:pPr>
              <a:buNone/>
            </a:pPr>
            <a:endParaRPr lang="en-GB" sz="2200" dirty="0" smtClean="0">
              <a:solidFill>
                <a:schemeClr val="bg1"/>
              </a:solidFill>
            </a:endParaRPr>
          </a:p>
          <a:p>
            <a:r>
              <a:rPr lang="en-GB" sz="2200" dirty="0" smtClean="0">
                <a:solidFill>
                  <a:schemeClr val="bg1"/>
                </a:solidFill>
              </a:rPr>
              <a:t>Your decisions depend on the many factors that influence the way you live that include:</a:t>
            </a:r>
          </a:p>
          <a:p>
            <a:pPr>
              <a:buNone/>
            </a:pPr>
            <a:endParaRPr lang="en-GB" sz="2200" dirty="0" smtClean="0">
              <a:solidFill>
                <a:schemeClr val="bg1"/>
              </a:solidFill>
            </a:endParaRPr>
          </a:p>
          <a:p>
            <a:pPr lvl="1"/>
            <a:r>
              <a:rPr lang="en-GB" sz="2200" dirty="0" smtClean="0">
                <a:solidFill>
                  <a:schemeClr val="bg1"/>
                </a:solidFill>
              </a:rPr>
              <a:t>heredity</a:t>
            </a:r>
          </a:p>
          <a:p>
            <a:pPr lvl="1"/>
            <a:r>
              <a:rPr lang="en-GB" sz="2200" dirty="0" smtClean="0">
                <a:solidFill>
                  <a:schemeClr val="bg1"/>
                </a:solidFill>
              </a:rPr>
              <a:t>environment</a:t>
            </a:r>
          </a:p>
          <a:p>
            <a:pPr lvl="1"/>
            <a:r>
              <a:rPr lang="en-GB" sz="2200" dirty="0" smtClean="0">
                <a:solidFill>
                  <a:schemeClr val="bg1"/>
                </a:solidFill>
              </a:rPr>
              <a:t>media and technology</a:t>
            </a:r>
          </a:p>
          <a:p>
            <a:pPr lvl="1"/>
            <a:r>
              <a:rPr lang="en-GB" sz="2200" dirty="0" smtClean="0">
                <a:solidFill>
                  <a:schemeClr val="bg1"/>
                </a:solidFill>
              </a:rPr>
              <a:t>Your  values, attitude and behaviour</a:t>
            </a:r>
          </a:p>
          <a:p>
            <a:pPr lvl="1">
              <a:buNone/>
            </a:pPr>
            <a:endParaRPr lang="en-GB" sz="2200" dirty="0" smtClean="0">
              <a:solidFill>
                <a:schemeClr val="bg1"/>
              </a:solidFill>
            </a:endParaRPr>
          </a:p>
          <a:p>
            <a:r>
              <a:rPr lang="en-GB" sz="2200" dirty="0" smtClean="0">
                <a:solidFill>
                  <a:schemeClr val="bg1"/>
                </a:solidFill>
              </a:rPr>
              <a:t>When you understand these influences, you are equipped to make better decisions about your health</a:t>
            </a:r>
          </a:p>
          <a:p>
            <a:pPr>
              <a:buNone/>
            </a:pPr>
            <a:endParaRPr lang="en-GB" dirty="0"/>
          </a:p>
        </p:txBody>
      </p:sp>
      <p:pic>
        <p:nvPicPr>
          <p:cNvPr id="2050" name="Picture 2" descr="C:\Users\Keith\Dropbox\Images\influence religion.dib"/>
          <p:cNvPicPr>
            <a:picLocks noChangeAspect="1" noChangeArrowheads="1"/>
          </p:cNvPicPr>
          <p:nvPr/>
        </p:nvPicPr>
        <p:blipFill>
          <a:blip r:embed="rId2" cstate="print"/>
          <a:srcRect/>
          <a:stretch>
            <a:fillRect/>
          </a:stretch>
        </p:blipFill>
        <p:spPr bwMode="auto">
          <a:xfrm>
            <a:off x="5410200" y="2514600"/>
            <a:ext cx="3535931" cy="23621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ox(in)">
                                      <p:cBhvr>
                                        <p:cTn id="11" dur="500"/>
                                        <p:tgtEl>
                                          <p:spTgt spid="3">
                                            <p:txEl>
                                              <p:pRg st="2" end="2"/>
                                            </p:txEl>
                                          </p:spTgt>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ox(in)">
                                      <p:cBhvr>
                                        <p:cTn id="15" dur="500"/>
                                        <p:tgtEl>
                                          <p:spTgt spid="3">
                                            <p:txEl>
                                              <p:pRg st="4" end="4"/>
                                            </p:txEl>
                                          </p:spTgt>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ox(in)">
                                      <p:cBhvr>
                                        <p:cTn id="19" dur="500"/>
                                        <p:tgtEl>
                                          <p:spTgt spid="3">
                                            <p:txEl>
                                              <p:pRg st="6" end="6"/>
                                            </p:txEl>
                                          </p:spTgt>
                                        </p:tgtEl>
                                      </p:cBhvr>
                                    </p:animEffect>
                                  </p:childTnLst>
                                </p:cTn>
                              </p:par>
                            </p:childTnLst>
                          </p:cTn>
                        </p:par>
                        <p:par>
                          <p:cTn id="20" fill="hold">
                            <p:stCondLst>
                              <p:cond delay="2000"/>
                            </p:stCondLst>
                            <p:childTnLst>
                              <p:par>
                                <p:cTn id="21" presetID="4" presetClass="entr" presetSubtype="16"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ox(in)">
                                      <p:cBhvr>
                                        <p:cTn id="23" dur="500"/>
                                        <p:tgtEl>
                                          <p:spTgt spid="3">
                                            <p:txEl>
                                              <p:pRg st="7" end="7"/>
                                            </p:txEl>
                                          </p:spTgt>
                                        </p:tgtEl>
                                      </p:cBhvr>
                                    </p:animEffect>
                                  </p:childTnLst>
                                </p:cTn>
                              </p:par>
                            </p:childTnLst>
                          </p:cTn>
                        </p:par>
                        <p:par>
                          <p:cTn id="24" fill="hold">
                            <p:stCondLst>
                              <p:cond delay="2500"/>
                            </p:stCondLst>
                            <p:childTnLst>
                              <p:par>
                                <p:cTn id="25" presetID="4" presetClass="entr" presetSubtype="16"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ox(in)">
                                      <p:cBhvr>
                                        <p:cTn id="27" dur="500"/>
                                        <p:tgtEl>
                                          <p:spTgt spid="3">
                                            <p:txEl>
                                              <p:pRg st="8" end="8"/>
                                            </p:txEl>
                                          </p:spTgt>
                                        </p:tgtEl>
                                      </p:cBhvr>
                                    </p:animEffect>
                                  </p:childTnLst>
                                </p:cTn>
                              </p:par>
                            </p:childTnLst>
                          </p:cTn>
                        </p:par>
                        <p:par>
                          <p:cTn id="28" fill="hold">
                            <p:stCondLst>
                              <p:cond delay="3000"/>
                            </p:stCondLst>
                            <p:childTnLst>
                              <p:par>
                                <p:cTn id="29" presetID="4" presetClass="entr" presetSubtype="16"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ox(in)">
                                      <p:cBhvr>
                                        <p:cTn id="31" dur="500"/>
                                        <p:tgtEl>
                                          <p:spTgt spid="3">
                                            <p:txEl>
                                              <p:pRg st="9" end="9"/>
                                            </p:txEl>
                                          </p:spTgt>
                                        </p:tgtEl>
                                      </p:cBhvr>
                                    </p:animEffect>
                                  </p:childTnLst>
                                </p:cTn>
                              </p:par>
                            </p:childTnLst>
                          </p:cTn>
                        </p:par>
                        <p:par>
                          <p:cTn id="32" fill="hold">
                            <p:stCondLst>
                              <p:cond delay="3500"/>
                            </p:stCondLst>
                            <p:childTnLst>
                              <p:par>
                                <p:cTn id="33" presetID="4" presetClass="entr" presetSubtype="16" fill="hold" nodeType="after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box(in)">
                                      <p:cBhvr>
                                        <p:cTn id="3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5257800" cy="4876800"/>
          </a:xfrm>
          <a:solidFill>
            <a:schemeClr val="accent4">
              <a:lumMod val="20000"/>
              <a:lumOff val="80000"/>
            </a:schemeClr>
          </a:solidFill>
        </p:spPr>
        <p:txBody>
          <a:bodyPr>
            <a:normAutofit/>
          </a:bodyPr>
          <a:lstStyle/>
          <a:p>
            <a:pPr lvl="0">
              <a:buNone/>
            </a:pPr>
            <a:r>
              <a:rPr lang="en-GB" sz="2000" b="1" dirty="0" smtClean="0"/>
              <a:t>Class discussion:</a:t>
            </a:r>
          </a:p>
          <a:p>
            <a:pPr>
              <a:buNone/>
            </a:pPr>
            <a:endParaRPr lang="en-GB" sz="2000" dirty="0" smtClean="0"/>
          </a:p>
          <a:p>
            <a:r>
              <a:rPr lang="en-GB" sz="2000" dirty="0" smtClean="0"/>
              <a:t>Your heredity refers to all the traits that were biologically passed on to you from your parents</a:t>
            </a:r>
          </a:p>
          <a:p>
            <a:pPr>
              <a:buNone/>
            </a:pPr>
            <a:endParaRPr lang="en-GB" sz="2000" dirty="0" smtClean="0"/>
          </a:p>
          <a:p>
            <a:r>
              <a:rPr lang="en-GB" sz="2000" dirty="0" smtClean="0">
                <a:solidFill>
                  <a:srgbClr val="FF00FF"/>
                </a:solidFill>
              </a:rPr>
              <a:t>What traits could be passed onto you through your family?</a:t>
            </a:r>
          </a:p>
          <a:p>
            <a:pPr>
              <a:buNone/>
            </a:pPr>
            <a:endParaRPr lang="en-GB" sz="2000" dirty="0"/>
          </a:p>
        </p:txBody>
      </p:sp>
      <p:pic>
        <p:nvPicPr>
          <p:cNvPr id="2050" name="Picture 2" descr="C:\Users\Keith\Dropbox\Images\head in sand.jpg"/>
          <p:cNvPicPr>
            <a:picLocks noChangeAspect="1" noChangeArrowheads="1"/>
          </p:cNvPicPr>
          <p:nvPr/>
        </p:nvPicPr>
        <p:blipFill>
          <a:blip r:embed="rId2" cstate="print"/>
          <a:srcRect/>
          <a:stretch>
            <a:fillRect/>
          </a:stretch>
        </p:blipFill>
        <p:spPr bwMode="auto">
          <a:xfrm>
            <a:off x="5783580" y="2057400"/>
            <a:ext cx="3208020" cy="25460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a:noAutofit/>
          </a:bodyPr>
          <a:lstStyle/>
          <a:p>
            <a:pPr>
              <a:buNone/>
            </a:pPr>
            <a:r>
              <a:rPr lang="en-GB" sz="2000" b="1" dirty="0" smtClean="0">
                <a:solidFill>
                  <a:schemeClr val="tx1"/>
                </a:solidFill>
              </a:rPr>
              <a:t>Examples:</a:t>
            </a:r>
          </a:p>
          <a:p>
            <a:pPr>
              <a:buNone/>
            </a:pPr>
            <a:endParaRPr lang="en-GB" sz="2000" dirty="0" smtClean="0">
              <a:solidFill>
                <a:schemeClr val="tx1"/>
              </a:solidFill>
            </a:endParaRPr>
          </a:p>
          <a:p>
            <a:r>
              <a:rPr lang="en-GB" sz="2000" dirty="0" smtClean="0">
                <a:solidFill>
                  <a:schemeClr val="tx1"/>
                </a:solidFill>
              </a:rPr>
              <a:t>Your physical traits such as eye colour, hair colour, build and height</a:t>
            </a:r>
          </a:p>
          <a:p>
            <a:pPr>
              <a:buNone/>
            </a:pPr>
            <a:endParaRPr lang="en-GB" sz="2000" dirty="0" smtClean="0">
              <a:solidFill>
                <a:schemeClr val="tx1"/>
              </a:solidFill>
            </a:endParaRPr>
          </a:p>
          <a:p>
            <a:r>
              <a:rPr lang="en-GB" sz="2000" dirty="0" smtClean="0">
                <a:solidFill>
                  <a:schemeClr val="tx1"/>
                </a:solidFill>
              </a:rPr>
              <a:t>Your heredity influences your level of health - illness such as instances of type 2 diabetes in your </a:t>
            </a:r>
            <a:r>
              <a:rPr lang="en-GB" sz="2000" smtClean="0">
                <a:solidFill>
                  <a:schemeClr val="tx1"/>
                </a:solidFill>
              </a:rPr>
              <a:t>family may require </a:t>
            </a:r>
            <a:r>
              <a:rPr lang="en-GB" sz="2000" dirty="0" smtClean="0">
                <a:solidFill>
                  <a:schemeClr val="tx1"/>
                </a:solidFill>
              </a:rPr>
              <a:t>you to take steps to reduce your risk of the illness</a:t>
            </a:r>
          </a:p>
          <a:p>
            <a:pPr>
              <a:buNone/>
            </a:pPr>
            <a:endParaRPr lang="en-GB" sz="2000" b="1" dirty="0" smtClean="0"/>
          </a:p>
          <a:p>
            <a:pPr>
              <a:buNone/>
            </a:pPr>
            <a:r>
              <a:rPr lang="en-GB" sz="2000" dirty="0" smtClean="0">
                <a:solidFill>
                  <a:srgbClr val="FF00FF"/>
                </a:solidFill>
              </a:rPr>
              <a:t>Any others?</a:t>
            </a:r>
            <a:endParaRPr lang="en-GB" sz="2000" dirty="0">
              <a:solidFill>
                <a:srgbClr val="FF00FF"/>
              </a:solidFill>
            </a:endParaRPr>
          </a:p>
        </p:txBody>
      </p:sp>
      <p:pic>
        <p:nvPicPr>
          <p:cNvPr id="2050" name="Picture 2" descr="C:\Users\Keith\Dropbox\Images\blood testtube.jpg"/>
          <p:cNvPicPr>
            <a:picLocks noChangeAspect="1" noChangeArrowheads="1"/>
          </p:cNvPicPr>
          <p:nvPr/>
        </p:nvPicPr>
        <p:blipFill>
          <a:blip r:embed="rId2" cstate="print"/>
          <a:srcRect/>
          <a:stretch>
            <a:fillRect/>
          </a:stretch>
        </p:blipFill>
        <p:spPr bwMode="auto">
          <a:xfrm>
            <a:off x="5867400" y="1860683"/>
            <a:ext cx="2912957" cy="43877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5257800" cy="4876800"/>
          </a:xfrm>
          <a:solidFill>
            <a:schemeClr val="accent4">
              <a:lumMod val="20000"/>
              <a:lumOff val="80000"/>
            </a:schemeClr>
          </a:solidFill>
        </p:spPr>
        <p:txBody>
          <a:bodyPr>
            <a:normAutofit/>
          </a:bodyPr>
          <a:lstStyle/>
          <a:p>
            <a:pPr lvl="0">
              <a:buNone/>
            </a:pPr>
            <a:r>
              <a:rPr lang="en-GB" sz="2000" b="1" dirty="0" smtClean="0"/>
              <a:t>Class discussion:</a:t>
            </a:r>
          </a:p>
          <a:p>
            <a:pPr>
              <a:buNone/>
            </a:pPr>
            <a:endParaRPr lang="en-GB" sz="2000" dirty="0" smtClean="0"/>
          </a:p>
          <a:p>
            <a:r>
              <a:rPr lang="en-GB" sz="2000" dirty="0" smtClean="0"/>
              <a:t>Your environmental influences include:</a:t>
            </a:r>
          </a:p>
          <a:p>
            <a:endParaRPr lang="en-GB" sz="2000" dirty="0" smtClean="0"/>
          </a:p>
          <a:p>
            <a:pPr lvl="1"/>
            <a:r>
              <a:rPr lang="en-GB" sz="2000" dirty="0" smtClean="0"/>
              <a:t>The physical places where you live</a:t>
            </a:r>
          </a:p>
          <a:p>
            <a:pPr lvl="1"/>
            <a:r>
              <a:rPr lang="en-GB" sz="2000" dirty="0" smtClean="0"/>
              <a:t>The people you spend time with</a:t>
            </a:r>
          </a:p>
          <a:p>
            <a:pPr lvl="1"/>
            <a:r>
              <a:rPr lang="en-GB" sz="2000" dirty="0" smtClean="0"/>
              <a:t>Your culture</a:t>
            </a:r>
          </a:p>
          <a:p>
            <a:pPr>
              <a:buNone/>
            </a:pPr>
            <a:endParaRPr lang="en-GB" sz="2000" dirty="0" smtClean="0"/>
          </a:p>
          <a:p>
            <a:r>
              <a:rPr lang="en-GB" sz="2000" dirty="0" smtClean="0">
                <a:solidFill>
                  <a:srgbClr val="FF00FF"/>
                </a:solidFill>
              </a:rPr>
              <a:t>What specific influences can impact on you?</a:t>
            </a:r>
          </a:p>
          <a:p>
            <a:pPr>
              <a:buNone/>
            </a:pPr>
            <a:endParaRPr lang="en-GB" sz="2000" dirty="0"/>
          </a:p>
        </p:txBody>
      </p:sp>
      <p:pic>
        <p:nvPicPr>
          <p:cNvPr id="2050" name="Picture 2" descr="C:\Users\Keith\Dropbox\Images\head in sand.jpg"/>
          <p:cNvPicPr>
            <a:picLocks noChangeAspect="1" noChangeArrowheads="1"/>
          </p:cNvPicPr>
          <p:nvPr/>
        </p:nvPicPr>
        <p:blipFill>
          <a:blip r:embed="rId2" cstate="print"/>
          <a:srcRect/>
          <a:stretch>
            <a:fillRect/>
          </a:stretch>
        </p:blipFill>
        <p:spPr bwMode="auto">
          <a:xfrm>
            <a:off x="5783580" y="2057400"/>
            <a:ext cx="3208020" cy="25460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228600" y="1295400"/>
            <a:ext cx="4953000" cy="54864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t>Examples:</a:t>
            </a:r>
          </a:p>
          <a:p>
            <a:pPr>
              <a:buNone/>
            </a:pPr>
            <a:endParaRPr lang="en-GB" sz="2000" dirty="0" smtClean="0"/>
          </a:p>
          <a:p>
            <a:r>
              <a:rPr lang="en-GB" sz="2000" dirty="0" smtClean="0"/>
              <a:t>Someone who lives in an area with high crime rate may experience stress</a:t>
            </a:r>
          </a:p>
          <a:p>
            <a:pPr>
              <a:buNone/>
            </a:pPr>
            <a:endParaRPr lang="en-GB" sz="2000" dirty="0" smtClean="0"/>
          </a:p>
          <a:p>
            <a:r>
              <a:rPr lang="en-GB" sz="2000" dirty="0" smtClean="0"/>
              <a:t>Air pollution can affect your health and pollen, dust, or smog in the air cause allergies</a:t>
            </a:r>
          </a:p>
          <a:p>
            <a:endParaRPr lang="en-GB" sz="2000" dirty="0" smtClean="0"/>
          </a:p>
          <a:p>
            <a:r>
              <a:rPr lang="en-GB" sz="2000" dirty="0" smtClean="0"/>
              <a:t>Living with someone who smokes can increase the risk of breathing problems</a:t>
            </a:r>
          </a:p>
          <a:p>
            <a:endParaRPr lang="en-GB" sz="2000" dirty="0" smtClean="0"/>
          </a:p>
          <a:p>
            <a:pPr>
              <a:buNone/>
            </a:pPr>
            <a:r>
              <a:rPr lang="en-GB" sz="2000" dirty="0" smtClean="0">
                <a:solidFill>
                  <a:srgbClr val="FF00FF"/>
                </a:solidFill>
              </a:rPr>
              <a:t>Any more?</a:t>
            </a:r>
          </a:p>
          <a:p>
            <a:pPr>
              <a:buNone/>
            </a:pPr>
            <a:r>
              <a:rPr lang="en-GB" sz="2300" dirty="0" smtClean="0"/>
              <a:t> </a:t>
            </a:r>
          </a:p>
          <a:p>
            <a:endParaRPr lang="en-GB" sz="2000" dirty="0" smtClean="0"/>
          </a:p>
          <a:p>
            <a:pPr>
              <a:buNone/>
            </a:pPr>
            <a:endParaRPr lang="en-GB" dirty="0"/>
          </a:p>
        </p:txBody>
      </p:sp>
      <p:pic>
        <p:nvPicPr>
          <p:cNvPr id="6145" name="Picture 1" descr="C:\Users\Keith\Dropbox\Images\environment tree idea.jpg"/>
          <p:cNvPicPr>
            <a:picLocks noChangeAspect="1" noChangeArrowheads="1"/>
          </p:cNvPicPr>
          <p:nvPr/>
        </p:nvPicPr>
        <p:blipFill>
          <a:blip r:embed="rId2" cstate="print"/>
          <a:srcRect/>
          <a:stretch>
            <a:fillRect/>
          </a:stretch>
        </p:blipFill>
        <p:spPr bwMode="auto">
          <a:xfrm>
            <a:off x="5296730" y="2133600"/>
            <a:ext cx="3659863"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en-GB" sz="2000" b="1" dirty="0" smtClean="0"/>
              <a:t>Media and Technology:</a:t>
            </a:r>
          </a:p>
          <a:p>
            <a:pPr>
              <a:buNone/>
            </a:pPr>
            <a:endParaRPr lang="en-GB" sz="2000" dirty="0" smtClean="0"/>
          </a:p>
          <a:p>
            <a:r>
              <a:rPr lang="en-GB" sz="2000" dirty="0" smtClean="0"/>
              <a:t>Be aware of the powerful influences that media and technology have on your health</a:t>
            </a:r>
          </a:p>
          <a:p>
            <a:pPr>
              <a:buNone/>
            </a:pPr>
            <a:endParaRPr lang="en-GB" sz="2000" dirty="0" smtClean="0"/>
          </a:p>
          <a:p>
            <a:r>
              <a:rPr lang="en-GB" sz="2000" dirty="0" smtClean="0"/>
              <a:t>The internet can have positive and negative effects on your health – </a:t>
            </a:r>
            <a:r>
              <a:rPr lang="en-GB" sz="2000" dirty="0" smtClean="0">
                <a:solidFill>
                  <a:srgbClr val="FF00FF"/>
                </a:solidFill>
              </a:rPr>
              <a:t>Can you name some of each?</a:t>
            </a:r>
            <a:endParaRPr lang="en-GB" sz="2000" dirty="0" smtClean="0"/>
          </a:p>
          <a:p>
            <a:pPr>
              <a:buNone/>
            </a:pPr>
            <a:endParaRPr lang="en-GB" sz="2000" dirty="0" smtClean="0"/>
          </a:p>
          <a:p>
            <a:r>
              <a:rPr lang="en-GB" sz="2000" dirty="0" smtClean="0"/>
              <a:t>It is important that you use reliable sites for information that may impact your health</a:t>
            </a:r>
          </a:p>
          <a:p>
            <a:pPr>
              <a:buNone/>
            </a:pPr>
            <a:endParaRPr lang="en-GB" sz="2000" dirty="0" smtClean="0"/>
          </a:p>
          <a:p>
            <a:r>
              <a:rPr lang="en-GB" sz="2000" dirty="0" smtClean="0"/>
              <a:t>By making healthy decisions, you can also influence others to improve their health</a:t>
            </a:r>
          </a:p>
          <a:p>
            <a:pPr>
              <a:buNone/>
            </a:pPr>
            <a:r>
              <a:rPr lang="en-GB" sz="2000" dirty="0" smtClean="0"/>
              <a:t> </a:t>
            </a:r>
          </a:p>
          <a:p>
            <a:pPr>
              <a:buNone/>
            </a:pPr>
            <a:endParaRPr lang="en-GB" sz="2000" dirty="0" smtClean="0"/>
          </a:p>
        </p:txBody>
      </p:sp>
      <p:pic>
        <p:nvPicPr>
          <p:cNvPr id="5121" name="Picture 1" descr="C:\Users\Keith\Dropbox\Images\newspaper.jpg"/>
          <p:cNvPicPr>
            <a:picLocks noChangeAspect="1" noChangeArrowheads="1"/>
          </p:cNvPicPr>
          <p:nvPr/>
        </p:nvPicPr>
        <p:blipFill>
          <a:blip r:embed="rId2" cstate="print"/>
          <a:srcRect/>
          <a:stretch>
            <a:fillRect/>
          </a:stretch>
        </p:blipFill>
        <p:spPr bwMode="auto">
          <a:xfrm>
            <a:off x="5458985" y="1676400"/>
            <a:ext cx="3337352"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228600" y="1295400"/>
            <a:ext cx="4953000" cy="5486400"/>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en-GB" sz="2000" b="1" dirty="0" smtClean="0"/>
              <a:t>Attitude:</a:t>
            </a:r>
          </a:p>
          <a:p>
            <a:pPr>
              <a:buNone/>
            </a:pPr>
            <a:endParaRPr lang="en-GB" sz="2000" dirty="0" smtClean="0"/>
          </a:p>
          <a:p>
            <a:r>
              <a:rPr lang="en-GB" sz="2000" dirty="0" smtClean="0"/>
              <a:t>Your attitude can also have a big impact on your health</a:t>
            </a:r>
          </a:p>
          <a:p>
            <a:pPr>
              <a:buNone/>
            </a:pPr>
            <a:endParaRPr lang="en-GB" sz="2000" dirty="0" smtClean="0"/>
          </a:p>
          <a:p>
            <a:r>
              <a:rPr lang="en-GB" sz="2000" dirty="0" smtClean="0"/>
              <a:t>Focussing on the positive allows you to maintain good health and overcome challenges</a:t>
            </a:r>
          </a:p>
          <a:p>
            <a:pPr>
              <a:buNone/>
            </a:pPr>
            <a:endParaRPr lang="en-GB" sz="2000" dirty="0" smtClean="0"/>
          </a:p>
          <a:p>
            <a:r>
              <a:rPr lang="en-GB" sz="2000" dirty="0" smtClean="0"/>
              <a:t>Focussing on the negative can leave you frustrated and unsure</a:t>
            </a:r>
          </a:p>
          <a:p>
            <a:pPr>
              <a:buNone/>
            </a:pPr>
            <a:endParaRPr lang="en-GB" sz="2300" dirty="0" smtClean="0"/>
          </a:p>
          <a:p>
            <a:endParaRPr lang="en-GB" sz="2000" dirty="0" smtClean="0"/>
          </a:p>
          <a:p>
            <a:pPr>
              <a:buNone/>
            </a:pPr>
            <a:endParaRPr lang="en-GB" dirty="0"/>
          </a:p>
        </p:txBody>
      </p:sp>
      <p:pic>
        <p:nvPicPr>
          <p:cNvPr id="5122" name="Picture 2" descr="C:\Users\Keith\Dropbox\Images\relax 5.jpg"/>
          <p:cNvPicPr>
            <a:picLocks noChangeAspect="1" noChangeArrowheads="1"/>
          </p:cNvPicPr>
          <p:nvPr/>
        </p:nvPicPr>
        <p:blipFill>
          <a:blip r:embed="rId2" cstate="print"/>
          <a:srcRect/>
          <a:stretch>
            <a:fillRect/>
          </a:stretch>
        </p:blipFill>
        <p:spPr bwMode="auto">
          <a:xfrm>
            <a:off x="5410200" y="2590800"/>
            <a:ext cx="3539539"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267200" cy="4525963"/>
          </a:xfrm>
          <a:solidFill>
            <a:schemeClr val="accent6">
              <a:lumMod val="75000"/>
            </a:schemeClr>
          </a:solidFill>
        </p:spPr>
        <p:txBody>
          <a:bodyPr/>
          <a:lstStyle/>
          <a:p>
            <a:r>
              <a:rPr lang="en-GB" sz="2000" dirty="0" smtClean="0">
                <a:solidFill>
                  <a:schemeClr val="bg1"/>
                </a:solidFill>
              </a:rPr>
              <a:t>Although you do not have much control  on your heredity and environment, you do have total control of your attitude and behaviours</a:t>
            </a:r>
          </a:p>
          <a:p>
            <a:pPr>
              <a:buNone/>
            </a:pPr>
            <a:endParaRPr lang="en-GB" sz="2000" dirty="0" smtClean="0">
              <a:solidFill>
                <a:schemeClr val="bg1"/>
              </a:solidFill>
            </a:endParaRPr>
          </a:p>
          <a:p>
            <a:r>
              <a:rPr lang="en-GB" sz="2000" dirty="0" smtClean="0">
                <a:solidFill>
                  <a:schemeClr val="bg1"/>
                </a:solidFill>
              </a:rPr>
              <a:t>Choose </a:t>
            </a:r>
            <a:r>
              <a:rPr lang="en-GB" sz="2000" dirty="0" smtClean="0">
                <a:solidFill>
                  <a:schemeClr val="bg1"/>
                </a:solidFill>
              </a:rPr>
              <a:t>healthy </a:t>
            </a:r>
            <a:r>
              <a:rPr lang="en-GB" sz="2000" dirty="0" smtClean="0">
                <a:solidFill>
                  <a:schemeClr val="bg1"/>
                </a:solidFill>
              </a:rPr>
              <a:t>behaviours to improve and maintain your total health</a:t>
            </a:r>
          </a:p>
          <a:p>
            <a:endParaRPr lang="en-GB" dirty="0"/>
          </a:p>
        </p:txBody>
      </p:sp>
      <p:pic>
        <p:nvPicPr>
          <p:cNvPr id="32770" name="Picture 2" descr="C:\Users\Keith\Dropbox\Images\happy man.jpg"/>
          <p:cNvPicPr>
            <a:picLocks noChangeAspect="1" noChangeArrowheads="1"/>
          </p:cNvPicPr>
          <p:nvPr/>
        </p:nvPicPr>
        <p:blipFill>
          <a:blip r:embed="rId2" cstate="print"/>
          <a:srcRect/>
          <a:stretch>
            <a:fillRect/>
          </a:stretch>
        </p:blipFill>
        <p:spPr bwMode="auto">
          <a:xfrm>
            <a:off x="4986732" y="2286000"/>
            <a:ext cx="3760393"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371600"/>
            <a:ext cx="8229600" cy="5257800"/>
          </a:xfrm>
        </p:spPr>
        <p:style>
          <a:lnRef idx="1">
            <a:schemeClr val="accent4"/>
          </a:lnRef>
          <a:fillRef idx="3">
            <a:schemeClr val="accent4"/>
          </a:fillRef>
          <a:effectRef idx="2">
            <a:schemeClr val="accent4"/>
          </a:effectRef>
          <a:fontRef idx="minor">
            <a:schemeClr val="lt1"/>
          </a:fontRef>
        </p:style>
        <p:txBody>
          <a:bodyPr>
            <a:normAutofit fontScale="47500" lnSpcReduction="20000"/>
          </a:bodyPr>
          <a:lstStyle/>
          <a:p>
            <a:pPr>
              <a:buNone/>
            </a:pPr>
            <a:r>
              <a:rPr lang="en-GB" sz="4200" dirty="0" smtClean="0">
                <a:solidFill>
                  <a:schemeClr val="bg1"/>
                </a:solidFill>
              </a:rPr>
              <a:t>The choices you make can affect your health for the rest of your life </a:t>
            </a:r>
          </a:p>
          <a:p>
            <a:pPr>
              <a:buNone/>
            </a:pPr>
            <a:endParaRPr lang="en-GB" sz="4200" dirty="0" smtClean="0">
              <a:solidFill>
                <a:schemeClr val="bg1"/>
              </a:solidFill>
            </a:endParaRPr>
          </a:p>
          <a:p>
            <a:r>
              <a:rPr lang="en-US" sz="4200" dirty="0" smtClean="0"/>
              <a:t>Risk factors that can contribute to poor health and illness. Some of these can could contribute to early death</a:t>
            </a:r>
            <a:r>
              <a:rPr lang="en-GB" sz="4200" dirty="0" smtClean="0">
                <a:solidFill>
                  <a:schemeClr val="bg1"/>
                </a:solidFill>
              </a:rPr>
              <a:t>:</a:t>
            </a:r>
          </a:p>
          <a:p>
            <a:pPr>
              <a:buNone/>
            </a:pPr>
            <a:endParaRPr lang="en-GB" sz="4200" dirty="0" smtClean="0">
              <a:solidFill>
                <a:schemeClr val="bg1"/>
              </a:solidFill>
            </a:endParaRPr>
          </a:p>
          <a:p>
            <a:pPr lvl="1"/>
            <a:r>
              <a:rPr lang="en-GB" sz="3800" dirty="0" smtClean="0">
                <a:solidFill>
                  <a:schemeClr val="bg1"/>
                </a:solidFill>
              </a:rPr>
              <a:t>alcohol and drug use</a:t>
            </a:r>
          </a:p>
          <a:p>
            <a:pPr lvl="1"/>
            <a:r>
              <a:rPr lang="en-GB" sz="3800" dirty="0" smtClean="0">
                <a:solidFill>
                  <a:schemeClr val="bg1"/>
                </a:solidFill>
              </a:rPr>
              <a:t>tobacco use</a:t>
            </a:r>
          </a:p>
          <a:p>
            <a:pPr lvl="1"/>
            <a:r>
              <a:rPr lang="en-GB" sz="3800" dirty="0" smtClean="0">
                <a:solidFill>
                  <a:schemeClr val="bg1"/>
                </a:solidFill>
              </a:rPr>
              <a:t>injury and violence</a:t>
            </a:r>
          </a:p>
          <a:p>
            <a:pPr lvl="1"/>
            <a:r>
              <a:rPr lang="en-GB" sz="3800" dirty="0" smtClean="0">
                <a:solidFill>
                  <a:schemeClr val="bg1"/>
                </a:solidFill>
              </a:rPr>
              <a:t>unhealthy diet</a:t>
            </a:r>
          </a:p>
          <a:p>
            <a:pPr lvl="1"/>
            <a:r>
              <a:rPr lang="en-GB" sz="3800" dirty="0" smtClean="0">
                <a:solidFill>
                  <a:schemeClr val="bg1"/>
                </a:solidFill>
              </a:rPr>
              <a:t>sexual activity that leads to unplanned pregnancy, STDs, and HIV</a:t>
            </a:r>
          </a:p>
          <a:p>
            <a:pPr lvl="1"/>
            <a:r>
              <a:rPr lang="en-GB" sz="3800" dirty="0" smtClean="0">
                <a:solidFill>
                  <a:schemeClr val="bg1"/>
                </a:solidFill>
              </a:rPr>
              <a:t>lack of physical activity</a:t>
            </a:r>
          </a:p>
          <a:p>
            <a:pPr>
              <a:buNone/>
            </a:pPr>
            <a:endParaRPr lang="en-GB" sz="4200" dirty="0" smtClean="0">
              <a:solidFill>
                <a:schemeClr val="bg1"/>
              </a:solidFill>
            </a:endParaRPr>
          </a:p>
          <a:p>
            <a:r>
              <a:rPr lang="en-GB" sz="4200" dirty="0" smtClean="0">
                <a:solidFill>
                  <a:schemeClr val="bg1"/>
                </a:solidFill>
              </a:rPr>
              <a:t>So, it is important that you understand that the risks you take in life have consequences</a:t>
            </a:r>
          </a:p>
          <a:p>
            <a:pPr>
              <a:buNone/>
            </a:pPr>
            <a:endParaRPr lang="en-GB" sz="4200" dirty="0" smtClean="0">
              <a:solidFill>
                <a:schemeClr val="bg1"/>
              </a:solidFill>
            </a:endParaRPr>
          </a:p>
          <a:p>
            <a:r>
              <a:rPr lang="en-GB" sz="4200" dirty="0" smtClean="0">
                <a:solidFill>
                  <a:schemeClr val="bg1"/>
                </a:solidFill>
              </a:rPr>
              <a:t>If you smoke one cigarette it is not likely to affect you in the long term but if you smoke </a:t>
            </a:r>
            <a:r>
              <a:rPr lang="en-GB" sz="4200" dirty="0" smtClean="0">
                <a:solidFill>
                  <a:schemeClr val="bg1"/>
                </a:solidFill>
              </a:rPr>
              <a:t>everyday, </a:t>
            </a:r>
            <a:r>
              <a:rPr lang="en-GB" sz="4200" smtClean="0">
                <a:solidFill>
                  <a:schemeClr val="bg1"/>
                </a:solidFill>
              </a:rPr>
              <a:t>it </a:t>
            </a:r>
            <a:r>
              <a:rPr lang="en-GB" sz="4200" smtClean="0">
                <a:solidFill>
                  <a:schemeClr val="bg1"/>
                </a:solidFill>
              </a:rPr>
              <a:t>is more </a:t>
            </a:r>
            <a:r>
              <a:rPr lang="en-GB" sz="4200" dirty="0" smtClean="0">
                <a:solidFill>
                  <a:schemeClr val="bg1"/>
                </a:solidFill>
              </a:rPr>
              <a:t>than likely you will incur diseases like lung cancer and die younger</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 calcmode="lin" valueType="num">
                                      <p:cBhvr additive="base">
                                        <p:cTn id="52"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r>
              <a:rPr lang="en-GB" sz="2800" b="1" dirty="0" smtClean="0">
                <a:solidFill>
                  <a:schemeClr val="accent6"/>
                </a:solidFill>
              </a:rPr>
              <a:t>Physical, Mental and Emotional Health and Wellbeing</a:t>
            </a:r>
            <a:endParaRPr lang="en-GB" sz="2800" dirty="0"/>
          </a:p>
        </p:txBody>
      </p:sp>
      <p:sp>
        <p:nvSpPr>
          <p:cNvPr id="5" name="Content Placeholder 4"/>
          <p:cNvSpPr txBox="1">
            <a:spLocks/>
          </p:cNvSpPr>
          <p:nvPr/>
        </p:nvSpPr>
        <p:spPr>
          <a:xfrm>
            <a:off x="457200" y="1600200"/>
            <a:ext cx="4724400" cy="4525963"/>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a:bodyPr>
          <a:lstStyle/>
          <a:p>
            <a:r>
              <a:rPr lang="en-GB" sz="2000" dirty="0" smtClean="0"/>
              <a:t>A key to your wellness or total health is prevention – practicing health and safety habits to remain free of disease and injury.</a:t>
            </a:r>
          </a:p>
          <a:p>
            <a:r>
              <a:rPr lang="en-GB" sz="2000" b="1" dirty="0" smtClean="0"/>
              <a:t> </a:t>
            </a:r>
            <a:endParaRPr lang="en-GB" sz="2000" dirty="0" smtClean="0"/>
          </a:p>
          <a:p>
            <a:r>
              <a:rPr lang="en-GB" sz="2000" dirty="0" smtClean="0">
                <a:solidFill>
                  <a:srgbClr val="FF00FF"/>
                </a:solidFill>
              </a:rPr>
              <a:t>As a class, give examples of prevention:</a:t>
            </a:r>
          </a:p>
          <a:p>
            <a:endParaRPr lang="en-GB" sz="2000" dirty="0" smtClean="0">
              <a:solidFill>
                <a:srgbClr val="FF00FF"/>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rgbClr val="FF00FF"/>
                </a:solidFill>
                <a:effectLst/>
                <a:uLnTx/>
                <a:uFillTx/>
                <a:latin typeface="+mn-lt"/>
                <a:ea typeface="+mn-ea"/>
                <a:cs typeface="+mn-cs"/>
              </a:rPr>
              <a:t>Wearing shin pads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000" dirty="0" smtClean="0">
                <a:solidFill>
                  <a:srgbClr val="FF00FF"/>
                </a:solidFill>
              </a:rPr>
              <a:t>Using sun block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rgbClr val="FF00FF"/>
                </a:solidFill>
                <a:effectLst/>
                <a:uLnTx/>
                <a:uFillTx/>
                <a:latin typeface="+mn-lt"/>
                <a:ea typeface="+mn-ea"/>
                <a:cs typeface="+mn-cs"/>
              </a:rPr>
              <a:t>Others?</a:t>
            </a:r>
            <a:endParaRPr kumimoji="0" lang="en-GB" sz="2000" b="0" i="0" u="none" strike="noStrike" kern="1200" cap="none" spc="0" normalizeH="0" baseline="0" noProof="0" dirty="0">
              <a:ln>
                <a:noFill/>
              </a:ln>
              <a:solidFill>
                <a:srgbClr val="FF00FF"/>
              </a:solidFill>
              <a:effectLst/>
              <a:uLnTx/>
              <a:uFillTx/>
              <a:latin typeface="+mn-lt"/>
              <a:ea typeface="+mn-ea"/>
              <a:cs typeface="+mn-cs"/>
            </a:endParaRPr>
          </a:p>
        </p:txBody>
      </p:sp>
      <p:pic>
        <p:nvPicPr>
          <p:cNvPr id="8194" name="Picture 2" descr="C:\Users\Keith\Dropbox\Images\safety hat.jpg"/>
          <p:cNvPicPr>
            <a:picLocks noGrp="1" noChangeAspect="1" noChangeArrowheads="1"/>
          </p:cNvPicPr>
          <p:nvPr>
            <p:ph idx="1"/>
          </p:nvPr>
        </p:nvPicPr>
        <p:blipFill>
          <a:blip r:embed="rId2" cstate="print"/>
          <a:srcRect/>
          <a:stretch>
            <a:fillRect/>
          </a:stretch>
        </p:blipFill>
        <p:spPr bwMode="auto">
          <a:xfrm>
            <a:off x="5334000" y="1752600"/>
            <a:ext cx="3429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additive="base">
                                        <p:cTn id="1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3" name="Content Placeholder 2"/>
          <p:cNvSpPr>
            <a:spLocks noGrp="1"/>
          </p:cNvSpPr>
          <p:nvPr>
            <p:ph idx="1"/>
          </p:nvPr>
        </p:nvSpPr>
        <p:spPr>
          <a:xfrm>
            <a:off x="457200" y="1600200"/>
            <a:ext cx="4343400" cy="4525963"/>
          </a:xfrm>
          <a:solidFill>
            <a:schemeClr val="accent6">
              <a:lumMod val="20000"/>
              <a:lumOff val="80000"/>
            </a:schemeClr>
          </a:solidFill>
        </p:spPr>
        <p:txBody>
          <a:bodyPr>
            <a:normAutofit lnSpcReduction="10000"/>
          </a:bodyPr>
          <a:lstStyle/>
          <a:p>
            <a:pPr>
              <a:buNone/>
            </a:pPr>
            <a:r>
              <a:rPr lang="en-GB" sz="2000" b="1" dirty="0" smtClean="0"/>
              <a:t>In Groups of 4:</a:t>
            </a:r>
          </a:p>
          <a:p>
            <a:pPr>
              <a:buNone/>
            </a:pPr>
            <a:endParaRPr lang="en-GB" sz="2000" dirty="0" smtClean="0"/>
          </a:p>
          <a:p>
            <a:r>
              <a:rPr lang="en-GB" sz="2000" dirty="0" smtClean="0">
                <a:solidFill>
                  <a:srgbClr val="FF00FF"/>
                </a:solidFill>
              </a:rPr>
              <a:t>Your goal is to plan to achieve Total Wellbeing and Positive Mental Health</a:t>
            </a:r>
          </a:p>
          <a:p>
            <a:pPr>
              <a:buNone/>
            </a:pPr>
            <a:endParaRPr lang="en-GB" sz="2000" dirty="0" smtClean="0">
              <a:solidFill>
                <a:srgbClr val="FF00FF"/>
              </a:solidFill>
            </a:endParaRPr>
          </a:p>
          <a:p>
            <a:r>
              <a:rPr lang="en-GB" sz="2000" dirty="0" smtClean="0">
                <a:solidFill>
                  <a:srgbClr val="FF00FF"/>
                </a:solidFill>
              </a:rPr>
              <a:t>Complete the Wheel of Wellbeing template provided and under the headings provided, list some of the key positive things you can do to help you to achieve your goal</a:t>
            </a:r>
          </a:p>
          <a:p>
            <a:pPr>
              <a:buNone/>
            </a:pPr>
            <a:endParaRPr lang="en-GB" sz="2000" dirty="0" smtClean="0">
              <a:solidFill>
                <a:srgbClr val="FF00FF"/>
              </a:solidFill>
            </a:endParaRPr>
          </a:p>
          <a:p>
            <a:r>
              <a:rPr lang="en-GB" sz="2000" dirty="0" smtClean="0">
                <a:solidFill>
                  <a:srgbClr val="FF00FF"/>
                </a:solidFill>
              </a:rPr>
              <a:t>Be prepared to present your Wheels to the rest of the class</a:t>
            </a:r>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51816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 </a:t>
            </a:r>
            <a:r>
              <a:rPr lang="en-GB" sz="2400" dirty="0" smtClean="0"/>
              <a:t>-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a:bodyPr>
          <a:lstStyle/>
          <a:p>
            <a:r>
              <a:rPr lang="en-GB" sz="2000" dirty="0" smtClean="0"/>
              <a:t>Each day we make decisions that affect our health. What we choose to eat, our level of physical activity, how we manage stress and the types of relationships we have all influences our overall feeling of wellbeing</a:t>
            </a:r>
          </a:p>
          <a:p>
            <a:pPr>
              <a:buNone/>
            </a:pPr>
            <a:r>
              <a:rPr lang="en-GB" sz="2000" dirty="0" smtClean="0"/>
              <a:t> </a:t>
            </a:r>
          </a:p>
          <a:p>
            <a:r>
              <a:rPr lang="en-GB" sz="2000" dirty="0" smtClean="0"/>
              <a:t>We need to manage our health throughout our lives</a:t>
            </a:r>
          </a:p>
          <a:p>
            <a:pPr>
              <a:buNone/>
            </a:pPr>
            <a:endParaRPr lang="en-GB" sz="2000" dirty="0" smtClean="0"/>
          </a:p>
          <a:p>
            <a:r>
              <a:rPr lang="en-GB" sz="2000" dirty="0" smtClean="0"/>
              <a:t>We need to make responsible decisions and set goals that will help us make healthy choices</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5362" name="Picture 2" descr="C:\Users\Keith\Dropbox\Images\happy lady beach.jpg"/>
          <p:cNvPicPr>
            <a:picLocks noChangeAspect="1" noChangeArrowheads="1"/>
          </p:cNvPicPr>
          <p:nvPr/>
        </p:nvPicPr>
        <p:blipFill>
          <a:blip r:embed="rId2" cstate="print"/>
          <a:srcRect/>
          <a:stretch>
            <a:fillRect/>
          </a:stretch>
        </p:blipFill>
        <p:spPr bwMode="auto">
          <a:xfrm>
            <a:off x="5562600" y="1600200"/>
            <a:ext cx="3398695" cy="226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5334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572000" cy="4525963"/>
          </a:xfrm>
          <a:solidFill>
            <a:schemeClr val="accent6">
              <a:lumMod val="20000"/>
              <a:lumOff val="80000"/>
            </a:schemeClr>
          </a:solidFill>
        </p:spPr>
        <p:txBody>
          <a:bodyPr>
            <a:normAutofit/>
          </a:bodyPr>
          <a:lstStyle/>
          <a:p>
            <a:pPr>
              <a:buNone/>
            </a:pPr>
            <a:r>
              <a:rPr lang="en-GB" sz="2000" b="1" dirty="0" smtClean="0"/>
              <a:t>How Healthy are You?</a:t>
            </a:r>
          </a:p>
          <a:p>
            <a:pPr>
              <a:buNone/>
            </a:pPr>
            <a:endParaRPr lang="en-GB" sz="2000" dirty="0" smtClean="0"/>
          </a:p>
          <a:p>
            <a:pPr fontAlgn="base"/>
            <a:r>
              <a:rPr lang="en-GB" sz="2000" dirty="0" smtClean="0">
                <a:solidFill>
                  <a:srgbClr val="FF00FF"/>
                </a:solidFill>
              </a:rPr>
              <a:t>Do you keep yourself fit and healthy?</a:t>
            </a:r>
          </a:p>
          <a:p>
            <a:pPr fontAlgn="base">
              <a:buNone/>
            </a:pPr>
            <a:endParaRPr lang="en-GB" sz="2000" dirty="0" smtClean="0">
              <a:solidFill>
                <a:srgbClr val="FF00FF"/>
              </a:solidFill>
            </a:endParaRPr>
          </a:p>
          <a:p>
            <a:pPr fontAlgn="base"/>
            <a:r>
              <a:rPr lang="en-GB" sz="2000" dirty="0" smtClean="0">
                <a:solidFill>
                  <a:srgbClr val="FF00FF"/>
                </a:solidFill>
              </a:rPr>
              <a:t>Have a go at this quiz and assess your nutrition and activity </a:t>
            </a:r>
          </a:p>
          <a:p>
            <a:pPr fontAlgn="base">
              <a:buNone/>
            </a:pPr>
            <a:endParaRPr lang="en-GB" sz="2000" dirty="0" smtClean="0">
              <a:solidFill>
                <a:srgbClr val="FF00FF"/>
              </a:solidFill>
            </a:endParaRPr>
          </a:p>
          <a:p>
            <a:pPr fontAlgn="base"/>
            <a:r>
              <a:rPr lang="en-GB" sz="2000" dirty="0" smtClean="0">
                <a:solidFill>
                  <a:srgbClr val="FF00FF"/>
                </a:solidFill>
              </a:rPr>
              <a:t>Answer honestly –  you can share your results with your classmates if you want to or keep them to yourself</a:t>
            </a:r>
          </a:p>
          <a:p>
            <a:pPr fontAlgn="base">
              <a:buNone/>
            </a:pPr>
            <a:endParaRPr lang="en-GB" sz="2000" dirty="0" smtClean="0"/>
          </a:p>
          <a:p>
            <a:pPr>
              <a:buNone/>
            </a:pPr>
            <a:endParaRPr lang="en-GB" sz="2000" dirty="0"/>
          </a:p>
        </p:txBody>
      </p:sp>
      <p:pic>
        <p:nvPicPr>
          <p:cNvPr id="3074" name="Picture 2" descr="C:\Users\Keith\Dropbox\Images\healthy food.jpg"/>
          <p:cNvPicPr>
            <a:picLocks noChangeAspect="1" noChangeArrowheads="1"/>
          </p:cNvPicPr>
          <p:nvPr/>
        </p:nvPicPr>
        <p:blipFill>
          <a:blip r:embed="rId3" cstate="print"/>
          <a:srcRect/>
          <a:stretch>
            <a:fillRect/>
          </a:stretch>
        </p:blipFill>
        <p:spPr bwMode="auto">
          <a:xfrm>
            <a:off x="5105400" y="2971800"/>
            <a:ext cx="3587749" cy="25639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fontAlgn="base">
              <a:buNone/>
            </a:pPr>
            <a:r>
              <a:rPr lang="en-GB" b="1" dirty="0" smtClean="0"/>
              <a:t>Answers for nutrition section:</a:t>
            </a:r>
          </a:p>
          <a:p>
            <a:pPr fontAlgn="base">
              <a:buNone/>
            </a:pPr>
            <a:endParaRPr lang="en-GB" b="1" dirty="0" smtClean="0"/>
          </a:p>
          <a:p>
            <a:pPr fontAlgn="base"/>
            <a:r>
              <a:rPr lang="en-GB" dirty="0" smtClean="0"/>
              <a:t>If you answered </a:t>
            </a:r>
            <a:r>
              <a:rPr lang="en-GB" b="1" dirty="0" smtClean="0"/>
              <a:t>mostly C's</a:t>
            </a:r>
            <a:r>
              <a:rPr lang="en-GB" dirty="0" smtClean="0"/>
              <a:t>, well done!  - you have a balanced diet full of nutrients</a:t>
            </a:r>
          </a:p>
          <a:p>
            <a:pPr fontAlgn="base"/>
            <a:r>
              <a:rPr lang="en-GB" dirty="0" smtClean="0"/>
              <a:t>If you answered </a:t>
            </a:r>
            <a:r>
              <a:rPr lang="en-GB" b="1" dirty="0" smtClean="0"/>
              <a:t>mostly A's and B's - </a:t>
            </a:r>
            <a:r>
              <a:rPr lang="en-GB" dirty="0" smtClean="0"/>
              <a:t> you need to eat more healthy foods</a:t>
            </a:r>
          </a:p>
          <a:p>
            <a:pPr fontAlgn="base"/>
            <a:r>
              <a:rPr lang="en-GB" dirty="0" smtClean="0"/>
              <a:t>Not quite there yet? Improve your nutrition by eating more fruit and vegetables, choose healthier snacks and water as a drink</a:t>
            </a:r>
          </a:p>
          <a:p>
            <a:pPr fontAlgn="base">
              <a:buNone/>
            </a:pPr>
            <a:endParaRPr lang="en-GB" b="1" dirty="0" smtClean="0"/>
          </a:p>
          <a:p>
            <a:pPr fontAlgn="base">
              <a:buNone/>
            </a:pPr>
            <a:r>
              <a:rPr lang="en-GB" b="1" dirty="0" smtClean="0"/>
              <a:t>Answers for physical activity section:</a:t>
            </a:r>
          </a:p>
          <a:p>
            <a:pPr fontAlgn="base">
              <a:buNone/>
            </a:pPr>
            <a:endParaRPr lang="en-GB" b="1" dirty="0" smtClean="0"/>
          </a:p>
          <a:p>
            <a:pPr fontAlgn="base"/>
            <a:r>
              <a:rPr lang="en-GB" dirty="0" smtClean="0"/>
              <a:t>If you answered </a:t>
            </a:r>
            <a:r>
              <a:rPr lang="en-GB" b="1" dirty="0" smtClean="0"/>
              <a:t>mostly C's</a:t>
            </a:r>
            <a:r>
              <a:rPr lang="en-GB" dirty="0" smtClean="0"/>
              <a:t>, excellent! - you are currently leading an active life!</a:t>
            </a:r>
          </a:p>
          <a:p>
            <a:pPr fontAlgn="base"/>
            <a:r>
              <a:rPr lang="en-GB" b="1" dirty="0" smtClean="0"/>
              <a:t>Mostly A's and B's</a:t>
            </a:r>
            <a:r>
              <a:rPr lang="en-GB" dirty="0" smtClean="0"/>
              <a:t> - you need to be physically active for at least 60 minutes every day.  Walking, running and playing with your friends can be good ways of exercising</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dissolve">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Learn how to maintain physical, mental and emotional health and wellbeing</a:t>
            </a:r>
          </a:p>
          <a:p>
            <a:pPr>
              <a:buNone/>
            </a:pPr>
            <a:endParaRPr lang="en-GB" sz="2000" dirty="0" smtClean="0">
              <a:solidFill>
                <a:schemeClr val="bg1"/>
              </a:solidFill>
            </a:endParaRPr>
          </a:p>
          <a:p>
            <a:r>
              <a:rPr lang="en-GB" sz="2000" dirty="0" smtClean="0">
                <a:solidFill>
                  <a:schemeClr val="bg1"/>
                </a:solidFill>
              </a:rPr>
              <a:t>Learn how to assess and manage risks to health and to keep yourself and others safe</a:t>
            </a:r>
          </a:p>
          <a:p>
            <a:pPr>
              <a:buNone/>
            </a:pPr>
            <a:endParaRPr lang="en-GB" sz="2000" dirty="0" smtClean="0"/>
          </a:p>
          <a:p>
            <a:pPr>
              <a:buNone/>
            </a:pPr>
            <a:endParaRPr lang="en-GB" sz="2000" dirty="0" smtClean="0"/>
          </a:p>
          <a:p>
            <a:endParaRPr lang="en-GB" sz="2000" dirty="0" smtClean="0"/>
          </a:p>
          <a:p>
            <a:endParaRPr lang="en-GB" dirty="0"/>
          </a:p>
        </p:txBody>
      </p:sp>
      <p:pic>
        <p:nvPicPr>
          <p:cNvPr id="14337" name="Picture 1" descr="C:\Users\Keith\Dropbox\Images\preparation runner start.jpg"/>
          <p:cNvPicPr>
            <a:picLocks noChangeAspect="1" noChangeArrowheads="1"/>
          </p:cNvPicPr>
          <p:nvPr/>
        </p:nvPicPr>
        <p:blipFill>
          <a:blip r:embed="rId2" cstate="print"/>
          <a:srcRect/>
          <a:stretch>
            <a:fillRect/>
          </a:stretch>
        </p:blipFill>
        <p:spPr bwMode="auto">
          <a:xfrm>
            <a:off x="5532437" y="2895600"/>
            <a:ext cx="3382963"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p:spPr>
        <p:style>
          <a:lnRef idx="3">
            <a:schemeClr val="lt1"/>
          </a:lnRef>
          <a:fillRef idx="1">
            <a:schemeClr val="accent4"/>
          </a:fillRef>
          <a:effectRef idx="1">
            <a:schemeClr val="accent4"/>
          </a:effectRef>
          <a:fontRef idx="minor">
            <a:schemeClr val="lt1"/>
          </a:fontRef>
        </p:style>
        <p:txBody>
          <a:bodyPr>
            <a:normAutofit lnSpcReduction="10000"/>
          </a:bodyPr>
          <a:lstStyle/>
          <a:p>
            <a:pPr>
              <a:buNone/>
            </a:pPr>
            <a:r>
              <a:rPr lang="en-GB" sz="2000" b="1" dirty="0" smtClean="0">
                <a:solidFill>
                  <a:schemeClr val="bg1"/>
                </a:solidFill>
              </a:rPr>
              <a:t>What is Wellness?</a:t>
            </a:r>
          </a:p>
          <a:p>
            <a:pPr>
              <a:buNone/>
            </a:pPr>
            <a:endParaRPr lang="en-GB" sz="2000" dirty="0" smtClean="0">
              <a:solidFill>
                <a:schemeClr val="bg1"/>
              </a:solidFill>
            </a:endParaRPr>
          </a:p>
          <a:p>
            <a:r>
              <a:rPr lang="en-GB" sz="2000" dirty="0" smtClean="0">
                <a:solidFill>
                  <a:schemeClr val="bg1"/>
                </a:solidFill>
              </a:rPr>
              <a:t>It is an overall state of wellbeing, or total health</a:t>
            </a:r>
          </a:p>
          <a:p>
            <a:pPr>
              <a:buNone/>
            </a:pPr>
            <a:endParaRPr lang="en-GB" sz="2000" dirty="0" smtClean="0">
              <a:solidFill>
                <a:schemeClr val="bg1"/>
              </a:solidFill>
            </a:endParaRPr>
          </a:p>
          <a:p>
            <a:r>
              <a:rPr lang="en-GB" sz="2000" dirty="0" smtClean="0">
                <a:solidFill>
                  <a:schemeClr val="bg1"/>
                </a:solidFill>
              </a:rPr>
              <a:t>It comes from a way of living each day that includes making decisions and practicing healthy behaviours</a:t>
            </a:r>
          </a:p>
          <a:p>
            <a:pPr>
              <a:buNone/>
            </a:pPr>
            <a:endParaRPr lang="en-GB" sz="2000" dirty="0" smtClean="0">
              <a:solidFill>
                <a:schemeClr val="bg1"/>
              </a:solidFill>
            </a:endParaRPr>
          </a:p>
          <a:p>
            <a:r>
              <a:rPr lang="en-GB" sz="2000" dirty="0" smtClean="0">
                <a:solidFill>
                  <a:schemeClr val="bg1"/>
                </a:solidFill>
              </a:rPr>
              <a:t>Achieving wellness requires an ongoing, lifelong commitment to physical, mental/emotional and social health</a:t>
            </a:r>
          </a:p>
          <a:p>
            <a:pPr>
              <a:buNone/>
            </a:pPr>
            <a:endParaRPr lang="en-GB" sz="2000" dirty="0" smtClean="0"/>
          </a:p>
          <a:p>
            <a:pPr>
              <a:buNone/>
            </a:pPr>
            <a:r>
              <a:rPr lang="en-GB" sz="2000" dirty="0" smtClean="0"/>
              <a:t>		</a:t>
            </a:r>
            <a:endParaRPr lang="en-GB" sz="2000" dirty="0"/>
          </a:p>
        </p:txBody>
      </p:sp>
      <p:pic>
        <p:nvPicPr>
          <p:cNvPr id="1026" name="Picture 2" descr="C:\Users\Keith\Dropbox\Images\health.jpg"/>
          <p:cNvPicPr>
            <a:picLocks noChangeAspect="1" noChangeArrowheads="1"/>
          </p:cNvPicPr>
          <p:nvPr/>
        </p:nvPicPr>
        <p:blipFill>
          <a:blip r:embed="rId2" cstate="print"/>
          <a:srcRect/>
          <a:stretch>
            <a:fillRect/>
          </a:stretch>
        </p:blipFill>
        <p:spPr bwMode="auto">
          <a:xfrm>
            <a:off x="5638800" y="1676400"/>
            <a:ext cx="2955925" cy="3402013"/>
          </a:xfrm>
          <a:prstGeom prst="rect">
            <a:avLst/>
          </a:prstGeom>
          <a:noFill/>
        </p:spPr>
      </p:pic>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1" i="0" u="none" strike="noStrike" kern="1200" cap="none" spc="0" normalizeH="0" baseline="0" noProof="0" dirty="0" smtClean="0">
                <a:ln>
                  <a:noFill/>
                </a:ln>
                <a:solidFill>
                  <a:schemeClr val="accent6"/>
                </a:solidFill>
                <a:effectLst/>
                <a:uLnTx/>
                <a:uFillTx/>
                <a:latin typeface="+mj-lt"/>
                <a:ea typeface="+mj-ea"/>
                <a:cs typeface="+mj-cs"/>
              </a:rPr>
              <a:t>Physical, Mental and Emotional Health and Wellbeing</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800600" cy="4525963"/>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000" b="1" dirty="0" smtClean="0"/>
              <a:t>Your Total Health:</a:t>
            </a:r>
          </a:p>
          <a:p>
            <a:pPr>
              <a:buNone/>
            </a:pPr>
            <a:endParaRPr lang="en-GB" sz="2000" dirty="0" smtClean="0"/>
          </a:p>
          <a:p>
            <a:r>
              <a:rPr lang="en-GB" sz="2000" dirty="0" smtClean="0"/>
              <a:t>Everyday you make decisions to live a healthy life</a:t>
            </a:r>
          </a:p>
          <a:p>
            <a:pPr>
              <a:buNone/>
            </a:pPr>
            <a:endParaRPr lang="en-GB" sz="2000" dirty="0" smtClean="0"/>
          </a:p>
          <a:p>
            <a:r>
              <a:rPr lang="en-GB" sz="2000" dirty="0" smtClean="0"/>
              <a:t>These decisions affect all parts of your health triangle which includes your Physical, Mental/Emotional and Social needs</a:t>
            </a:r>
          </a:p>
          <a:p>
            <a:pPr>
              <a:buNone/>
            </a:pPr>
            <a:r>
              <a:rPr lang="en-GB" sz="2000" dirty="0" smtClean="0"/>
              <a:t> </a:t>
            </a:r>
          </a:p>
          <a:p>
            <a:r>
              <a:rPr lang="en-GB" sz="2000" dirty="0" smtClean="0"/>
              <a:t>To make your life a healthy one, you need to balance all 3 areas carefully</a:t>
            </a:r>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4099" name="Picture 3" descr="C:\Users\Keith\Dropbox\Images\salad heart.jpg"/>
          <p:cNvPicPr>
            <a:picLocks noChangeAspect="1" noChangeArrowheads="1"/>
          </p:cNvPicPr>
          <p:nvPr/>
        </p:nvPicPr>
        <p:blipFill>
          <a:blip r:embed="rId2" cstate="print"/>
          <a:srcRect/>
          <a:stretch>
            <a:fillRect/>
          </a:stretch>
        </p:blipFill>
        <p:spPr bwMode="auto">
          <a:xfrm>
            <a:off x="5334000" y="2209800"/>
            <a:ext cx="3657600"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Physical, Mental and Emotional Health and Wellbeing</a:t>
            </a:r>
            <a:endParaRPr lang="en-GB" sz="2800" dirty="0"/>
          </a:p>
        </p:txBody>
      </p:sp>
      <p:sp>
        <p:nvSpPr>
          <p:cNvPr id="3" name="Content Placeholder 2"/>
          <p:cNvSpPr>
            <a:spLocks noGrp="1"/>
          </p:cNvSpPr>
          <p:nvPr>
            <p:ph idx="1"/>
          </p:nvPr>
        </p:nvSpPr>
        <p:spPr>
          <a:xfrm>
            <a:off x="457200" y="1600200"/>
            <a:ext cx="4343400" cy="4876800"/>
          </a:xfrm>
        </p:spPr>
        <p:style>
          <a:lnRef idx="1">
            <a:schemeClr val="accent5"/>
          </a:lnRef>
          <a:fillRef idx="2">
            <a:schemeClr val="accent5"/>
          </a:fillRef>
          <a:effectRef idx="1">
            <a:schemeClr val="accent5"/>
          </a:effectRef>
          <a:fontRef idx="minor">
            <a:schemeClr val="dk1"/>
          </a:fontRef>
        </p:style>
        <p:txBody>
          <a:bodyPr>
            <a:normAutofit/>
          </a:bodyPr>
          <a:lstStyle/>
          <a:p>
            <a:pPr lvl="0">
              <a:buNone/>
            </a:pPr>
            <a:r>
              <a:rPr lang="en-GB" sz="2000" b="1" dirty="0" smtClean="0"/>
              <a:t>Physical Health:</a:t>
            </a:r>
          </a:p>
          <a:p>
            <a:pPr lvl="0">
              <a:buNone/>
            </a:pPr>
            <a:endParaRPr lang="en-GB" sz="2000" dirty="0" smtClean="0"/>
          </a:p>
          <a:p>
            <a:r>
              <a:rPr lang="en-GB" sz="2000" dirty="0" smtClean="0"/>
              <a:t>Being in good physical health lets your body function well and gives you the energy to perform daily activities, deal with stress and avoid injuries</a:t>
            </a:r>
          </a:p>
          <a:p>
            <a:pPr>
              <a:buNone/>
            </a:pPr>
            <a:endParaRPr lang="en-GB" sz="2000" dirty="0" smtClean="0"/>
          </a:p>
          <a:p>
            <a:r>
              <a:rPr lang="en-GB" sz="2000" dirty="0" smtClean="0"/>
              <a:t>To maintain physical health you should, get plenty of sleep, eat a healthy diet, be physically active, avoid harmful substances and maintain good hygiene</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C:\Users\Keith\Dropbox\Images\happy beach young people.jpg"/>
          <p:cNvPicPr>
            <a:picLocks noChangeAspect="1" noChangeArrowheads="1"/>
          </p:cNvPicPr>
          <p:nvPr/>
        </p:nvPicPr>
        <p:blipFill>
          <a:blip r:embed="rId2" cstate="print"/>
          <a:srcRect/>
          <a:stretch>
            <a:fillRect/>
          </a:stretch>
        </p:blipFill>
        <p:spPr bwMode="auto">
          <a:xfrm>
            <a:off x="4953000" y="2057401"/>
            <a:ext cx="3986213" cy="30272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1695</TotalTime>
  <Words>1384</Words>
  <Application>Microsoft Office PowerPoint</Application>
  <PresentationFormat>On-screen Show (4:3)</PresentationFormat>
  <Paragraphs>250</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    Bristol Healthy Schools  Stride  Emotional Health and Wellbeing Programme  Year 8 – Lesson 1  Physical, Mental and Emotional Health and Wellbeing</vt:lpstr>
      <vt:lpstr>Our School Values and Ground Rules</vt:lpstr>
      <vt:lpstr>Physical, Mental and Emotional Health and Wellbeing</vt:lpstr>
      <vt:lpstr>Physical, Mental and Emotional Health and Wellbeing</vt:lpstr>
      <vt:lpstr>Physical, Mental and Emotional Health and Wellbeing</vt:lpstr>
      <vt:lpstr>Physical, Mental and Emotional Health and Wellbeing</vt:lpstr>
      <vt:lpstr> </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Physical, Mental and Emotional Health and Wellbeing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202</cp:revision>
  <dcterms:created xsi:type="dcterms:W3CDTF">2006-08-16T00:00:00Z</dcterms:created>
  <dcterms:modified xsi:type="dcterms:W3CDTF">2017-12-12T15:22:21Z</dcterms:modified>
</cp:coreProperties>
</file>