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7" r:id="rId5"/>
    <p:sldId id="257" r:id="rId6"/>
    <p:sldId id="268" r:id="rId7"/>
    <p:sldId id="281" r:id="rId8"/>
    <p:sldId id="258" r:id="rId9"/>
    <p:sldId id="260" r:id="rId10"/>
    <p:sldId id="277" r:id="rId11"/>
    <p:sldId id="280" r:id="rId12"/>
    <p:sldId id="270" r:id="rId13"/>
    <p:sldId id="269" r:id="rId14"/>
    <p:sldId id="261" r:id="rId15"/>
    <p:sldId id="282" r:id="rId16"/>
    <p:sldId id="279" r:id="rId17"/>
    <p:sldId id="285" r:id="rId18"/>
    <p:sldId id="286" r:id="rId19"/>
    <p:sldId id="287" r:id="rId20"/>
    <p:sldId id="288" r:id="rId21"/>
    <p:sldId id="289" r:id="rId22"/>
    <p:sldId id="28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vimeo.com/228680262/aed571fc78"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smtClean="0">
                <a:solidFill>
                  <a:schemeClr val="tx2">
                    <a:lumMod val="60000"/>
                    <a:lumOff val="40000"/>
                  </a:schemeClr>
                </a:solidFill>
              </a:rPr>
              <a:t>Year 8 – Lesson 2</a:t>
            </a:r>
            <a:br>
              <a:rPr lang="en-GB" smtClean="0">
                <a:solidFill>
                  <a:schemeClr val="tx2">
                    <a:lumMod val="60000"/>
                    <a:lumOff val="40000"/>
                  </a:schemeClr>
                </a:solidFill>
              </a:rPr>
            </a:br>
            <a:r>
              <a:rPr lang="en-GB" smtClean="0">
                <a:solidFill>
                  <a:schemeClr val="tx2">
                    <a:lumMod val="60000"/>
                    <a:lumOff val="40000"/>
                  </a:schemeClr>
                </a:solidFill>
              </a:rPr>
              <a:t>Managing </a:t>
            </a:r>
            <a:r>
              <a:rPr lang="en-GB" dirty="0" smtClean="0">
                <a:solidFill>
                  <a:schemeClr val="tx2">
                    <a:lumMod val="60000"/>
                    <a:lumOff val="40000"/>
                  </a:schemeClr>
                </a:solidFill>
              </a:rPr>
              <a:t>Peer Pressure</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5257800" cy="4876800"/>
          </a:xfrm>
        </p:spPr>
        <p:style>
          <a:lnRef idx="1">
            <a:schemeClr val="accent1"/>
          </a:lnRef>
          <a:fillRef idx="3">
            <a:schemeClr val="accent1"/>
          </a:fillRef>
          <a:effectRef idx="2">
            <a:schemeClr val="accent1"/>
          </a:effectRef>
          <a:fontRef idx="minor">
            <a:schemeClr val="lt1"/>
          </a:fontRef>
        </p:style>
        <p:txBody>
          <a:bodyPr>
            <a:normAutofit/>
          </a:bodyPr>
          <a:lstStyle/>
          <a:p>
            <a:pPr>
              <a:buNone/>
            </a:pPr>
            <a:r>
              <a:rPr lang="en-GB" sz="2100" b="1" dirty="0" smtClean="0">
                <a:solidFill>
                  <a:schemeClr val="bg1"/>
                </a:solidFill>
              </a:rPr>
              <a:t>Positive Peer Pressure:</a:t>
            </a:r>
          </a:p>
          <a:p>
            <a:pPr>
              <a:buNone/>
            </a:pPr>
            <a:endParaRPr lang="en-GB" sz="2100" dirty="0" smtClean="0">
              <a:solidFill>
                <a:schemeClr val="bg1"/>
              </a:solidFill>
            </a:endParaRPr>
          </a:p>
          <a:p>
            <a:pPr>
              <a:lnSpc>
                <a:spcPct val="150000"/>
              </a:lnSpc>
            </a:pPr>
            <a:r>
              <a:rPr lang="en-ZA" sz="2000" dirty="0" smtClean="0">
                <a:solidFill>
                  <a:schemeClr val="bg1"/>
                </a:solidFill>
              </a:rPr>
              <a:t>Act in a generally appropriate way</a:t>
            </a:r>
          </a:p>
          <a:p>
            <a:pPr>
              <a:lnSpc>
                <a:spcPct val="150000"/>
              </a:lnSpc>
            </a:pPr>
            <a:r>
              <a:rPr lang="en-ZA" sz="2000" dirty="0" smtClean="0">
                <a:solidFill>
                  <a:schemeClr val="bg1"/>
                </a:solidFill>
              </a:rPr>
              <a:t>Do the right thing</a:t>
            </a:r>
          </a:p>
          <a:p>
            <a:pPr>
              <a:lnSpc>
                <a:spcPct val="150000"/>
              </a:lnSpc>
            </a:pPr>
            <a:r>
              <a:rPr lang="en-ZA" sz="2000" dirty="0" smtClean="0">
                <a:solidFill>
                  <a:schemeClr val="bg1"/>
                </a:solidFill>
              </a:rPr>
              <a:t>Do more good than harm</a:t>
            </a:r>
          </a:p>
          <a:p>
            <a:pPr>
              <a:lnSpc>
                <a:spcPct val="150000"/>
              </a:lnSpc>
            </a:pPr>
            <a:r>
              <a:rPr lang="en-ZA" sz="2000" dirty="0" smtClean="0">
                <a:solidFill>
                  <a:schemeClr val="bg1"/>
                </a:solidFill>
              </a:rPr>
              <a:t>Does not cause you to act without considerations</a:t>
            </a:r>
          </a:p>
          <a:p>
            <a:pPr lvl="0"/>
            <a:endParaRPr lang="en-GB" sz="2000" dirty="0" smtClean="0"/>
          </a:p>
          <a:p>
            <a:endParaRPr lang="en-GB" sz="2000" dirty="0"/>
          </a:p>
        </p:txBody>
      </p:sp>
      <p:pic>
        <p:nvPicPr>
          <p:cNvPr id="6146" name="Picture 2" descr="C:\Users\Keith\Dropbox\Images\speech bubbles.jpg"/>
          <p:cNvPicPr>
            <a:picLocks noChangeAspect="1" noChangeArrowheads="1"/>
          </p:cNvPicPr>
          <p:nvPr/>
        </p:nvPicPr>
        <p:blipFill>
          <a:blip r:embed="rId2" cstate="print"/>
          <a:srcRect/>
          <a:stretch>
            <a:fillRect/>
          </a:stretch>
        </p:blipFill>
        <p:spPr bwMode="auto">
          <a:xfrm>
            <a:off x="5867400" y="2793776"/>
            <a:ext cx="3276600" cy="21830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4876800" cy="4876800"/>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000" b="1" dirty="0" smtClean="0"/>
              <a:t>Class Exercise:</a:t>
            </a:r>
          </a:p>
          <a:p>
            <a:pPr>
              <a:buNone/>
            </a:pPr>
            <a:endParaRPr lang="en-GB" sz="2000" dirty="0" smtClean="0">
              <a:solidFill>
                <a:schemeClr val="bg1"/>
              </a:solidFill>
            </a:endParaRPr>
          </a:p>
          <a:p>
            <a:r>
              <a:rPr lang="en-GB" sz="2000" dirty="0" smtClean="0">
                <a:solidFill>
                  <a:srgbClr val="FF00FF"/>
                </a:solidFill>
              </a:rPr>
              <a:t>Give some examples of negative peer pressure</a:t>
            </a:r>
            <a:endParaRPr lang="en-GB" sz="2000" dirty="0" smtClean="0">
              <a:solidFill>
                <a:schemeClr val="bg1"/>
              </a:solidFill>
            </a:endParaRPr>
          </a:p>
          <a:p>
            <a:pPr lvl="0"/>
            <a:endParaRPr lang="en-GB" sz="2000" dirty="0" smtClean="0"/>
          </a:p>
          <a:p>
            <a:endParaRPr lang="en-GB" sz="2000" dirty="0"/>
          </a:p>
        </p:txBody>
      </p:sp>
      <p:pic>
        <p:nvPicPr>
          <p:cNvPr id="7171" name="Picture 3" descr="C:\Users\Keith\Dropbox\Images\head in sand.jpg"/>
          <p:cNvPicPr>
            <a:picLocks noChangeAspect="1" noChangeArrowheads="1"/>
          </p:cNvPicPr>
          <p:nvPr/>
        </p:nvPicPr>
        <p:blipFill>
          <a:blip r:embed="rId2" cstate="print"/>
          <a:srcRect/>
          <a:stretch>
            <a:fillRect/>
          </a:stretch>
        </p:blipFill>
        <p:spPr bwMode="auto">
          <a:xfrm>
            <a:off x="5399532" y="1905000"/>
            <a:ext cx="3552444"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381000" y="1600200"/>
            <a:ext cx="7924800" cy="4876800"/>
          </a:xfrm>
          <a:solidFill>
            <a:schemeClr val="accent4">
              <a:lumMod val="20000"/>
              <a:lumOff val="80000"/>
            </a:schemeClr>
          </a:solidFill>
        </p:spPr>
        <p:txBody>
          <a:bodyPr>
            <a:normAutofit/>
          </a:bodyPr>
          <a:lstStyle/>
          <a:p>
            <a:pPr lvl="0">
              <a:buNone/>
            </a:pPr>
            <a:r>
              <a:rPr lang="en-GB" sz="2400" b="1" dirty="0" smtClean="0"/>
              <a:t>Negative Peer Pressure:</a:t>
            </a:r>
          </a:p>
          <a:p>
            <a:pPr lvl="0">
              <a:buNone/>
            </a:pPr>
            <a:endParaRPr lang="en-GB" sz="2400" dirty="0" smtClean="0"/>
          </a:p>
          <a:p>
            <a:pPr>
              <a:buNone/>
            </a:pPr>
            <a:endParaRPr lang="en-GB" sz="2000" dirty="0" smtClean="0">
              <a:solidFill>
                <a:srgbClr val="FF00FF"/>
              </a:solidFill>
            </a:endParaRPr>
          </a:p>
          <a:p>
            <a:pPr>
              <a:buNone/>
            </a:pPr>
            <a:endParaRPr lang="en-GB" sz="2000" dirty="0"/>
          </a:p>
        </p:txBody>
      </p:sp>
      <p:pic>
        <p:nvPicPr>
          <p:cNvPr id="5"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2209800"/>
            <a:ext cx="3722315" cy="1797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95800" y="2971800"/>
            <a:ext cx="3657600" cy="27515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0560" y="4495800"/>
            <a:ext cx="3331840" cy="15494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par>
                                <p:cTn id="12" presetID="9"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par>
                                <p:cTn id="15" presetID="9"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b="1" dirty="0">
              <a:solidFill>
                <a:schemeClr val="accent6"/>
              </a:solidFill>
            </a:endParaRPr>
          </a:p>
        </p:txBody>
      </p:sp>
      <p:sp>
        <p:nvSpPr>
          <p:cNvPr id="5" name="Content Placeholder 4"/>
          <p:cNvSpPr>
            <a:spLocks noGrp="1"/>
          </p:cNvSpPr>
          <p:nvPr>
            <p:ph idx="1"/>
          </p:nvPr>
        </p:nvSpPr>
        <p:spPr>
          <a:xfrm>
            <a:off x="457200" y="1600200"/>
            <a:ext cx="4953000" cy="5257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Negative Peer Pressure:</a:t>
            </a:r>
          </a:p>
          <a:p>
            <a:pPr>
              <a:buNone/>
            </a:pPr>
            <a:endParaRPr lang="en-GB" sz="2000" b="1" dirty="0" smtClean="0"/>
          </a:p>
          <a:p>
            <a:pPr>
              <a:lnSpc>
                <a:spcPct val="150000"/>
              </a:lnSpc>
            </a:pPr>
            <a:r>
              <a:rPr lang="en-ZA" sz="2000" dirty="0" smtClean="0"/>
              <a:t>Act in a generally inappropriate way</a:t>
            </a:r>
          </a:p>
          <a:p>
            <a:pPr>
              <a:lnSpc>
                <a:spcPct val="150000"/>
              </a:lnSpc>
            </a:pPr>
            <a:r>
              <a:rPr lang="en-ZA" sz="2000" dirty="0" smtClean="0"/>
              <a:t>Do the wrong thing</a:t>
            </a:r>
          </a:p>
          <a:p>
            <a:pPr>
              <a:lnSpc>
                <a:spcPct val="150000"/>
              </a:lnSpc>
            </a:pPr>
            <a:r>
              <a:rPr lang="en-ZA" sz="2000" dirty="0" smtClean="0"/>
              <a:t>Do more harm than good</a:t>
            </a:r>
          </a:p>
          <a:p>
            <a:pPr>
              <a:lnSpc>
                <a:spcPct val="150000"/>
              </a:lnSpc>
            </a:pPr>
            <a:r>
              <a:rPr lang="en-ZA" sz="2000" dirty="0" smtClean="0"/>
              <a:t>Act without consideration</a:t>
            </a:r>
            <a:endParaRPr lang="en-GB" sz="2000" dirty="0"/>
          </a:p>
        </p:txBody>
      </p:sp>
      <p:pic>
        <p:nvPicPr>
          <p:cNvPr id="3074" name="Picture 2" descr="C:\Users\Keith\Dropbox\Images\man depressed stress.jpg"/>
          <p:cNvPicPr>
            <a:picLocks noChangeAspect="1" noChangeArrowheads="1"/>
          </p:cNvPicPr>
          <p:nvPr/>
        </p:nvPicPr>
        <p:blipFill>
          <a:blip r:embed="rId2" cstate="print"/>
          <a:srcRect/>
          <a:stretch>
            <a:fillRect/>
          </a:stretch>
        </p:blipFill>
        <p:spPr bwMode="auto">
          <a:xfrm>
            <a:off x="5410200" y="2057400"/>
            <a:ext cx="3566363"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dissolve">
                                      <p:cBhvr>
                                        <p:cTn id="11" dur="500"/>
                                        <p:tgtEl>
                                          <p:spTgt spid="5">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dissolve">
                                      <p:cBhvr>
                                        <p:cTn id="15" dur="500"/>
                                        <p:tgtEl>
                                          <p:spTgt spid="5">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dissolve">
                                      <p:cBhvr>
                                        <p:cTn id="19" dur="500"/>
                                        <p:tgtEl>
                                          <p:spTgt spid="5">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dissolve">
                                      <p:cBhvr>
                                        <p:cTn id="2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normAutofit/>
          </a:bodyPr>
          <a:lstStyle/>
          <a:p>
            <a:r>
              <a:rPr lang="en-GB" sz="2800" b="1" dirty="0" smtClean="0">
                <a:solidFill>
                  <a:schemeClr val="accent6"/>
                </a:solidFill>
              </a:rPr>
              <a:t>Managing Peer Pressure</a:t>
            </a:r>
            <a:endParaRPr lang="en-GB" sz="2800" dirty="0"/>
          </a:p>
        </p:txBody>
      </p:sp>
      <p:sp>
        <p:nvSpPr>
          <p:cNvPr id="5" name="Content Placeholder 4"/>
          <p:cNvSpPr txBox="1">
            <a:spLocks/>
          </p:cNvSpPr>
          <p:nvPr/>
        </p:nvSpPr>
        <p:spPr>
          <a:xfrm>
            <a:off x="457200" y="1600200"/>
            <a:ext cx="4724400" cy="452596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r>
              <a:rPr lang="en-GB" sz="2000" b="1" dirty="0" smtClean="0"/>
              <a:t>Class Discussion:</a:t>
            </a:r>
          </a:p>
          <a:p>
            <a:endParaRPr lang="en-GB" sz="2000" dirty="0" smtClean="0"/>
          </a:p>
          <a:p>
            <a:r>
              <a:rPr lang="en-GB" sz="2000" dirty="0" smtClean="0"/>
              <a:t>Jenny’s friends told her that if she’s a coward, she’s not cool enough to hang out with. She needs to shoplift to prove it to them. </a:t>
            </a:r>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r>
              <a:rPr lang="en-GB" sz="2000" dirty="0" smtClean="0">
                <a:solidFill>
                  <a:srgbClr val="FF00FF"/>
                </a:solidFill>
              </a:rPr>
              <a:t>What are the possible outcomes?</a:t>
            </a:r>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a:p>
            <a:endParaRPr lang="en-GB" sz="2000" dirty="0" smtClean="0"/>
          </a:p>
        </p:txBody>
      </p:sp>
      <p:pic>
        <p:nvPicPr>
          <p:cNvPr id="7" name="Picture 6" descr="phse.jpg"/>
          <p:cNvPicPr>
            <a:picLocks noChangeAspect="1"/>
          </p:cNvPicPr>
          <p:nvPr/>
        </p:nvPicPr>
        <p:blipFill>
          <a:blip r:embed="rId2" cstate="print"/>
          <a:stretch>
            <a:fillRect/>
          </a:stretch>
        </p:blipFill>
        <p:spPr>
          <a:xfrm>
            <a:off x="5334000" y="1600200"/>
            <a:ext cx="3140174" cy="4495800"/>
          </a:xfrm>
          <a:prstGeom prst="rect">
            <a:avLst/>
          </a:prstGeom>
        </p:spPr>
      </p:pic>
      <p:sp>
        <p:nvSpPr>
          <p:cNvPr id="9" name="TextBox 8"/>
          <p:cNvSpPr txBox="1"/>
          <p:nvPr/>
        </p:nvSpPr>
        <p:spPr>
          <a:xfrm>
            <a:off x="2514600" y="4050268"/>
            <a:ext cx="2448272" cy="369332"/>
          </a:xfrm>
          <a:prstGeom prst="rect">
            <a:avLst/>
          </a:prstGeom>
          <a:noFill/>
        </p:spPr>
        <p:txBody>
          <a:bodyPr wrap="square" rtlCol="0">
            <a:spAutoFit/>
          </a:bodyPr>
          <a:lstStyle/>
          <a:p>
            <a:r>
              <a:rPr lang="en-GB" dirty="0" smtClean="0"/>
              <a:t>“Goody Two Shoes”</a:t>
            </a:r>
            <a:endParaRPr lang="en-GB" dirty="0"/>
          </a:p>
        </p:txBody>
      </p:sp>
      <p:sp>
        <p:nvSpPr>
          <p:cNvPr id="10" name="TextBox 9"/>
          <p:cNvSpPr txBox="1"/>
          <p:nvPr/>
        </p:nvSpPr>
        <p:spPr>
          <a:xfrm>
            <a:off x="2514600" y="4780637"/>
            <a:ext cx="2232248" cy="646331"/>
          </a:xfrm>
          <a:prstGeom prst="rect">
            <a:avLst/>
          </a:prstGeom>
          <a:noFill/>
        </p:spPr>
        <p:txBody>
          <a:bodyPr wrap="square" rtlCol="0">
            <a:spAutoFit/>
          </a:bodyPr>
          <a:lstStyle/>
          <a:p>
            <a:r>
              <a:rPr lang="en-GB" dirty="0" smtClean="0"/>
              <a:t>“You won’t get caught”</a:t>
            </a:r>
            <a:endParaRPr lang="en-GB" dirty="0"/>
          </a:p>
        </p:txBody>
      </p:sp>
      <p:sp>
        <p:nvSpPr>
          <p:cNvPr id="11" name="TextBox 10"/>
          <p:cNvSpPr txBox="1"/>
          <p:nvPr/>
        </p:nvSpPr>
        <p:spPr>
          <a:xfrm>
            <a:off x="683568" y="4050268"/>
            <a:ext cx="1204176" cy="369332"/>
          </a:xfrm>
          <a:prstGeom prst="rect">
            <a:avLst/>
          </a:prstGeom>
          <a:noFill/>
        </p:spPr>
        <p:txBody>
          <a:bodyPr wrap="none" rtlCol="0">
            <a:spAutoFit/>
          </a:bodyPr>
          <a:lstStyle/>
          <a:p>
            <a:r>
              <a:rPr lang="en-GB" dirty="0" smtClean="0"/>
              <a:t>“It’s fun!”</a:t>
            </a:r>
            <a:endParaRPr lang="en-GB" dirty="0"/>
          </a:p>
        </p:txBody>
      </p:sp>
      <p:sp>
        <p:nvSpPr>
          <p:cNvPr id="12" name="TextBox 11"/>
          <p:cNvSpPr txBox="1"/>
          <p:nvPr/>
        </p:nvSpPr>
        <p:spPr>
          <a:xfrm>
            <a:off x="683568" y="4763869"/>
            <a:ext cx="1512168" cy="646331"/>
          </a:xfrm>
          <a:prstGeom prst="rect">
            <a:avLst/>
          </a:prstGeom>
          <a:noFill/>
        </p:spPr>
        <p:txBody>
          <a:bodyPr wrap="square" rtlCol="0">
            <a:spAutoFit/>
          </a:bodyPr>
          <a:lstStyle/>
          <a:p>
            <a:r>
              <a:rPr lang="en-GB" dirty="0" smtClean="0"/>
              <a:t>“don’t be such a baby”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pPr>
              <a:buNone/>
            </a:pPr>
            <a:r>
              <a:rPr lang="en-GB" dirty="0" smtClean="0"/>
              <a:t>Click the link to the video</a:t>
            </a:r>
          </a:p>
          <a:p>
            <a:pPr>
              <a:buNone/>
            </a:pPr>
            <a:endParaRPr lang="en-GB" dirty="0" smtClean="0">
              <a:hlinkClick r:id="rId2"/>
            </a:endParaRPr>
          </a:p>
          <a:p>
            <a:r>
              <a:rPr lang="en-GB" dirty="0" smtClean="0">
                <a:hlinkClick r:id="rId2"/>
              </a:rPr>
              <a:t>Saying No to My Friends</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b="1" dirty="0">
              <a:solidFill>
                <a:schemeClr val="accent6"/>
              </a:solidFill>
            </a:endParaRPr>
          </a:p>
        </p:txBody>
      </p:sp>
      <p:sp>
        <p:nvSpPr>
          <p:cNvPr id="3" name="Content Placeholder 2"/>
          <p:cNvSpPr>
            <a:spLocks noGrp="1"/>
          </p:cNvSpPr>
          <p:nvPr>
            <p:ph idx="1"/>
          </p:nvPr>
        </p:nvSpPr>
        <p:spPr>
          <a:xfrm>
            <a:off x="457200" y="1600200"/>
            <a:ext cx="4800600" cy="5029200"/>
          </a:xfrm>
        </p:spPr>
        <p:style>
          <a:lnRef idx="1">
            <a:schemeClr val="accent3"/>
          </a:lnRef>
          <a:fillRef idx="2">
            <a:schemeClr val="accent3"/>
          </a:fillRef>
          <a:effectRef idx="1">
            <a:schemeClr val="accent3"/>
          </a:effectRef>
          <a:fontRef idx="minor">
            <a:schemeClr val="dk1"/>
          </a:fontRef>
        </p:style>
        <p:txBody>
          <a:bodyPr>
            <a:noAutofit/>
          </a:bodyPr>
          <a:lstStyle/>
          <a:p>
            <a:pPr>
              <a:buNone/>
            </a:pPr>
            <a:r>
              <a:rPr lang="en-GB" sz="1600" b="1" dirty="0" smtClean="0"/>
              <a:t>In Groups of 4:</a:t>
            </a:r>
          </a:p>
          <a:p>
            <a:pPr>
              <a:buNone/>
            </a:pPr>
            <a:endParaRPr lang="en-GB" sz="1600" b="1" dirty="0" smtClean="0"/>
          </a:p>
          <a:p>
            <a:pPr>
              <a:buNone/>
            </a:pPr>
            <a:endParaRPr lang="en-GB" sz="1600" dirty="0" smtClean="0">
              <a:solidFill>
                <a:srgbClr val="FF00FF"/>
              </a:solidFill>
            </a:endParaRPr>
          </a:p>
          <a:p>
            <a:r>
              <a:rPr lang="en-GB" sz="1600" dirty="0" smtClean="0">
                <a:solidFill>
                  <a:schemeClr val="tx1"/>
                </a:solidFill>
              </a:rPr>
              <a:t>You walk home with a group of older pupils from your school they always light up a cigarette as soon as they are away from school</a:t>
            </a:r>
          </a:p>
          <a:p>
            <a:pPr>
              <a:buNone/>
            </a:pPr>
            <a:endParaRPr lang="en-GB" sz="1600" dirty="0" smtClean="0">
              <a:solidFill>
                <a:srgbClr val="FF00FF"/>
              </a:solidFill>
            </a:endParaRPr>
          </a:p>
          <a:p>
            <a:r>
              <a:rPr lang="en-GB" sz="1600" smtClean="0"/>
              <a:t>All </a:t>
            </a:r>
            <a:r>
              <a:rPr lang="en-GB" sz="1600" dirty="0" smtClean="0"/>
              <a:t>your mates hang out together in the evening by the shops. You parents have said you have to be home by 9pm but your friends mock you when it’s time to go</a:t>
            </a:r>
            <a:endParaRPr lang="en-GB" sz="1600" dirty="0" smtClean="0">
              <a:solidFill>
                <a:srgbClr val="FF00FF"/>
              </a:solidFill>
            </a:endParaRPr>
          </a:p>
          <a:p>
            <a:pPr>
              <a:buNone/>
            </a:pPr>
            <a:endParaRPr lang="en-GB" sz="1600" dirty="0" smtClean="0">
              <a:solidFill>
                <a:srgbClr val="FF00FF"/>
              </a:solidFill>
            </a:endParaRPr>
          </a:p>
          <a:p>
            <a:r>
              <a:rPr lang="en-GB" sz="1600" dirty="0" smtClean="0">
                <a:solidFill>
                  <a:srgbClr val="FF00FF"/>
                </a:solidFill>
              </a:rPr>
              <a:t>Write 5 lines on how you will deal with each situation and share it with the class</a:t>
            </a:r>
            <a:endParaRPr lang="en-GB" sz="16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62500" lnSpcReduction="20000"/>
          </a:bodyPr>
          <a:lstStyle/>
          <a:p>
            <a:pPr>
              <a:buNone/>
            </a:pPr>
            <a:r>
              <a:rPr lang="en-GB" sz="2000" b="1" dirty="0" smtClean="0"/>
              <a:t>If I’m worried about anything, where do I go for help?</a:t>
            </a:r>
          </a:p>
          <a:p>
            <a:endParaRPr lang="en-GB" sz="2000" dirty="0" smtClean="0"/>
          </a:p>
          <a:p>
            <a:r>
              <a:rPr lang="en-GB" sz="2000" b="1" dirty="0" smtClean="0"/>
              <a:t>Parents, Family, Family Friend or Best Friend - </a:t>
            </a:r>
            <a:r>
              <a:rPr lang="en-GB" sz="20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000" dirty="0" smtClean="0"/>
          </a:p>
          <a:p>
            <a:r>
              <a:rPr lang="en-GB" sz="2000" b="1" dirty="0" smtClean="0"/>
              <a:t>Teacher </a:t>
            </a:r>
            <a:r>
              <a:rPr lang="en-GB" sz="2000" dirty="0" smtClean="0"/>
              <a:t>- also be very busy people. Again, ask if you could see them and then they can suggest a good time to talk with you</a:t>
            </a:r>
          </a:p>
          <a:p>
            <a:pPr>
              <a:buNone/>
            </a:pPr>
            <a:endParaRPr lang="en-GB" sz="2000" dirty="0" smtClean="0"/>
          </a:p>
          <a:p>
            <a:r>
              <a:rPr lang="en-GB" sz="2000" b="1" dirty="0" smtClean="0"/>
              <a:t>GP</a:t>
            </a:r>
            <a:r>
              <a:rPr lang="en-GB" sz="20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000" dirty="0" smtClean="0"/>
          </a:p>
          <a:p>
            <a:r>
              <a:rPr lang="en-GB" sz="2000" b="1" dirty="0" smtClean="0"/>
              <a:t>School Nurse </a:t>
            </a:r>
            <a:r>
              <a:rPr lang="en-GB" sz="2000" dirty="0" smtClean="0"/>
              <a:t>- every school has a school nurse team who work in the school for a certain number of hours per week. Our nurse is in  school on X dates so to arrange to see them, please do Y</a:t>
            </a:r>
          </a:p>
          <a:p>
            <a:pPr>
              <a:buNone/>
            </a:pPr>
            <a:endParaRPr lang="en-GB" sz="2000" dirty="0" smtClean="0"/>
          </a:p>
          <a:p>
            <a:r>
              <a:rPr lang="en-GB" sz="2000" b="1" dirty="0" smtClean="0"/>
              <a:t>CEOP</a:t>
            </a:r>
            <a:r>
              <a:rPr lang="en-GB" sz="20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t>
            </a:r>
            <a:r>
              <a:rPr lang="en-GB" sz="2000" dirty="0" smtClean="0"/>
              <a:t>As well as providing a facility to enable you to make a report to CEOP, the CEOP </a:t>
            </a:r>
            <a:r>
              <a:rPr lang="en-GB" sz="2000" dirty="0" err="1" smtClean="0"/>
              <a:t>Thinkuknow</a:t>
            </a:r>
            <a:r>
              <a:rPr lang="en-GB" sz="2000" dirty="0" smtClean="0"/>
              <a:t> website has information and advice to help you if something has happened to you online.</a:t>
            </a:r>
            <a:endParaRPr lang="en-GB" sz="2000" smtClean="0"/>
          </a:p>
          <a:p>
            <a:pPr>
              <a:buNone/>
            </a:pPr>
            <a:endParaRPr lang="en-GB" sz="2000" b="1" dirty="0" smtClean="0"/>
          </a:p>
          <a:p>
            <a:r>
              <a:rPr lang="en-GB" sz="2000" b="1" dirty="0" smtClean="0"/>
              <a:t>Confidentiality </a:t>
            </a:r>
            <a:r>
              <a:rPr lang="en-GB" sz="20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70575" y="1371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6"/>
          </a:lnRef>
          <a:fillRef idx="3">
            <a:schemeClr val="accent6"/>
          </a:fillRef>
          <a:effectRef idx="2">
            <a:schemeClr val="accent6"/>
          </a:effectRef>
          <a:fontRef idx="minor">
            <a:schemeClr val="lt1"/>
          </a:fontRef>
        </p:style>
        <p:txBody>
          <a:bodyPr>
            <a:normAutofit lnSpcReduction="10000"/>
          </a:bodyPr>
          <a:lstStyle/>
          <a:p>
            <a:r>
              <a:rPr lang="en-GB" sz="2000" dirty="0" smtClean="0"/>
              <a:t>Peer pressure is the feeling of being influenced by someone or groups of people your own, or of a similar, age towards making a choice which may be good or bad</a:t>
            </a:r>
          </a:p>
          <a:p>
            <a:pPr>
              <a:buNone/>
            </a:pPr>
            <a:endParaRPr lang="en-GB" sz="2000" dirty="0" smtClean="0"/>
          </a:p>
          <a:p>
            <a:r>
              <a:rPr lang="en-GB" sz="2000" dirty="0" smtClean="0"/>
              <a:t>It is one of the many positive and negative influences that we face in our lives</a:t>
            </a:r>
          </a:p>
          <a:p>
            <a:pPr>
              <a:buNone/>
            </a:pPr>
            <a:endParaRPr lang="en-GB" sz="2000" dirty="0" smtClean="0"/>
          </a:p>
          <a:p>
            <a:r>
              <a:rPr lang="en-GB" sz="2000" dirty="0" smtClean="0"/>
              <a:t>The choices we make through this influence can impact on us and other people in a positive and negative way and impact on our mental health</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5362" name="Picture 2" descr="C:\Users\Keith\Dropbox\Images\happy lady beach.jpg"/>
          <p:cNvPicPr>
            <a:picLocks noChangeAspect="1" noChangeArrowheads="1"/>
          </p:cNvPicPr>
          <p:nvPr/>
        </p:nvPicPr>
        <p:blipFill>
          <a:blip r:embed="rId2" cstate="print"/>
          <a:srcRect/>
          <a:stretch>
            <a:fillRect/>
          </a:stretch>
        </p:blipFill>
        <p:spPr bwMode="auto">
          <a:xfrm>
            <a:off x="5562600" y="1600200"/>
            <a:ext cx="3398695" cy="226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4800600" cy="4525963"/>
          </a:xfrm>
          <a:solidFill>
            <a:schemeClr val="accent6">
              <a:lumMod val="20000"/>
              <a:lumOff val="80000"/>
            </a:schemeClr>
          </a:solidFill>
        </p:spPr>
        <p:txBody>
          <a:bodyPr>
            <a:normAutofit fontScale="92500" lnSpcReduction="20000"/>
          </a:bodyPr>
          <a:lstStyle/>
          <a:p>
            <a:pPr>
              <a:buNone/>
            </a:pPr>
            <a:r>
              <a:rPr lang="en-GB" sz="2000" b="1" dirty="0" smtClean="0"/>
              <a:t>Personal Exercise:</a:t>
            </a:r>
          </a:p>
          <a:p>
            <a:pPr>
              <a:buNone/>
            </a:pPr>
            <a:endParaRPr lang="en-GB" sz="2000" b="1" dirty="0" smtClean="0"/>
          </a:p>
          <a:p>
            <a:pPr>
              <a:buNone/>
            </a:pPr>
            <a:r>
              <a:rPr lang="en-GB" sz="2000" dirty="0" smtClean="0"/>
              <a:t>Who or What Influences Us? </a:t>
            </a:r>
          </a:p>
          <a:p>
            <a:pPr>
              <a:buNone/>
            </a:pPr>
            <a:endParaRPr lang="en-GB" sz="2000" dirty="0" smtClean="0"/>
          </a:p>
          <a:p>
            <a:r>
              <a:rPr lang="en-GB" sz="2000" dirty="0" smtClean="0"/>
              <a:t>Peer pressure is one of many influences so what are the major ones in your life?</a:t>
            </a:r>
          </a:p>
          <a:p>
            <a:endParaRPr lang="en-GB" sz="2000" dirty="0" smtClean="0"/>
          </a:p>
          <a:p>
            <a:r>
              <a:rPr lang="en-GB" sz="2000" dirty="0" smtClean="0"/>
              <a:t>How do they impact on the decisions you make?</a:t>
            </a:r>
          </a:p>
          <a:p>
            <a:endParaRPr lang="en-GB" sz="2000" dirty="0" smtClean="0"/>
          </a:p>
          <a:p>
            <a:r>
              <a:rPr lang="en-GB" sz="2000" dirty="0" smtClean="0">
                <a:solidFill>
                  <a:srgbClr val="FF00FF"/>
                </a:solidFill>
              </a:rPr>
              <a:t>Complete the My Choices and Influences handout</a:t>
            </a:r>
          </a:p>
          <a:p>
            <a:pPr>
              <a:buNone/>
            </a:pPr>
            <a:endParaRPr lang="en-GB" sz="2000" dirty="0" smtClean="0">
              <a:solidFill>
                <a:srgbClr val="FF00FF"/>
              </a:solidFill>
            </a:endParaRPr>
          </a:p>
          <a:p>
            <a:r>
              <a:rPr lang="en-GB" sz="2000" dirty="0" smtClean="0">
                <a:solidFill>
                  <a:srgbClr val="FF00FF"/>
                </a:solidFill>
              </a:rPr>
              <a:t>Be prepared to share one of your results with the class</a:t>
            </a:r>
          </a:p>
          <a:p>
            <a:pPr lvl="0"/>
            <a:endParaRPr lang="en-GB" sz="2000" b="1" dirty="0" smtClean="0">
              <a:solidFill>
                <a:srgbClr val="FF00FF"/>
              </a:solidFill>
            </a:endParaRPr>
          </a:p>
          <a:p>
            <a:pPr>
              <a:buNone/>
            </a:pPr>
            <a:endParaRPr lang="en-GB" sz="2400" dirty="0" smtClean="0"/>
          </a:p>
          <a:p>
            <a:pPr>
              <a:buNone/>
            </a:pPr>
            <a:endParaRPr lang="en-GB"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34000"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76400"/>
            <a:ext cx="5181600" cy="45720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Class Feedback of Results: </a:t>
            </a:r>
          </a:p>
          <a:p>
            <a:pPr>
              <a:buNone/>
            </a:pPr>
            <a:endParaRPr lang="en-GB" sz="2000" dirty="0" smtClean="0">
              <a:solidFill>
                <a:srgbClr val="FF00FF"/>
              </a:solidFill>
            </a:endParaRPr>
          </a:p>
          <a:p>
            <a:pPr>
              <a:buNone/>
            </a:pPr>
            <a:r>
              <a:rPr lang="en-GB" sz="2000" dirty="0" smtClean="0">
                <a:solidFill>
                  <a:srgbClr val="FF00FF"/>
                </a:solidFill>
              </a:rPr>
              <a:t>Choices and Influences - what does this tell us?</a:t>
            </a:r>
          </a:p>
          <a:p>
            <a:pPr>
              <a:buNone/>
            </a:pPr>
            <a:endParaRPr lang="en-GB" sz="2000" dirty="0" smtClean="0">
              <a:solidFill>
                <a:schemeClr val="bg1"/>
              </a:solidFill>
            </a:endParaRPr>
          </a:p>
          <a:p>
            <a:r>
              <a:rPr lang="en-GB" sz="2000" dirty="0" smtClean="0">
                <a:solidFill>
                  <a:srgbClr val="FF00FF"/>
                </a:solidFill>
              </a:rPr>
              <a:t>We are positively and negatively influenced by peers?</a:t>
            </a:r>
          </a:p>
          <a:p>
            <a:pPr>
              <a:buNone/>
            </a:pPr>
            <a:endParaRPr lang="en-GB" sz="2000" dirty="0" smtClean="0">
              <a:solidFill>
                <a:srgbClr val="FF00FF"/>
              </a:solidFill>
            </a:endParaRPr>
          </a:p>
          <a:p>
            <a:r>
              <a:rPr lang="en-GB" sz="2000" dirty="0" smtClean="0">
                <a:solidFill>
                  <a:srgbClr val="FF00FF"/>
                </a:solidFill>
              </a:rPr>
              <a:t>My family decides what is best for me?</a:t>
            </a:r>
          </a:p>
          <a:p>
            <a:pPr>
              <a:buNone/>
            </a:pPr>
            <a:endParaRPr lang="en-GB" sz="2000" dirty="0" smtClean="0">
              <a:solidFill>
                <a:srgbClr val="FF00FF"/>
              </a:solidFill>
            </a:endParaRPr>
          </a:p>
          <a:p>
            <a:r>
              <a:rPr lang="en-GB" sz="2000" dirty="0" smtClean="0">
                <a:solidFill>
                  <a:srgbClr val="FF00FF"/>
                </a:solidFill>
              </a:rPr>
              <a:t>?</a:t>
            </a: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Managing Peer Pressure</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2" name="Picture 4" descr="C:\Users\Keith\Dropbox\Images\incentive donuts.jpg"/>
          <p:cNvPicPr>
            <a:picLocks noChangeAspect="1" noChangeArrowheads="1"/>
          </p:cNvPicPr>
          <p:nvPr/>
        </p:nvPicPr>
        <p:blipFill>
          <a:blip r:embed="rId2" cstate="print"/>
          <a:srcRect/>
          <a:stretch>
            <a:fillRect/>
          </a:stretch>
        </p:blipFill>
        <p:spPr bwMode="auto">
          <a:xfrm>
            <a:off x="5715000" y="1600200"/>
            <a:ext cx="2898775" cy="2898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solidFill>
                  <a:schemeClr val="bg1"/>
                </a:solidFill>
              </a:rPr>
              <a:t>Learn  to recognise peer pressure and have strategies to manage it</a:t>
            </a:r>
          </a:p>
          <a:p>
            <a:pPr>
              <a:buNone/>
            </a:pP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endParaRPr lang="en-GB" dirty="0"/>
          </a:p>
        </p:txBody>
      </p:sp>
      <p:pic>
        <p:nvPicPr>
          <p:cNvPr id="14337" name="Picture 1" descr="C:\Users\Keith\Dropbox\Images\preparation runner start.jpg"/>
          <p:cNvPicPr>
            <a:picLocks noChangeAspect="1" noChangeArrowheads="1"/>
          </p:cNvPicPr>
          <p:nvPr/>
        </p:nvPicPr>
        <p:blipFill>
          <a:blip r:embed="rId2" cstate="print"/>
          <a:srcRect/>
          <a:stretch>
            <a:fillRect/>
          </a:stretch>
        </p:blipFill>
        <p:spPr bwMode="auto">
          <a:xfrm>
            <a:off x="5532437" y="2895600"/>
            <a:ext cx="3382963" cy="2133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4876800" cy="4525963"/>
          </a:xfrm>
        </p:spPr>
        <p:style>
          <a:lnRef idx="1">
            <a:schemeClr val="accent6"/>
          </a:lnRef>
          <a:fillRef idx="3">
            <a:schemeClr val="accent6"/>
          </a:fillRef>
          <a:effectRef idx="2">
            <a:schemeClr val="accent6"/>
          </a:effectRef>
          <a:fontRef idx="minor">
            <a:schemeClr val="lt1"/>
          </a:fontRef>
        </p:style>
        <p:txBody>
          <a:bodyPr>
            <a:normAutofit/>
          </a:bodyPr>
          <a:lstStyle/>
          <a:p>
            <a:pPr>
              <a:buNone/>
            </a:pPr>
            <a:r>
              <a:rPr lang="en-GB" sz="2000" b="1" dirty="0" smtClean="0">
                <a:solidFill>
                  <a:schemeClr val="bg1"/>
                </a:solidFill>
              </a:rPr>
              <a:t>Why are we Influenced by Peers?</a:t>
            </a:r>
          </a:p>
          <a:p>
            <a:pPr>
              <a:buNone/>
            </a:pPr>
            <a:endParaRPr lang="en-GB" sz="2000" dirty="0" smtClean="0">
              <a:solidFill>
                <a:schemeClr val="bg1"/>
              </a:solidFill>
            </a:endParaRPr>
          </a:p>
          <a:p>
            <a:pPr>
              <a:lnSpc>
                <a:spcPct val="150000"/>
              </a:lnSpc>
            </a:pPr>
            <a:r>
              <a:rPr lang="en-ZA" sz="2000" dirty="0" smtClean="0">
                <a:solidFill>
                  <a:schemeClr val="bg1"/>
                </a:solidFill>
              </a:rPr>
              <a:t>Want to fit in the group</a:t>
            </a:r>
          </a:p>
          <a:p>
            <a:pPr>
              <a:lnSpc>
                <a:spcPct val="150000"/>
              </a:lnSpc>
            </a:pPr>
            <a:r>
              <a:rPr lang="en-ZA" sz="2000" dirty="0" smtClean="0">
                <a:solidFill>
                  <a:schemeClr val="bg1"/>
                </a:solidFill>
              </a:rPr>
              <a:t>Avoid feeling isolated and insignificant</a:t>
            </a:r>
          </a:p>
          <a:p>
            <a:pPr>
              <a:lnSpc>
                <a:spcPct val="150000"/>
              </a:lnSpc>
            </a:pPr>
            <a:r>
              <a:rPr lang="en-ZA" sz="2000" dirty="0" smtClean="0">
                <a:solidFill>
                  <a:schemeClr val="bg1"/>
                </a:solidFill>
              </a:rPr>
              <a:t>Normally trying to find our own identities</a:t>
            </a:r>
          </a:p>
          <a:p>
            <a:pPr>
              <a:lnSpc>
                <a:spcPct val="150000"/>
              </a:lnSpc>
            </a:pPr>
            <a:endParaRPr lang="en-ZA" sz="2000" dirty="0" smtClean="0">
              <a:solidFill>
                <a:schemeClr val="bg1"/>
              </a:solidFill>
            </a:endParaRPr>
          </a:p>
          <a:p>
            <a:pPr>
              <a:lnSpc>
                <a:spcPct val="150000"/>
              </a:lnSpc>
            </a:pPr>
            <a:r>
              <a:rPr lang="en-ZA" sz="2000" dirty="0" smtClean="0">
                <a:solidFill>
                  <a:srgbClr val="FF00FF"/>
                </a:solidFill>
              </a:rPr>
              <a:t>Your thoughts?</a:t>
            </a:r>
          </a:p>
          <a:p>
            <a:endParaRPr lang="en-GB" dirty="0"/>
          </a:p>
        </p:txBody>
      </p:sp>
      <p:pic>
        <p:nvPicPr>
          <p:cNvPr id="4100" name="Picture 4" descr="C:\Users\Keith\Dropbox\Images\shutterstock_97960625.jpg"/>
          <p:cNvPicPr>
            <a:picLocks noChangeAspect="1" noChangeArrowheads="1"/>
          </p:cNvPicPr>
          <p:nvPr/>
        </p:nvPicPr>
        <p:blipFill>
          <a:blip r:embed="rId2" cstate="print"/>
          <a:srcRect/>
          <a:stretch>
            <a:fillRect/>
          </a:stretch>
        </p:blipFill>
        <p:spPr bwMode="auto">
          <a:xfrm>
            <a:off x="5405967" y="1828800"/>
            <a:ext cx="3585633" cy="3505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4648200" cy="4525963"/>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Positive Peer Pressure:</a:t>
            </a:r>
          </a:p>
          <a:p>
            <a:pPr>
              <a:buNone/>
            </a:pPr>
            <a:r>
              <a:rPr lang="en-GB" sz="2000" dirty="0" smtClean="0">
                <a:solidFill>
                  <a:schemeClr val="bg1"/>
                </a:solidFill>
              </a:rPr>
              <a:t> </a:t>
            </a:r>
          </a:p>
          <a:p>
            <a:r>
              <a:rPr lang="en-GB" sz="2000" dirty="0" smtClean="0">
                <a:solidFill>
                  <a:srgbClr val="FF00FF"/>
                </a:solidFill>
              </a:rPr>
              <a:t>Give some examples of positive peer pressure</a:t>
            </a:r>
            <a:endParaRPr lang="en-GB" sz="2000" dirty="0" smtClean="0">
              <a:solidFill>
                <a:schemeClr val="bg1"/>
              </a:solidFill>
            </a:endParaRPr>
          </a:p>
          <a:p>
            <a:pPr>
              <a:buNone/>
            </a:pPr>
            <a:endParaRPr lang="en-GB" sz="22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123" name="Picture 3" descr="C:\Users\Keith\Dropbox\Images\lightbulb2.jpg"/>
          <p:cNvPicPr>
            <a:picLocks noChangeAspect="1" noChangeArrowheads="1"/>
          </p:cNvPicPr>
          <p:nvPr/>
        </p:nvPicPr>
        <p:blipFill>
          <a:blip r:embed="rId2" cstate="print"/>
          <a:srcRect/>
          <a:stretch>
            <a:fillRect/>
          </a:stretch>
        </p:blipFill>
        <p:spPr bwMode="auto">
          <a:xfrm>
            <a:off x="5334000" y="1600200"/>
            <a:ext cx="3429000" cy="44957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Managing Peer Pressure</a:t>
            </a:r>
            <a:endParaRPr lang="en-GB" sz="2800" dirty="0"/>
          </a:p>
        </p:txBody>
      </p:sp>
      <p:sp>
        <p:nvSpPr>
          <p:cNvPr id="3" name="Content Placeholder 2"/>
          <p:cNvSpPr>
            <a:spLocks noGrp="1"/>
          </p:cNvSpPr>
          <p:nvPr>
            <p:ph idx="1"/>
          </p:nvPr>
        </p:nvSpPr>
        <p:spPr>
          <a:xfrm>
            <a:off x="457200" y="1600200"/>
            <a:ext cx="8382000" cy="4876800"/>
          </a:xfrm>
        </p:spPr>
        <p:style>
          <a:lnRef idx="1">
            <a:schemeClr val="accent1"/>
          </a:lnRef>
          <a:fillRef idx="2">
            <a:schemeClr val="accent1"/>
          </a:fillRef>
          <a:effectRef idx="1">
            <a:schemeClr val="accent1"/>
          </a:effectRef>
          <a:fontRef idx="minor">
            <a:schemeClr val="dk1"/>
          </a:fontRef>
        </p:style>
        <p:txBody>
          <a:bodyPr>
            <a:normAutofit/>
          </a:bodyPr>
          <a:lstStyle/>
          <a:p>
            <a:pPr lvl="0">
              <a:buNone/>
            </a:pPr>
            <a:r>
              <a:rPr lang="en-GB" sz="2200" b="1" dirty="0" smtClean="0"/>
              <a:t>Example of Positive Peer Pressure:</a:t>
            </a:r>
          </a:p>
          <a:p>
            <a:pPr lvl="0">
              <a:buNone/>
            </a:pPr>
            <a:endParaRPr lang="en-GB" sz="2200" dirty="0" smtClean="0"/>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2133600"/>
            <a:ext cx="3642732" cy="2667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43400" y="3468683"/>
            <a:ext cx="4494262" cy="28322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TotalTime>
  <Words>840</Words>
  <Application>Microsoft Office PowerPoint</Application>
  <PresentationFormat>On-screen Show (4:3)</PresentationFormat>
  <Paragraphs>166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Bristol Healthy Schools  Stride  Emotional Health and Wellbeing Programme  Year 8 – Lesson 2 Managing Peer Pressure</vt:lpstr>
      <vt:lpstr>Our School Values and Ground Rules</vt:lpstr>
      <vt:lpstr>Managing Peer Pressure</vt:lpstr>
      <vt:lpstr>Managing Peer Pressure</vt:lpstr>
      <vt:lpstr> </vt:lpstr>
      <vt:lpstr>Managing Peer Pressure</vt:lpstr>
      <vt:lpstr>Managing Peer Pressure</vt:lpstr>
      <vt:lpstr>Managing Peer Pressure</vt:lpstr>
      <vt:lpstr>Managing Peer Pressure</vt:lpstr>
      <vt:lpstr>Managing Peer Pressure</vt:lpstr>
      <vt:lpstr>Managing Peer Pressure</vt:lpstr>
      <vt:lpstr>Managing Peer Pressure</vt:lpstr>
      <vt:lpstr>Managing Peer Pressure</vt:lpstr>
      <vt:lpstr>Managing Peer Pressure</vt:lpstr>
      <vt:lpstr>Managing Peer Pressure</vt:lpstr>
      <vt:lpstr>Managing Peer Pressure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178</cp:revision>
  <dcterms:created xsi:type="dcterms:W3CDTF">2006-08-16T00:00:00Z</dcterms:created>
  <dcterms:modified xsi:type="dcterms:W3CDTF">2017-12-04T13:08:28Z</dcterms:modified>
</cp:coreProperties>
</file>