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86" r:id="rId5"/>
    <p:sldId id="287" r:id="rId6"/>
    <p:sldId id="268" r:id="rId7"/>
    <p:sldId id="257" r:id="rId8"/>
    <p:sldId id="284" r:id="rId9"/>
    <p:sldId id="285" r:id="rId10"/>
    <p:sldId id="267" r:id="rId11"/>
    <p:sldId id="260" r:id="rId12"/>
    <p:sldId id="281" r:id="rId13"/>
    <p:sldId id="277" r:id="rId14"/>
    <p:sldId id="280" r:id="rId15"/>
    <p:sldId id="270" r:id="rId16"/>
    <p:sldId id="269" r:id="rId17"/>
    <p:sldId id="279" r:id="rId18"/>
    <p:sldId id="288" r:id="rId19"/>
    <p:sldId id="294" r:id="rId20"/>
    <p:sldId id="290" r:id="rId21"/>
    <p:sldId id="291" r:id="rId22"/>
    <p:sldId id="292" r:id="rId23"/>
    <p:sldId id="293" r:id="rId24"/>
    <p:sldId id="28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9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vimeo.com/228828570/2c950a702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8 </a:t>
            </a:r>
            <a:r>
              <a:rPr lang="en-GB" smtClean="0">
                <a:solidFill>
                  <a:schemeClr val="tx2">
                    <a:lumMod val="60000"/>
                    <a:lumOff val="40000"/>
                  </a:schemeClr>
                </a:solidFill>
              </a:rPr>
              <a:t>– Lesson 3</a:t>
            </a:r>
            <a:br>
              <a:rPr lang="en-GB" smtClean="0">
                <a:solidFill>
                  <a:schemeClr val="tx2">
                    <a:lumMod val="60000"/>
                    <a:lumOff val="40000"/>
                  </a:schemeClr>
                </a:solidFill>
              </a:rPr>
            </a:br>
            <a:r>
              <a:rPr lang="en-GB" smtClean="0">
                <a:solidFill>
                  <a:schemeClr val="tx2">
                    <a:lumMod val="60000"/>
                    <a:lumOff val="40000"/>
                  </a:schemeClr>
                </a:solidFill>
              </a:rPr>
              <a:t>Dealing </a:t>
            </a:r>
            <a:r>
              <a:rPr lang="en-GB" dirty="0" smtClean="0">
                <a:solidFill>
                  <a:schemeClr val="tx2">
                    <a:lumMod val="60000"/>
                    <a:lumOff val="40000"/>
                  </a:schemeClr>
                </a:solidFill>
              </a:rPr>
              <a:t>with Loss and Bereavement</a:t>
            </a:r>
            <a:endParaRPr lang="en-GB" dirty="0">
              <a:solidFill>
                <a:schemeClr val="accent1"/>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dirty="0"/>
          </a:p>
        </p:txBody>
      </p:sp>
      <p:sp>
        <p:nvSpPr>
          <p:cNvPr id="3" name="Content Placeholder 2"/>
          <p:cNvSpPr>
            <a:spLocks noGrp="1"/>
          </p:cNvSpPr>
          <p:nvPr>
            <p:ph idx="1"/>
          </p:nvPr>
        </p:nvSpPr>
        <p:spPr>
          <a:xfrm>
            <a:off x="457200" y="1600200"/>
            <a:ext cx="5486400" cy="4525963"/>
          </a:xfrm>
          <a:solidFill>
            <a:schemeClr val="accent6">
              <a:lumMod val="20000"/>
              <a:lumOff val="80000"/>
            </a:schemeClr>
          </a:solidFill>
        </p:spPr>
        <p:txBody>
          <a:bodyPr>
            <a:normAutofit fontScale="70000" lnSpcReduction="20000"/>
          </a:bodyPr>
          <a:lstStyle/>
          <a:p>
            <a:pPr>
              <a:buNone/>
            </a:pPr>
            <a:r>
              <a:rPr lang="en-GB" sz="2600" b="1" dirty="0" smtClean="0"/>
              <a:t>Bereavement:</a:t>
            </a:r>
            <a:r>
              <a:rPr lang="en-GB" sz="2600" dirty="0" smtClean="0"/>
              <a:t> </a:t>
            </a:r>
          </a:p>
          <a:p>
            <a:pPr>
              <a:buNone/>
            </a:pPr>
            <a:endParaRPr lang="en-GB" sz="2600" dirty="0" smtClean="0"/>
          </a:p>
          <a:p>
            <a:r>
              <a:rPr lang="en-GB" sz="2600" dirty="0" smtClean="0"/>
              <a:t>Your teenage years can be a lot of fun, but they are also often an emotional time. If someone close to you dies, it can be incredibly hard </a:t>
            </a:r>
          </a:p>
          <a:p>
            <a:pPr>
              <a:buNone/>
            </a:pPr>
            <a:endParaRPr lang="en-GB" sz="2600" dirty="0" smtClean="0"/>
          </a:p>
          <a:p>
            <a:r>
              <a:rPr lang="en-GB" sz="2600" dirty="0" smtClean="0"/>
              <a:t>Losing someone important to you is one of the hardest things to experience in life. If you're young, bereavement can be even more difficult</a:t>
            </a:r>
          </a:p>
          <a:p>
            <a:endParaRPr lang="en-GB" sz="2600" dirty="0" smtClean="0"/>
          </a:p>
          <a:p>
            <a:r>
              <a:rPr lang="en-GB" sz="2600" dirty="0" smtClean="0"/>
              <a:t>Your world may feel as though it has crashed around you and impact terribly on your mental health</a:t>
            </a:r>
          </a:p>
          <a:p>
            <a:pPr>
              <a:buNone/>
            </a:pPr>
            <a:endParaRPr lang="en-GB" sz="2600" dirty="0" smtClean="0"/>
          </a:p>
          <a:p>
            <a:r>
              <a:rPr lang="en-GB" sz="2600" dirty="0" smtClean="0"/>
              <a:t>It can make you feel very alone, especially as a young person, because you might find that none of your friends has gone through anything similar and won't understand or know what to say</a:t>
            </a:r>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1027" name="Picture 3" descr="C:\Users\Keith\Dropbox\Images\head in sand.jpg"/>
          <p:cNvPicPr>
            <a:picLocks noChangeAspect="1" noChangeArrowheads="1"/>
          </p:cNvPicPr>
          <p:nvPr/>
        </p:nvPicPr>
        <p:blipFill>
          <a:blip r:embed="rId2" cstate="print"/>
          <a:srcRect/>
          <a:stretch>
            <a:fillRect/>
          </a:stretch>
        </p:blipFill>
        <p:spPr bwMode="auto">
          <a:xfrm>
            <a:off x="5975604" y="2362200"/>
            <a:ext cx="3072384" cy="2438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Dealing with Loss and Bereavement</a:t>
            </a:r>
            <a:endParaRPr lang="en-GB" sz="2800" dirty="0"/>
          </a:p>
        </p:txBody>
      </p:sp>
      <p:sp>
        <p:nvSpPr>
          <p:cNvPr id="3" name="Content Placeholder 2"/>
          <p:cNvSpPr>
            <a:spLocks noGrp="1"/>
          </p:cNvSpPr>
          <p:nvPr>
            <p:ph idx="1"/>
          </p:nvPr>
        </p:nvSpPr>
        <p:spPr>
          <a:xfrm>
            <a:off x="457200" y="1600200"/>
            <a:ext cx="5867400" cy="4876800"/>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lvl="0">
              <a:buNone/>
            </a:pPr>
            <a:r>
              <a:rPr lang="en-GB" sz="2000" b="1" dirty="0" smtClean="0"/>
              <a:t>Grieving:</a:t>
            </a:r>
          </a:p>
          <a:p>
            <a:pPr lvl="0">
              <a:buNone/>
            </a:pPr>
            <a:endParaRPr lang="en-GB" sz="2000" dirty="0" smtClean="0"/>
          </a:p>
          <a:p>
            <a:r>
              <a:rPr lang="en-GB" sz="2000" dirty="0" smtClean="0"/>
              <a:t>Is a natural part of recovering from a loss and everyone's experience of grief is different</a:t>
            </a:r>
          </a:p>
          <a:p>
            <a:pPr>
              <a:buNone/>
            </a:pPr>
            <a:endParaRPr lang="en-GB" sz="2000" dirty="0" smtClean="0"/>
          </a:p>
          <a:p>
            <a:r>
              <a:rPr lang="en-GB" sz="2000" dirty="0" smtClean="0"/>
              <a:t>There are no rules about what we should feel and for how long</a:t>
            </a:r>
          </a:p>
          <a:p>
            <a:endParaRPr lang="en-GB" sz="2000" dirty="0" smtClean="0"/>
          </a:p>
          <a:p>
            <a:r>
              <a:rPr lang="en-GB" sz="2000" dirty="0" smtClean="0"/>
              <a:t>The feelings may be very intense, particularly in the early days and weeks</a:t>
            </a:r>
          </a:p>
          <a:p>
            <a:pPr>
              <a:buNone/>
            </a:pPr>
            <a:endParaRPr lang="en-GB" sz="2000" dirty="0" smtClean="0"/>
          </a:p>
          <a:p>
            <a:r>
              <a:rPr lang="en-GB" sz="2000" dirty="0" smtClean="0"/>
              <a:t>Time eventually helps these intense emotions subside, and there's no need to feel guilty about starting to feel better. It doesn't mean you're not respecting the person's memory or forgetting about them</a:t>
            </a:r>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3074" name="Picture 2" descr="C:\Users\Keith\Dropbox\Images\pain stop.jpg"/>
          <p:cNvPicPr>
            <a:picLocks noChangeAspect="1" noChangeArrowheads="1"/>
          </p:cNvPicPr>
          <p:nvPr/>
        </p:nvPicPr>
        <p:blipFill>
          <a:blip r:embed="rId2" cstate="print"/>
          <a:srcRect/>
          <a:stretch>
            <a:fillRect/>
          </a:stretch>
        </p:blipFill>
        <p:spPr bwMode="auto">
          <a:xfrm>
            <a:off x="6400800" y="2209800"/>
            <a:ext cx="2419350" cy="2905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dirty="0"/>
          </a:p>
        </p:txBody>
      </p:sp>
      <p:sp>
        <p:nvSpPr>
          <p:cNvPr id="3" name="Content Placeholder 2"/>
          <p:cNvSpPr>
            <a:spLocks noGrp="1"/>
          </p:cNvSpPr>
          <p:nvPr>
            <p:ph idx="1"/>
          </p:nvPr>
        </p:nvSpPr>
        <p:spPr>
          <a:solidFill>
            <a:schemeClr val="bg2">
              <a:lumMod val="90000"/>
            </a:schemeClr>
          </a:solidFill>
        </p:spPr>
        <p:txBody>
          <a:bodyPr/>
          <a:lstStyle/>
          <a:p>
            <a:pPr>
              <a:buNone/>
            </a:pPr>
            <a:r>
              <a:rPr lang="en-GB" dirty="0" smtClean="0"/>
              <a:t>Click this link to watch the video</a:t>
            </a:r>
          </a:p>
          <a:p>
            <a:pPr>
              <a:buNone/>
            </a:pPr>
            <a:endParaRPr lang="en-GB" dirty="0" smtClean="0"/>
          </a:p>
          <a:p>
            <a:pPr>
              <a:buNone/>
            </a:pPr>
            <a:r>
              <a:rPr lang="en-GB" dirty="0" smtClean="0">
                <a:hlinkClick r:id="rId2"/>
              </a:rPr>
              <a:t>The Grieving Process - Coping With Death</a:t>
            </a:r>
            <a:endParaRPr lang="en-GB"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dirty="0"/>
          </a:p>
        </p:txBody>
      </p:sp>
      <p:sp>
        <p:nvSpPr>
          <p:cNvPr id="3" name="Content Placeholder 2"/>
          <p:cNvSpPr>
            <a:spLocks noGrp="1"/>
          </p:cNvSpPr>
          <p:nvPr>
            <p:ph idx="1"/>
          </p:nvPr>
        </p:nvSpPr>
        <p:spPr>
          <a:xfrm>
            <a:off x="457200" y="1600200"/>
            <a:ext cx="4724400" cy="4876800"/>
          </a:xfr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a:normAutofit/>
          </a:bodyPr>
          <a:lstStyle/>
          <a:p>
            <a:pPr>
              <a:buNone/>
            </a:pPr>
            <a:r>
              <a:rPr lang="en-GB" sz="2100" b="1" dirty="0" smtClean="0">
                <a:solidFill>
                  <a:schemeClr val="tx1"/>
                </a:solidFill>
              </a:rPr>
              <a:t>Class Exercise:</a:t>
            </a:r>
          </a:p>
          <a:p>
            <a:pPr>
              <a:buNone/>
            </a:pPr>
            <a:endParaRPr lang="en-GB" sz="2100" b="1" dirty="0" smtClean="0">
              <a:solidFill>
                <a:schemeClr val="tx1"/>
              </a:solidFill>
            </a:endParaRPr>
          </a:p>
          <a:p>
            <a:r>
              <a:rPr lang="en-GB" sz="2100" dirty="0" smtClean="0">
                <a:solidFill>
                  <a:srgbClr val="FF00FF"/>
                </a:solidFill>
              </a:rPr>
              <a:t>If you have to cope with loss, what are some of the keys things you can do </a:t>
            </a:r>
            <a:r>
              <a:rPr lang="en-GB" sz="2000" dirty="0" smtClean="0">
                <a:solidFill>
                  <a:srgbClr val="FF00FF"/>
                </a:solidFill>
              </a:rPr>
              <a:t>that can help you start to feel better?</a:t>
            </a:r>
          </a:p>
          <a:p>
            <a:pPr>
              <a:buNone/>
            </a:pPr>
            <a:endParaRPr lang="en-GB" sz="2000" dirty="0" smtClean="0">
              <a:solidFill>
                <a:srgbClr val="FF00FF"/>
              </a:solidFill>
            </a:endParaRPr>
          </a:p>
          <a:p>
            <a:r>
              <a:rPr lang="en-GB" sz="2000" dirty="0" smtClean="0">
                <a:solidFill>
                  <a:srgbClr val="FF00FF"/>
                </a:solidFill>
              </a:rPr>
              <a:t>Who would you turn to for support?</a:t>
            </a:r>
          </a:p>
          <a:p>
            <a:pPr>
              <a:buNone/>
            </a:pPr>
            <a:endParaRPr lang="en-GB" sz="2000" dirty="0" smtClean="0">
              <a:solidFill>
                <a:schemeClr val="tx1"/>
              </a:solidFill>
            </a:endParaRPr>
          </a:p>
          <a:p>
            <a:pPr lvl="0"/>
            <a:endParaRPr lang="en-GB" sz="2000" dirty="0" smtClean="0"/>
          </a:p>
          <a:p>
            <a:endParaRPr lang="en-GB" sz="2000" dirty="0"/>
          </a:p>
        </p:txBody>
      </p:sp>
      <p:pic>
        <p:nvPicPr>
          <p:cNvPr id="4098" name="Picture 2" descr="C:\Users\Keith\Dropbox\Images\trust.jpg"/>
          <p:cNvPicPr>
            <a:picLocks noChangeAspect="1" noChangeArrowheads="1"/>
          </p:cNvPicPr>
          <p:nvPr/>
        </p:nvPicPr>
        <p:blipFill>
          <a:blip r:embed="rId2" cstate="print"/>
          <a:srcRect/>
          <a:stretch>
            <a:fillRect/>
          </a:stretch>
        </p:blipFill>
        <p:spPr bwMode="auto">
          <a:xfrm>
            <a:off x="5257685" y="2209800"/>
            <a:ext cx="3773795"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dirty="0"/>
          </a:p>
        </p:txBody>
      </p:sp>
      <p:sp>
        <p:nvSpPr>
          <p:cNvPr id="3" name="Content Placeholder 2"/>
          <p:cNvSpPr>
            <a:spLocks noGrp="1"/>
          </p:cNvSpPr>
          <p:nvPr>
            <p:ph idx="1"/>
          </p:nvPr>
        </p:nvSpPr>
        <p:spPr>
          <a:xfrm>
            <a:off x="457200" y="1600200"/>
            <a:ext cx="4876800" cy="4876800"/>
          </a:xfrm>
        </p:spPr>
        <p:style>
          <a:lnRef idx="1">
            <a:schemeClr val="accent2"/>
          </a:lnRef>
          <a:fillRef idx="3">
            <a:schemeClr val="accent2"/>
          </a:fillRef>
          <a:effectRef idx="2">
            <a:schemeClr val="accent2"/>
          </a:effectRef>
          <a:fontRef idx="minor">
            <a:schemeClr val="lt1"/>
          </a:fontRef>
        </p:style>
        <p:txBody>
          <a:bodyPr>
            <a:normAutofit fontScale="92500" lnSpcReduction="20000"/>
          </a:bodyPr>
          <a:lstStyle/>
          <a:p>
            <a:pPr>
              <a:buNone/>
            </a:pPr>
            <a:r>
              <a:rPr lang="en-GB" sz="2000" b="1" dirty="0" smtClean="0">
                <a:solidFill>
                  <a:schemeClr val="bg1"/>
                </a:solidFill>
              </a:rPr>
              <a:t>Example - Talking about your loss:</a:t>
            </a:r>
          </a:p>
          <a:p>
            <a:pPr>
              <a:buNone/>
            </a:pPr>
            <a:endParaRPr lang="en-GB" sz="2000" dirty="0" smtClean="0">
              <a:solidFill>
                <a:schemeClr val="bg1"/>
              </a:solidFill>
            </a:endParaRPr>
          </a:p>
          <a:p>
            <a:r>
              <a:rPr lang="en-GB" sz="2000" dirty="0" smtClean="0">
                <a:solidFill>
                  <a:schemeClr val="bg1"/>
                </a:solidFill>
              </a:rPr>
              <a:t>Talking about your grief is an important part of getting through a loss</a:t>
            </a:r>
          </a:p>
          <a:p>
            <a:pPr>
              <a:buNone/>
            </a:pPr>
            <a:endParaRPr lang="en-GB" sz="2000" dirty="0" smtClean="0">
              <a:solidFill>
                <a:schemeClr val="bg1"/>
              </a:solidFill>
            </a:endParaRPr>
          </a:p>
          <a:p>
            <a:r>
              <a:rPr lang="en-GB" sz="2000" dirty="0" smtClean="0">
                <a:solidFill>
                  <a:schemeClr val="bg1"/>
                </a:solidFill>
              </a:rPr>
              <a:t>Choosing who to talk to about your feelings is a very personal decision. Sometimes the most unlikely person can actually offer the most support</a:t>
            </a:r>
          </a:p>
          <a:p>
            <a:pPr>
              <a:buNone/>
            </a:pPr>
            <a:endParaRPr lang="en-GB" sz="2000" dirty="0" smtClean="0">
              <a:solidFill>
                <a:schemeClr val="bg1"/>
              </a:solidFill>
            </a:endParaRPr>
          </a:p>
          <a:p>
            <a:r>
              <a:rPr lang="en-GB" sz="2000" dirty="0" smtClean="0">
                <a:solidFill>
                  <a:schemeClr val="bg1"/>
                </a:solidFill>
              </a:rPr>
              <a:t>If you've lost a family member, someone else in your family may also be good to open up to because they're likely to understand how you're feeling</a:t>
            </a:r>
          </a:p>
          <a:p>
            <a:pPr>
              <a:buNone/>
            </a:pPr>
            <a:endParaRPr lang="en-GB" sz="2000" dirty="0" smtClean="0">
              <a:solidFill>
                <a:schemeClr val="bg1"/>
              </a:solidFill>
            </a:endParaRPr>
          </a:p>
          <a:p>
            <a:r>
              <a:rPr lang="en-GB" sz="2000" dirty="0" smtClean="0">
                <a:solidFill>
                  <a:schemeClr val="bg1"/>
                </a:solidFill>
              </a:rPr>
              <a:t>A close friend can be a good listener and a source of comfort and support, even if they haven't gone through this themselves</a:t>
            </a:r>
          </a:p>
          <a:p>
            <a:pPr lvl="0"/>
            <a:endParaRPr lang="en-GB" sz="2000" dirty="0" smtClean="0"/>
          </a:p>
          <a:p>
            <a:endParaRPr lang="en-GB" sz="2000" dirty="0"/>
          </a:p>
        </p:txBody>
      </p:sp>
      <p:pic>
        <p:nvPicPr>
          <p:cNvPr id="5122" name="Picture 2" descr="C:\Users\Keith\Dropbox\Images\hands up.jpg"/>
          <p:cNvPicPr>
            <a:picLocks noChangeAspect="1" noChangeArrowheads="1"/>
          </p:cNvPicPr>
          <p:nvPr/>
        </p:nvPicPr>
        <p:blipFill>
          <a:blip r:embed="rId2" cstate="print"/>
          <a:srcRect/>
          <a:stretch>
            <a:fillRect/>
          </a:stretch>
        </p:blipFill>
        <p:spPr bwMode="auto">
          <a:xfrm>
            <a:off x="5410200" y="2286000"/>
            <a:ext cx="3654531" cy="24352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Dealing with Loss and Bereavement</a:t>
            </a:r>
            <a:endParaRPr lang="en-GB" sz="2800" dirty="0"/>
          </a:p>
        </p:txBody>
      </p:sp>
      <p:sp>
        <p:nvSpPr>
          <p:cNvPr id="3" name="Content Placeholder 2"/>
          <p:cNvSpPr>
            <a:spLocks noGrp="1"/>
          </p:cNvSpPr>
          <p:nvPr>
            <p:ph idx="1"/>
          </p:nvPr>
        </p:nvSpPr>
        <p:spPr>
          <a:xfrm>
            <a:off x="457200" y="1600200"/>
            <a:ext cx="5257800" cy="4876800"/>
          </a:xfrm>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pPr>
              <a:buNone/>
            </a:pPr>
            <a:r>
              <a:rPr lang="en-GB" sz="2000" b="1" dirty="0" smtClean="0"/>
              <a:t>Talking about your loss and help:</a:t>
            </a:r>
          </a:p>
          <a:p>
            <a:pPr lvl="0">
              <a:buNone/>
            </a:pPr>
            <a:endParaRPr lang="en-GB" sz="2000" dirty="0" smtClean="0"/>
          </a:p>
          <a:p>
            <a:r>
              <a:rPr lang="en-GB" sz="2000" dirty="0" smtClean="0"/>
              <a:t>There are lots of other sources of advice and support available, including:</a:t>
            </a:r>
          </a:p>
          <a:p>
            <a:pPr>
              <a:buNone/>
            </a:pPr>
            <a:endParaRPr lang="en-GB" sz="1800" dirty="0" smtClean="0"/>
          </a:p>
          <a:p>
            <a:pPr lvl="1"/>
            <a:r>
              <a:rPr lang="en-GB" sz="2000" dirty="0" smtClean="0"/>
              <a:t>Websites and blogs where you can find out about other people’s experiences and perhaps share yours too</a:t>
            </a:r>
          </a:p>
          <a:p>
            <a:pPr lvl="1"/>
            <a:r>
              <a:rPr lang="en-GB" sz="2000" dirty="0" smtClean="0"/>
              <a:t>Bereavement charities such as Winston’s Wish and helplines</a:t>
            </a:r>
          </a:p>
          <a:p>
            <a:pPr lvl="1"/>
            <a:r>
              <a:rPr lang="en-GB" sz="2000" dirty="0" smtClean="0"/>
              <a:t>Your GP especially if you're concerned you're not coping, might be depressed, have trouble eating or sleeping, are thinking about hurting yourself, or you're not starting to feel better after a few months</a:t>
            </a:r>
          </a:p>
          <a:p>
            <a:pPr lvl="1"/>
            <a:r>
              <a:rPr lang="en-GB" sz="2000" dirty="0" smtClean="0"/>
              <a:t>Your teachers - you may be distracted or find it hard to concentrate at school for a while, so talk to a teacher. Your health and wellbeing is important to them and they can help to relieve some of the pressure you are feeling</a:t>
            </a:r>
          </a:p>
          <a:p>
            <a:pPr lvl="1"/>
            <a:endParaRPr lang="en-GB" sz="1600" dirty="0" smtClean="0"/>
          </a:p>
          <a:p>
            <a:pPr lvl="1"/>
            <a:endParaRPr lang="en-GB" sz="1600" dirty="0" smtClean="0"/>
          </a:p>
          <a:p>
            <a:pPr>
              <a:buNone/>
            </a:pPr>
            <a:endParaRPr lang="en-GB" sz="2000" dirty="0"/>
          </a:p>
        </p:txBody>
      </p:sp>
      <p:pic>
        <p:nvPicPr>
          <p:cNvPr id="6146" name="Picture 2" descr="C:\Users\Keith\Dropbox\Images\green telephone.jpg"/>
          <p:cNvPicPr>
            <a:picLocks noChangeAspect="1" noChangeArrowheads="1"/>
          </p:cNvPicPr>
          <p:nvPr/>
        </p:nvPicPr>
        <p:blipFill>
          <a:blip r:embed="rId2" cstate="print"/>
          <a:srcRect/>
          <a:stretch>
            <a:fillRect/>
          </a:stretch>
        </p:blipFill>
        <p:spPr bwMode="auto">
          <a:xfrm>
            <a:off x="5867400" y="1828800"/>
            <a:ext cx="3238500" cy="2590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b="1" dirty="0">
              <a:solidFill>
                <a:schemeClr val="accent6"/>
              </a:solidFill>
            </a:endParaRPr>
          </a:p>
        </p:txBody>
      </p:sp>
      <p:sp>
        <p:nvSpPr>
          <p:cNvPr id="5" name="Content Placeholder 4"/>
          <p:cNvSpPr>
            <a:spLocks noGrp="1"/>
          </p:cNvSpPr>
          <p:nvPr>
            <p:ph idx="1"/>
          </p:nvPr>
        </p:nvSpPr>
        <p:spPr>
          <a:xfrm>
            <a:off x="457200" y="1524000"/>
            <a:ext cx="5334000" cy="5257800"/>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pPr>
              <a:buNone/>
            </a:pPr>
            <a:r>
              <a:rPr lang="en-GB" sz="2000" b="1" dirty="0" smtClean="0"/>
              <a:t>Example - Looking after yourself:</a:t>
            </a:r>
          </a:p>
          <a:p>
            <a:pPr>
              <a:buNone/>
            </a:pPr>
            <a:endParaRPr lang="en-GB" sz="2000" dirty="0" smtClean="0"/>
          </a:p>
          <a:p>
            <a:r>
              <a:rPr lang="en-GB" sz="2000" dirty="0" smtClean="0"/>
              <a:t>During a time of grief you may not feel like looking after yourself, but it's important to help you cope with the extreme emotions that come with loss. Some of the following quite simple things can make a big difference:</a:t>
            </a:r>
          </a:p>
          <a:p>
            <a:pPr>
              <a:buNone/>
            </a:pPr>
            <a:endParaRPr lang="en-GB" sz="2000" dirty="0" smtClean="0"/>
          </a:p>
          <a:p>
            <a:r>
              <a:rPr lang="en-GB" sz="2000" b="1" dirty="0" smtClean="0"/>
              <a:t>eat</a:t>
            </a:r>
            <a:r>
              <a:rPr lang="en-GB" sz="2000" dirty="0" smtClean="0"/>
              <a:t> – as normally as possible, even if you have little appetite,  as your body needs fuel to function properly</a:t>
            </a:r>
          </a:p>
          <a:p>
            <a:r>
              <a:rPr lang="en-GB" sz="2000" b="1" dirty="0" smtClean="0"/>
              <a:t>sleep</a:t>
            </a:r>
            <a:r>
              <a:rPr lang="en-GB" sz="2000" dirty="0" smtClean="0"/>
              <a:t> – try to keep to your normal routine as sleep is vital. Create a comfortable environment in your room, perhaps have a warm bath or listen to music to help soothe you</a:t>
            </a:r>
          </a:p>
          <a:p>
            <a:r>
              <a:rPr lang="en-GB" sz="2000" b="1" dirty="0" smtClean="0"/>
              <a:t>socialise</a:t>
            </a:r>
            <a:r>
              <a:rPr lang="en-GB" sz="2000" dirty="0" smtClean="0"/>
              <a:t> – being with friends may help take your mind off things and allow you to talk about how you're doing if you want to. Don't feel guilty about having a good laugh with friends and think this is disrespectful to who you have lost</a:t>
            </a:r>
          </a:p>
          <a:p>
            <a:r>
              <a:rPr lang="en-GB" sz="2000" b="1" dirty="0" smtClean="0"/>
              <a:t>exercise</a:t>
            </a:r>
            <a:r>
              <a:rPr lang="en-GB" sz="2000" dirty="0" smtClean="0"/>
              <a:t> –  can make you feel good, help you sleep and be a relief from your grief</a:t>
            </a:r>
            <a:endParaRPr lang="en-GB" dirty="0"/>
          </a:p>
        </p:txBody>
      </p:sp>
      <p:pic>
        <p:nvPicPr>
          <p:cNvPr id="7170" name="Picture 2" descr="C:\Users\Keith\Dropbox\Images\lets run.jpg"/>
          <p:cNvPicPr>
            <a:picLocks noChangeAspect="1" noChangeArrowheads="1"/>
          </p:cNvPicPr>
          <p:nvPr/>
        </p:nvPicPr>
        <p:blipFill>
          <a:blip r:embed="rId2" cstate="print"/>
          <a:srcRect/>
          <a:stretch>
            <a:fillRect/>
          </a:stretch>
        </p:blipFill>
        <p:spPr bwMode="auto">
          <a:xfrm>
            <a:off x="6096976" y="2035261"/>
            <a:ext cx="2894624" cy="284153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dissolve">
                                      <p:cBhvr>
                                        <p:cTn id="11" dur="500"/>
                                        <p:tgtEl>
                                          <p:spTgt spid="5">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dissolve">
                                      <p:cBhvr>
                                        <p:cTn id="15" dur="500"/>
                                        <p:tgtEl>
                                          <p:spTgt spid="5">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dissolve">
                                      <p:cBhvr>
                                        <p:cTn id="19" dur="500"/>
                                        <p:tgtEl>
                                          <p:spTgt spid="5">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animEffect transition="in" filter="dissolve">
                                      <p:cBhvr>
                                        <p:cTn id="23" dur="500"/>
                                        <p:tgtEl>
                                          <p:spTgt spid="5">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dissolve">
                                      <p:cBhvr>
                                        <p:cTn id="2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b="1" dirty="0">
              <a:solidFill>
                <a:schemeClr val="accent6"/>
              </a:solidFill>
            </a:endParaRPr>
          </a:p>
        </p:txBody>
      </p:sp>
      <p:sp>
        <p:nvSpPr>
          <p:cNvPr id="3" name="Content Placeholder 2"/>
          <p:cNvSpPr>
            <a:spLocks noGrp="1"/>
          </p:cNvSpPr>
          <p:nvPr>
            <p:ph idx="1"/>
          </p:nvPr>
        </p:nvSpPr>
        <p:spPr>
          <a:xfrm>
            <a:off x="457200" y="1600200"/>
            <a:ext cx="4953000" cy="4525963"/>
          </a:xfrm>
          <a:solidFill>
            <a:schemeClr val="bg2"/>
          </a:solidFill>
        </p:spPr>
        <p:txBody>
          <a:bodyPr>
            <a:normAutofit fontScale="85000" lnSpcReduction="20000"/>
          </a:bodyPr>
          <a:lstStyle/>
          <a:p>
            <a:pPr>
              <a:buNone/>
            </a:pPr>
            <a:r>
              <a:rPr lang="en-GB" sz="2000" b="1" dirty="0" smtClean="0"/>
              <a:t>In Groups of 4:</a:t>
            </a:r>
          </a:p>
          <a:p>
            <a:pPr>
              <a:buNone/>
            </a:pPr>
            <a:endParaRPr lang="en-GB" sz="2000" dirty="0" smtClean="0"/>
          </a:p>
          <a:p>
            <a:r>
              <a:rPr lang="en-GB" sz="2000" dirty="0" smtClean="0"/>
              <a:t>Consider these two scenarios around loss</a:t>
            </a:r>
          </a:p>
          <a:p>
            <a:pPr>
              <a:buNone/>
            </a:pPr>
            <a:endParaRPr lang="en-GB" sz="2000" dirty="0" smtClean="0"/>
          </a:p>
          <a:p>
            <a:r>
              <a:rPr lang="en-GB" sz="2000" dirty="0" smtClean="0">
                <a:solidFill>
                  <a:srgbClr val="FF00FF"/>
                </a:solidFill>
              </a:rPr>
              <a:t>A girl in your class has a brother named Paul, aged 10, who was diagnosed with an advanced case of cancer and passes away within 3 weeks of diagnosis</a:t>
            </a:r>
          </a:p>
          <a:p>
            <a:endParaRPr lang="en-GB" sz="2000" dirty="0" smtClean="0">
              <a:solidFill>
                <a:srgbClr val="FF00FF"/>
              </a:solidFill>
            </a:endParaRPr>
          </a:p>
          <a:p>
            <a:r>
              <a:rPr lang="en-GB" sz="2000" dirty="0" smtClean="0">
                <a:solidFill>
                  <a:srgbClr val="FF00FF"/>
                </a:solidFill>
              </a:rPr>
              <a:t>Your friends grandmother Edith passes away peacefully in her sleep aged 95 after suffering from dementia for the last 10 years</a:t>
            </a:r>
          </a:p>
          <a:p>
            <a:pPr>
              <a:buNone/>
            </a:pPr>
            <a:endParaRPr lang="en-GB" sz="2000" dirty="0" smtClean="0">
              <a:solidFill>
                <a:srgbClr val="FF00FF"/>
              </a:solidFill>
            </a:endParaRPr>
          </a:p>
          <a:p>
            <a:r>
              <a:rPr lang="en-GB" sz="2000" dirty="0" smtClean="0">
                <a:solidFill>
                  <a:srgbClr val="FF00FF"/>
                </a:solidFill>
              </a:rPr>
              <a:t>How could you be a ‘good friend’ in each of these </a:t>
            </a:r>
            <a:r>
              <a:rPr lang="en-GB" sz="2000" dirty="0" smtClean="0">
                <a:solidFill>
                  <a:srgbClr val="FF00FF"/>
                </a:solidFill>
              </a:rPr>
              <a:t>examples.?Make </a:t>
            </a:r>
            <a:r>
              <a:rPr lang="en-GB" sz="2000" dirty="0" smtClean="0">
                <a:solidFill>
                  <a:srgbClr val="FF00FF"/>
                </a:solidFill>
              </a:rPr>
              <a:t>a list of the things you could do or say to help and support in these situations</a:t>
            </a:r>
            <a:r>
              <a:rPr lang="en-GB" sz="2000" dirty="0" smtClean="0">
                <a:solidFill>
                  <a:srgbClr val="FF00FF"/>
                </a:solidFill>
              </a:rPr>
              <a:t>.</a:t>
            </a:r>
          </a:p>
          <a:p>
            <a:endParaRPr lang="en-GB" sz="2000" dirty="0" smtClean="0">
              <a:solidFill>
                <a:srgbClr val="FF00FF"/>
              </a:solidFill>
            </a:endParaRPr>
          </a:p>
          <a:p>
            <a:r>
              <a:rPr lang="en-GB" sz="2000" dirty="0" smtClean="0">
                <a:solidFill>
                  <a:srgbClr val="FF00FF"/>
                </a:solidFill>
              </a:rPr>
              <a:t>Share these with the class</a:t>
            </a:r>
            <a:endParaRPr lang="en-GB" sz="2000" dirty="0">
              <a:solidFill>
                <a:srgbClr val="FF00FF"/>
              </a:solidFill>
            </a:endParaRPr>
          </a:p>
        </p:txBody>
      </p:sp>
      <p:pic>
        <p:nvPicPr>
          <p:cNvPr id="5" name="Picture 6" descr="http://t3.gstatic.com/images?q=tbn:ANd9GcTrzY2wen3Iylhb0GWBpnxHzgXaZuzMg-dWz7KSLLVDUdIBW7cbQQ"/>
          <p:cNvPicPr>
            <a:picLocks noChangeAspect="1" noChangeArrowheads="1"/>
          </p:cNvPicPr>
          <p:nvPr/>
        </p:nvPicPr>
        <p:blipFill>
          <a:blip r:embed="rId2" cstate="print"/>
          <a:srcRect/>
          <a:stretch>
            <a:fillRect/>
          </a:stretch>
        </p:blipFill>
        <p:spPr bwMode="auto">
          <a:xfrm>
            <a:off x="5681979" y="2514600"/>
            <a:ext cx="3091102" cy="2057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b="1" dirty="0">
              <a:solidFill>
                <a:schemeClr val="accent6"/>
              </a:solidFill>
            </a:endParaRPr>
          </a:p>
        </p:txBody>
      </p:sp>
      <p:sp>
        <p:nvSpPr>
          <p:cNvPr id="3" name="Content Placeholder 2"/>
          <p:cNvSpPr>
            <a:spLocks noGrp="1"/>
          </p:cNvSpPr>
          <p:nvPr>
            <p:ph idx="1"/>
          </p:nvPr>
        </p:nvSpPr>
        <p:spPr>
          <a:xfrm>
            <a:off x="457200" y="1600200"/>
            <a:ext cx="8229600" cy="4525963"/>
          </a:xfrm>
          <a:solidFill>
            <a:schemeClr val="bg2"/>
          </a:solidFill>
        </p:spPr>
        <p:txBody>
          <a:bodyPr>
            <a:normAutofit fontScale="47500" lnSpcReduction="20000"/>
          </a:bodyPr>
          <a:lstStyle/>
          <a:p>
            <a:pPr>
              <a:buNone/>
            </a:pPr>
            <a:r>
              <a:rPr lang="en-GB" sz="2900" b="1" dirty="0" smtClean="0"/>
              <a:t>Things that bereaved people said helped them:</a:t>
            </a:r>
          </a:p>
          <a:p>
            <a:endParaRPr lang="en-GB" sz="2000" b="1" dirty="0" smtClean="0"/>
          </a:p>
          <a:p>
            <a:pPr fontAlgn="base">
              <a:buNone/>
            </a:pPr>
            <a:r>
              <a:rPr lang="en-GB" sz="2500" b="1" dirty="0" smtClean="0"/>
              <a:t>Things said:</a:t>
            </a:r>
          </a:p>
          <a:p>
            <a:pPr fontAlgn="base">
              <a:buNone/>
            </a:pPr>
            <a:endParaRPr lang="en-GB" sz="2500" dirty="0" smtClean="0"/>
          </a:p>
          <a:p>
            <a:pPr fontAlgn="base"/>
            <a:r>
              <a:rPr lang="en-GB" sz="2500" dirty="0" smtClean="0"/>
              <a:t>I am so sorry for your loss</a:t>
            </a:r>
          </a:p>
          <a:p>
            <a:pPr fontAlgn="base"/>
            <a:r>
              <a:rPr lang="en-GB" sz="2500" dirty="0" smtClean="0"/>
              <a:t>I wish I had the right words, just know I care</a:t>
            </a:r>
          </a:p>
          <a:p>
            <a:pPr fontAlgn="base"/>
            <a:r>
              <a:rPr lang="en-GB" sz="2500" dirty="0" smtClean="0"/>
              <a:t>I don’t know how you feel, but I am here to help in anyway I can</a:t>
            </a:r>
          </a:p>
          <a:p>
            <a:pPr fontAlgn="base"/>
            <a:r>
              <a:rPr lang="en-GB" sz="2500" dirty="0" smtClean="0"/>
              <a:t>You and your loved one will be in my thoughts and prayers</a:t>
            </a:r>
          </a:p>
          <a:p>
            <a:pPr fontAlgn="base"/>
            <a:r>
              <a:rPr lang="en-GB" sz="2500" dirty="0" smtClean="0"/>
              <a:t>My favourite memory of your loved one is…</a:t>
            </a:r>
          </a:p>
          <a:p>
            <a:pPr fontAlgn="base"/>
            <a:r>
              <a:rPr lang="en-GB" sz="2500" dirty="0" smtClean="0"/>
              <a:t>I am always just a phone call away</a:t>
            </a:r>
          </a:p>
          <a:p>
            <a:pPr fontAlgn="base"/>
            <a:r>
              <a:rPr lang="en-GB" sz="2500" dirty="0" smtClean="0"/>
              <a:t>We all need help at times like this, I am here for you</a:t>
            </a:r>
          </a:p>
          <a:p>
            <a:pPr fontAlgn="base"/>
            <a:r>
              <a:rPr lang="en-GB" sz="2500" dirty="0" smtClean="0"/>
              <a:t>I am usually up early or late, if you need anything</a:t>
            </a:r>
          </a:p>
          <a:p>
            <a:pPr fontAlgn="base"/>
            <a:r>
              <a:rPr lang="en-GB" sz="2500" dirty="0" smtClean="0"/>
              <a:t>Saying nothing, just be with the person</a:t>
            </a:r>
          </a:p>
          <a:p>
            <a:pPr fontAlgn="base">
              <a:buNone/>
            </a:pPr>
            <a:endParaRPr lang="en-GB" sz="2500" b="1" dirty="0" smtClean="0"/>
          </a:p>
          <a:p>
            <a:pPr fontAlgn="base">
              <a:buNone/>
            </a:pPr>
            <a:r>
              <a:rPr lang="en-GB" sz="2500" b="1" dirty="0" smtClean="0"/>
              <a:t>Actions:</a:t>
            </a:r>
          </a:p>
          <a:p>
            <a:pPr fontAlgn="base">
              <a:buNone/>
            </a:pPr>
            <a:endParaRPr lang="en-GB" sz="2500" b="1" dirty="0" smtClean="0"/>
          </a:p>
          <a:p>
            <a:pPr fontAlgn="base"/>
            <a:r>
              <a:rPr lang="en-GB" sz="2500" dirty="0" smtClean="0"/>
              <a:t>Supportive, but not trying to fix it</a:t>
            </a:r>
          </a:p>
          <a:p>
            <a:pPr fontAlgn="base"/>
            <a:r>
              <a:rPr lang="en-GB" sz="2500" dirty="0" smtClean="0"/>
              <a:t>Give a hug instead of saying something</a:t>
            </a:r>
          </a:p>
          <a:p>
            <a:pPr fontAlgn="base"/>
            <a:r>
              <a:rPr lang="en-GB" sz="2500" dirty="0" smtClean="0"/>
              <a:t>Showing feelings</a:t>
            </a:r>
          </a:p>
          <a:p>
            <a:pPr fontAlgn="base"/>
            <a:r>
              <a:rPr lang="en-GB" sz="2500" dirty="0" smtClean="0"/>
              <a:t>Non active, not telling anyone what to do</a:t>
            </a:r>
          </a:p>
          <a:p>
            <a:pPr fontAlgn="base"/>
            <a:r>
              <a:rPr lang="en-GB" sz="2500" dirty="0" smtClean="0"/>
              <a:t>Admitting can’t make it better</a:t>
            </a:r>
          </a:p>
          <a:p>
            <a:pPr fontAlgn="base"/>
            <a:r>
              <a:rPr lang="en-GB" sz="2500" dirty="0" smtClean="0"/>
              <a:t>Not asking for something or someone to change feelings</a:t>
            </a:r>
          </a:p>
          <a:p>
            <a:pPr fontAlgn="base"/>
            <a:r>
              <a:rPr lang="en-GB" sz="2500" dirty="0" smtClean="0"/>
              <a:t>Recognise loss</a:t>
            </a:r>
          </a:p>
          <a:p>
            <a:pPr fontAlgn="base"/>
            <a:r>
              <a:rPr lang="en-GB" sz="2500" dirty="0" smtClean="0"/>
              <a:t>Not time limited</a:t>
            </a:r>
          </a:p>
          <a:p>
            <a:pPr fontAlgn="base">
              <a:buNone/>
            </a:pPr>
            <a:endParaRPr lang="en-GB" sz="2000" dirty="0" smtClean="0"/>
          </a:p>
          <a:p>
            <a:pPr fontAlgn="base">
              <a:buNone/>
            </a:pPr>
            <a:endParaRPr lang="en-GB" sz="2000" dirty="0" smtClean="0"/>
          </a:p>
          <a:p>
            <a:pPr>
              <a:buNone/>
            </a:pPr>
            <a:endParaRPr lang="en-GB" sz="2000" dirty="0" smtClean="0"/>
          </a:p>
          <a:p>
            <a:endParaRPr lang="en-GB" sz="2000" dirty="0">
              <a:solidFill>
                <a:srgbClr val="FF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dissolve">
                                      <p:cBhvr>
                                        <p:cTn id="31" dur="500"/>
                                        <p:tgtEl>
                                          <p:spTgt spid="3">
                                            <p:txEl>
                                              <p:pRg st="8" end="8"/>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dissolve">
                                      <p:cBhvr>
                                        <p:cTn id="35" dur="500"/>
                                        <p:tgtEl>
                                          <p:spTgt spid="3">
                                            <p:txEl>
                                              <p:pRg st="9" end="9"/>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dissolve">
                                      <p:cBhvr>
                                        <p:cTn id="39" dur="500"/>
                                        <p:tgtEl>
                                          <p:spTgt spid="3">
                                            <p:txEl>
                                              <p:pRg st="10" end="10"/>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dissolve">
                                      <p:cBhvr>
                                        <p:cTn id="43" dur="500"/>
                                        <p:tgtEl>
                                          <p:spTgt spid="3">
                                            <p:txEl>
                                              <p:pRg st="11" end="11"/>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dissolve">
                                      <p:cBhvr>
                                        <p:cTn id="47" dur="500"/>
                                        <p:tgtEl>
                                          <p:spTgt spid="3">
                                            <p:txEl>
                                              <p:pRg st="12" end="12"/>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animEffect transition="in" filter="dissolve">
                                      <p:cBhvr>
                                        <p:cTn id="51" dur="500"/>
                                        <p:tgtEl>
                                          <p:spTgt spid="3">
                                            <p:txEl>
                                              <p:pRg st="14" end="14"/>
                                            </p:txEl>
                                          </p:spTgt>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3">
                                            <p:txEl>
                                              <p:pRg st="16" end="16"/>
                                            </p:txEl>
                                          </p:spTgt>
                                        </p:tgtEl>
                                        <p:attrNameLst>
                                          <p:attrName>style.visibility</p:attrName>
                                        </p:attrNameLst>
                                      </p:cBhvr>
                                      <p:to>
                                        <p:strVal val="visible"/>
                                      </p:to>
                                    </p:set>
                                    <p:animEffect transition="in" filter="dissolve">
                                      <p:cBhvr>
                                        <p:cTn id="55" dur="500"/>
                                        <p:tgtEl>
                                          <p:spTgt spid="3">
                                            <p:txEl>
                                              <p:pRg st="16" end="16"/>
                                            </p:txEl>
                                          </p:spTgt>
                                        </p:tgtEl>
                                      </p:cBhvr>
                                    </p:animEffect>
                                  </p:childTnLst>
                                </p:cTn>
                              </p:par>
                            </p:childTnLst>
                          </p:cTn>
                        </p:par>
                        <p:par>
                          <p:cTn id="56" fill="hold">
                            <p:stCondLst>
                              <p:cond delay="6500"/>
                            </p:stCondLst>
                            <p:childTnLst>
                              <p:par>
                                <p:cTn id="57" presetID="9" presetClass="entr" presetSubtype="0" fill="hold" nodeType="afterEffect">
                                  <p:stCondLst>
                                    <p:cond delay="0"/>
                                  </p:stCondLst>
                                  <p:childTnLst>
                                    <p:set>
                                      <p:cBhvr>
                                        <p:cTn id="58" dur="1" fill="hold">
                                          <p:stCondLst>
                                            <p:cond delay="0"/>
                                          </p:stCondLst>
                                        </p:cTn>
                                        <p:tgtEl>
                                          <p:spTgt spid="3">
                                            <p:txEl>
                                              <p:pRg st="17" end="17"/>
                                            </p:txEl>
                                          </p:spTgt>
                                        </p:tgtEl>
                                        <p:attrNameLst>
                                          <p:attrName>style.visibility</p:attrName>
                                        </p:attrNameLst>
                                      </p:cBhvr>
                                      <p:to>
                                        <p:strVal val="visible"/>
                                      </p:to>
                                    </p:set>
                                    <p:animEffect transition="in" filter="dissolve">
                                      <p:cBhvr>
                                        <p:cTn id="59" dur="500"/>
                                        <p:tgtEl>
                                          <p:spTgt spid="3">
                                            <p:txEl>
                                              <p:pRg st="17" end="17"/>
                                            </p:txEl>
                                          </p:spTgt>
                                        </p:tgtEl>
                                      </p:cBhvr>
                                    </p:animEffect>
                                  </p:childTnLst>
                                </p:cTn>
                              </p:par>
                            </p:childTnLst>
                          </p:cTn>
                        </p:par>
                        <p:par>
                          <p:cTn id="60" fill="hold">
                            <p:stCondLst>
                              <p:cond delay="7000"/>
                            </p:stCondLst>
                            <p:childTnLst>
                              <p:par>
                                <p:cTn id="61" presetID="9" presetClass="entr" presetSubtype="0" fill="hold" nodeType="afterEffect">
                                  <p:stCondLst>
                                    <p:cond delay="0"/>
                                  </p:stCondLst>
                                  <p:childTnLst>
                                    <p:set>
                                      <p:cBhvr>
                                        <p:cTn id="62" dur="1" fill="hold">
                                          <p:stCondLst>
                                            <p:cond delay="0"/>
                                          </p:stCondLst>
                                        </p:cTn>
                                        <p:tgtEl>
                                          <p:spTgt spid="3">
                                            <p:txEl>
                                              <p:pRg st="18" end="18"/>
                                            </p:txEl>
                                          </p:spTgt>
                                        </p:tgtEl>
                                        <p:attrNameLst>
                                          <p:attrName>style.visibility</p:attrName>
                                        </p:attrNameLst>
                                      </p:cBhvr>
                                      <p:to>
                                        <p:strVal val="visible"/>
                                      </p:to>
                                    </p:set>
                                    <p:animEffect transition="in" filter="dissolve">
                                      <p:cBhvr>
                                        <p:cTn id="63" dur="500"/>
                                        <p:tgtEl>
                                          <p:spTgt spid="3">
                                            <p:txEl>
                                              <p:pRg st="18" end="18"/>
                                            </p:txEl>
                                          </p:spTgt>
                                        </p:tgtEl>
                                      </p:cBhvr>
                                    </p:animEffect>
                                  </p:childTnLst>
                                </p:cTn>
                              </p:par>
                            </p:childTnLst>
                          </p:cTn>
                        </p:par>
                        <p:par>
                          <p:cTn id="64" fill="hold">
                            <p:stCondLst>
                              <p:cond delay="7500"/>
                            </p:stCondLst>
                            <p:childTnLst>
                              <p:par>
                                <p:cTn id="65" presetID="9" presetClass="entr" presetSubtype="0" fill="hold" nodeType="afterEffect">
                                  <p:stCondLst>
                                    <p:cond delay="0"/>
                                  </p:stCondLst>
                                  <p:childTnLst>
                                    <p:set>
                                      <p:cBhvr>
                                        <p:cTn id="66" dur="1" fill="hold">
                                          <p:stCondLst>
                                            <p:cond delay="0"/>
                                          </p:stCondLst>
                                        </p:cTn>
                                        <p:tgtEl>
                                          <p:spTgt spid="3">
                                            <p:txEl>
                                              <p:pRg st="19" end="19"/>
                                            </p:txEl>
                                          </p:spTgt>
                                        </p:tgtEl>
                                        <p:attrNameLst>
                                          <p:attrName>style.visibility</p:attrName>
                                        </p:attrNameLst>
                                      </p:cBhvr>
                                      <p:to>
                                        <p:strVal val="visible"/>
                                      </p:to>
                                    </p:set>
                                    <p:animEffect transition="in" filter="dissolve">
                                      <p:cBhvr>
                                        <p:cTn id="67" dur="500"/>
                                        <p:tgtEl>
                                          <p:spTgt spid="3">
                                            <p:txEl>
                                              <p:pRg st="19" end="19"/>
                                            </p:txEl>
                                          </p:spTgt>
                                        </p:tgtEl>
                                      </p:cBhvr>
                                    </p:animEffect>
                                  </p:childTnLst>
                                </p:cTn>
                              </p:par>
                            </p:childTnLst>
                          </p:cTn>
                        </p:par>
                        <p:par>
                          <p:cTn id="68" fill="hold">
                            <p:stCondLst>
                              <p:cond delay="8000"/>
                            </p:stCondLst>
                            <p:childTnLst>
                              <p:par>
                                <p:cTn id="69" presetID="9" presetClass="entr" presetSubtype="0" fill="hold" nodeType="afterEffect">
                                  <p:stCondLst>
                                    <p:cond delay="0"/>
                                  </p:stCondLst>
                                  <p:childTnLst>
                                    <p:set>
                                      <p:cBhvr>
                                        <p:cTn id="70" dur="1" fill="hold">
                                          <p:stCondLst>
                                            <p:cond delay="0"/>
                                          </p:stCondLst>
                                        </p:cTn>
                                        <p:tgtEl>
                                          <p:spTgt spid="3">
                                            <p:txEl>
                                              <p:pRg st="20" end="20"/>
                                            </p:txEl>
                                          </p:spTgt>
                                        </p:tgtEl>
                                        <p:attrNameLst>
                                          <p:attrName>style.visibility</p:attrName>
                                        </p:attrNameLst>
                                      </p:cBhvr>
                                      <p:to>
                                        <p:strVal val="visible"/>
                                      </p:to>
                                    </p:set>
                                    <p:animEffect transition="in" filter="dissolve">
                                      <p:cBhvr>
                                        <p:cTn id="71" dur="500"/>
                                        <p:tgtEl>
                                          <p:spTgt spid="3">
                                            <p:txEl>
                                              <p:pRg st="20" end="20"/>
                                            </p:txEl>
                                          </p:spTgt>
                                        </p:tgtEl>
                                      </p:cBhvr>
                                    </p:animEffect>
                                  </p:childTnLst>
                                </p:cTn>
                              </p:par>
                            </p:childTnLst>
                          </p:cTn>
                        </p:par>
                        <p:par>
                          <p:cTn id="72" fill="hold">
                            <p:stCondLst>
                              <p:cond delay="8500"/>
                            </p:stCondLst>
                            <p:childTnLst>
                              <p:par>
                                <p:cTn id="73" presetID="9" presetClass="entr" presetSubtype="0" fill="hold" nodeType="afterEffect">
                                  <p:stCondLst>
                                    <p:cond delay="0"/>
                                  </p:stCondLst>
                                  <p:childTnLst>
                                    <p:set>
                                      <p:cBhvr>
                                        <p:cTn id="74" dur="1" fill="hold">
                                          <p:stCondLst>
                                            <p:cond delay="0"/>
                                          </p:stCondLst>
                                        </p:cTn>
                                        <p:tgtEl>
                                          <p:spTgt spid="3">
                                            <p:txEl>
                                              <p:pRg st="21" end="21"/>
                                            </p:txEl>
                                          </p:spTgt>
                                        </p:tgtEl>
                                        <p:attrNameLst>
                                          <p:attrName>style.visibility</p:attrName>
                                        </p:attrNameLst>
                                      </p:cBhvr>
                                      <p:to>
                                        <p:strVal val="visible"/>
                                      </p:to>
                                    </p:set>
                                    <p:animEffect transition="in" filter="dissolve">
                                      <p:cBhvr>
                                        <p:cTn id="75" dur="500"/>
                                        <p:tgtEl>
                                          <p:spTgt spid="3">
                                            <p:txEl>
                                              <p:pRg st="21" end="21"/>
                                            </p:txEl>
                                          </p:spTgt>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
                                            <p:txEl>
                                              <p:pRg st="22" end="22"/>
                                            </p:txEl>
                                          </p:spTgt>
                                        </p:tgtEl>
                                        <p:attrNameLst>
                                          <p:attrName>style.visibility</p:attrName>
                                        </p:attrNameLst>
                                      </p:cBhvr>
                                      <p:to>
                                        <p:strVal val="visible"/>
                                      </p:to>
                                    </p:set>
                                    <p:animEffect transition="in" filter="dissolve">
                                      <p:cBhvr>
                                        <p:cTn id="79" dur="500"/>
                                        <p:tgtEl>
                                          <p:spTgt spid="3">
                                            <p:txEl>
                                              <p:pRg st="22" end="22"/>
                                            </p:txEl>
                                          </p:spTgt>
                                        </p:tgtEl>
                                      </p:cBhvr>
                                    </p:animEffect>
                                  </p:childTnLst>
                                </p:cTn>
                              </p:par>
                            </p:childTnLst>
                          </p:cTn>
                        </p:par>
                        <p:par>
                          <p:cTn id="80" fill="hold">
                            <p:stCondLst>
                              <p:cond delay="9500"/>
                            </p:stCondLst>
                            <p:childTnLst>
                              <p:par>
                                <p:cTn id="81" presetID="9" presetClass="entr" presetSubtype="0" fill="hold" nodeType="afterEffect">
                                  <p:stCondLst>
                                    <p:cond delay="0"/>
                                  </p:stCondLst>
                                  <p:childTnLst>
                                    <p:set>
                                      <p:cBhvr>
                                        <p:cTn id="82" dur="1" fill="hold">
                                          <p:stCondLst>
                                            <p:cond delay="0"/>
                                          </p:stCondLst>
                                        </p:cTn>
                                        <p:tgtEl>
                                          <p:spTgt spid="3">
                                            <p:txEl>
                                              <p:pRg st="23" end="23"/>
                                            </p:txEl>
                                          </p:spTgt>
                                        </p:tgtEl>
                                        <p:attrNameLst>
                                          <p:attrName>style.visibility</p:attrName>
                                        </p:attrNameLst>
                                      </p:cBhvr>
                                      <p:to>
                                        <p:strVal val="visible"/>
                                      </p:to>
                                    </p:set>
                                    <p:animEffect transition="in" filter="dissolve">
                                      <p:cBhvr>
                                        <p:cTn id="83" dur="500"/>
                                        <p:tgtEl>
                                          <p:spTgt spid="3">
                                            <p:txEl>
                                              <p:pRg st="23" end="2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70575" y="1371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6"/>
          </a:lnRef>
          <a:fillRef idx="2">
            <a:schemeClr val="accent6"/>
          </a:fillRef>
          <a:effectRef idx="1">
            <a:schemeClr val="accent6"/>
          </a:effectRef>
          <a:fontRef idx="minor">
            <a:schemeClr val="dk1"/>
          </a:fontRef>
        </p:style>
        <p:txBody>
          <a:bodyPr>
            <a:normAutofit/>
          </a:bodyPr>
          <a:lstStyle/>
          <a:p>
            <a:r>
              <a:rPr lang="en-GB" sz="2000" dirty="0" smtClean="0"/>
              <a:t>There are many types of loss that impact on peoples mental health and wellbeing</a:t>
            </a:r>
          </a:p>
          <a:p>
            <a:pPr>
              <a:buNone/>
            </a:pPr>
            <a:r>
              <a:rPr lang="en-GB" sz="2000" dirty="0" smtClean="0"/>
              <a:t>  </a:t>
            </a:r>
          </a:p>
          <a:p>
            <a:r>
              <a:rPr lang="en-GB" sz="2000" dirty="0" smtClean="0"/>
              <a:t>Any loss can be devastating and impact people in different ways</a:t>
            </a:r>
          </a:p>
          <a:p>
            <a:pPr>
              <a:buNone/>
            </a:pPr>
            <a:endParaRPr lang="en-GB" sz="2000" dirty="0" smtClean="0"/>
          </a:p>
          <a:p>
            <a:r>
              <a:rPr lang="en-GB" sz="2000" dirty="0" smtClean="0"/>
              <a:t>But support and advice are available to help you get through it</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026" name="Picture 2" descr="C:\Users\Keith\Dropbox\Images\anxiety woman.jpg"/>
          <p:cNvPicPr>
            <a:picLocks noChangeAspect="1" noChangeArrowheads="1"/>
          </p:cNvPicPr>
          <p:nvPr/>
        </p:nvPicPr>
        <p:blipFill>
          <a:blip r:embed="rId2" cstate="print"/>
          <a:srcRect/>
          <a:stretch>
            <a:fillRect/>
          </a:stretch>
        </p:blipFill>
        <p:spPr bwMode="auto">
          <a:xfrm>
            <a:off x="5410200" y="1676400"/>
            <a:ext cx="3733800" cy="2800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76400"/>
            <a:ext cx="5181600" cy="4572000"/>
          </a:xfrm>
          <a:solidFill>
            <a:schemeClr val="bg2"/>
          </a:solidFill>
        </p:spPr>
        <p:txBody>
          <a:bodyPr>
            <a:normAutofit/>
          </a:bodyPr>
          <a:lstStyle/>
          <a:p>
            <a:pPr>
              <a:buNone/>
            </a:pPr>
            <a:r>
              <a:rPr lang="en-GB" sz="2000" b="1" dirty="0" smtClean="0"/>
              <a:t>Class Exercise:</a:t>
            </a:r>
          </a:p>
          <a:p>
            <a:pPr>
              <a:buNone/>
            </a:pPr>
            <a:endParaRPr lang="en-GB" sz="2000" dirty="0" smtClean="0">
              <a:solidFill>
                <a:srgbClr val="FF00FF"/>
              </a:solidFill>
            </a:endParaRPr>
          </a:p>
          <a:p>
            <a:r>
              <a:rPr lang="en-GB" sz="2000" dirty="0" smtClean="0">
                <a:solidFill>
                  <a:srgbClr val="FF00FF"/>
                </a:solidFill>
              </a:rPr>
              <a:t>What different types of loss can you experience?</a:t>
            </a:r>
          </a:p>
          <a:p>
            <a:pPr>
              <a:buNone/>
            </a:pPr>
            <a:endParaRPr lang="en-GB" sz="2000" dirty="0" smtClean="0">
              <a:solidFill>
                <a:srgbClr val="FF00FF"/>
              </a:solidFill>
            </a:endParaRPr>
          </a:p>
          <a:p>
            <a:endParaRPr lang="en-GB" sz="2000" dirty="0" smtClean="0">
              <a:solidFill>
                <a:srgbClr val="FF00FF"/>
              </a:solidFill>
              <a:cs typeface="Times New Roman" pitchFamily="18" charset="0"/>
            </a:endParaRPr>
          </a:p>
          <a:p>
            <a:pPr>
              <a:buNone/>
            </a:pPr>
            <a:endParaRPr lang="en-GB" sz="2000" dirty="0" smtClean="0">
              <a:solidFill>
                <a:schemeClr val="bg1"/>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Dealing with Loss and Bereavement</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2051" name="Picture 3" descr="C:\Users\Keith\Dropbox\Images\Office blocks.jpg"/>
          <p:cNvPicPr>
            <a:picLocks noChangeAspect="1" noChangeArrowheads="1"/>
          </p:cNvPicPr>
          <p:nvPr/>
        </p:nvPicPr>
        <p:blipFill>
          <a:blip r:embed="rId2" cstate="print"/>
          <a:srcRect/>
          <a:stretch>
            <a:fillRect/>
          </a:stretch>
        </p:blipFill>
        <p:spPr bwMode="auto">
          <a:xfrm>
            <a:off x="5638800" y="2362200"/>
            <a:ext cx="3441448" cy="2286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76400"/>
            <a:ext cx="5181600" cy="4800600"/>
          </a:xfrm>
          <a:solidFill>
            <a:schemeClr val="bg2"/>
          </a:solidFill>
        </p:spPr>
        <p:txBody>
          <a:bodyPr>
            <a:normAutofit fontScale="70000" lnSpcReduction="20000"/>
          </a:bodyPr>
          <a:lstStyle/>
          <a:p>
            <a:pPr>
              <a:buNone/>
            </a:pPr>
            <a:r>
              <a:rPr lang="en-GB" sz="2600" b="1" dirty="0" smtClean="0"/>
              <a:t>Examples:</a:t>
            </a:r>
          </a:p>
          <a:p>
            <a:pPr>
              <a:buNone/>
            </a:pPr>
            <a:endParaRPr lang="en-GB" sz="2600" dirty="0" smtClean="0">
              <a:solidFill>
                <a:srgbClr val="FF00FF"/>
              </a:solidFill>
            </a:endParaRPr>
          </a:p>
          <a:p>
            <a:r>
              <a:rPr lang="en-GB" sz="2600" dirty="0" smtClean="0"/>
              <a:t>Parents Jobs</a:t>
            </a:r>
          </a:p>
          <a:p>
            <a:r>
              <a:rPr lang="en-GB" sz="2600" dirty="0" smtClean="0"/>
              <a:t>Pets</a:t>
            </a:r>
          </a:p>
          <a:p>
            <a:r>
              <a:rPr lang="en-GB" sz="2600" dirty="0" smtClean="0"/>
              <a:t>Lifestyle</a:t>
            </a:r>
          </a:p>
          <a:p>
            <a:r>
              <a:rPr lang="en-GB" sz="2600" dirty="0" smtClean="0"/>
              <a:t>Possessions</a:t>
            </a:r>
          </a:p>
          <a:p>
            <a:r>
              <a:rPr lang="en-GB" sz="2600" dirty="0" smtClean="0"/>
              <a:t>Money</a:t>
            </a:r>
          </a:p>
          <a:p>
            <a:r>
              <a:rPr lang="en-GB" sz="2600" dirty="0" smtClean="0"/>
              <a:t>Health</a:t>
            </a:r>
          </a:p>
          <a:p>
            <a:r>
              <a:rPr lang="en-GB" sz="2600" dirty="0" smtClean="0"/>
              <a:t>Moving to another town/city</a:t>
            </a:r>
          </a:p>
          <a:p>
            <a:r>
              <a:rPr lang="en-GB" sz="2600" dirty="0" smtClean="0"/>
              <a:t>Leaving friends</a:t>
            </a:r>
          </a:p>
          <a:p>
            <a:r>
              <a:rPr lang="en-GB" sz="2600" dirty="0" smtClean="0"/>
              <a:t>Confidence</a:t>
            </a:r>
          </a:p>
          <a:p>
            <a:r>
              <a:rPr lang="en-GB" sz="2600" dirty="0" smtClean="0"/>
              <a:t>Changing schools</a:t>
            </a:r>
          </a:p>
          <a:p>
            <a:r>
              <a:rPr lang="en-GB" sz="2600" dirty="0" smtClean="0"/>
              <a:t>Divorce and separation</a:t>
            </a:r>
          </a:p>
          <a:p>
            <a:r>
              <a:rPr lang="en-GB" sz="2600" dirty="0" smtClean="0"/>
              <a:t>Bereavement</a:t>
            </a:r>
            <a:endParaRPr lang="en-GB" sz="2600" dirty="0" smtClean="0">
              <a:solidFill>
                <a:srgbClr val="FF00FF"/>
              </a:solidFill>
              <a:cs typeface="Times New Roman" pitchFamily="18" charset="0"/>
            </a:endParaRPr>
          </a:p>
          <a:p>
            <a:pPr>
              <a:buNone/>
            </a:pPr>
            <a:endParaRPr lang="en-GB" sz="2600" dirty="0" smtClean="0">
              <a:solidFill>
                <a:schemeClr val="bg1"/>
              </a:solidFill>
            </a:endParaRPr>
          </a:p>
          <a:p>
            <a:pPr>
              <a:buNone/>
            </a:pPr>
            <a:r>
              <a:rPr lang="en-GB" sz="2600" dirty="0" smtClean="0">
                <a:solidFill>
                  <a:srgbClr val="FF00FF"/>
                </a:solidFill>
              </a:rPr>
              <a:t>Any others?</a:t>
            </a:r>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Dealing with Loss and Bereavement</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2051" name="Picture 3" descr="C:\Users\Keith\Dropbox\Images\Office blocks.jpg"/>
          <p:cNvPicPr>
            <a:picLocks noChangeAspect="1" noChangeArrowheads="1"/>
          </p:cNvPicPr>
          <p:nvPr/>
        </p:nvPicPr>
        <p:blipFill>
          <a:blip r:embed="rId2" cstate="print"/>
          <a:srcRect/>
          <a:stretch>
            <a:fillRect/>
          </a:stretch>
        </p:blipFill>
        <p:spPr bwMode="auto">
          <a:xfrm>
            <a:off x="5638800" y="2362200"/>
            <a:ext cx="3441448" cy="2286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dissolve">
                                      <p:cBhvr>
                                        <p:cTn id="47" dur="500"/>
                                        <p:tgtEl>
                                          <p:spTgt spid="3">
                                            <p:txEl>
                                              <p:pRg st="11" end="11"/>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Effect transition="in" filter="dissolve">
                                      <p:cBhvr>
                                        <p:cTn id="51" dur="500"/>
                                        <p:tgtEl>
                                          <p:spTgt spid="3">
                                            <p:txEl>
                                              <p:pRg st="12" end="12"/>
                                            </p:txEl>
                                          </p:spTgt>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animEffect transition="in" filter="dissolve">
                                      <p:cBhvr>
                                        <p:cTn id="55" dur="500"/>
                                        <p:tgtEl>
                                          <p:spTgt spid="3">
                                            <p:txEl>
                                              <p:pRg st="13" end="13"/>
                                            </p:txEl>
                                          </p:spTgt>
                                        </p:tgtEl>
                                      </p:cBhvr>
                                    </p:animEffect>
                                  </p:childTnLst>
                                </p:cTn>
                              </p:par>
                            </p:childTnLst>
                          </p:cTn>
                        </p:par>
                        <p:par>
                          <p:cTn id="56" fill="hold">
                            <p:stCondLst>
                              <p:cond delay="6500"/>
                            </p:stCondLst>
                            <p:childTnLst>
                              <p:par>
                                <p:cTn id="57" presetID="9" presetClass="entr" presetSubtype="0" fill="hold" nodeType="afterEffect">
                                  <p:stCondLst>
                                    <p:cond delay="0"/>
                                  </p:stCondLst>
                                  <p:childTnLst>
                                    <p:set>
                                      <p:cBhvr>
                                        <p:cTn id="58" dur="1" fill="hold">
                                          <p:stCondLst>
                                            <p:cond delay="0"/>
                                          </p:stCondLst>
                                        </p:cTn>
                                        <p:tgtEl>
                                          <p:spTgt spid="3">
                                            <p:txEl>
                                              <p:pRg st="15" end="15"/>
                                            </p:txEl>
                                          </p:spTgt>
                                        </p:tgtEl>
                                        <p:attrNameLst>
                                          <p:attrName>style.visibility</p:attrName>
                                        </p:attrNameLst>
                                      </p:cBhvr>
                                      <p:to>
                                        <p:strVal val="visible"/>
                                      </p:to>
                                    </p:set>
                                    <p:animEffect transition="in" filter="dissolve">
                                      <p:cBhvr>
                                        <p:cTn id="59"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solidFill>
                  <a:schemeClr val="bg1"/>
                </a:solidFill>
              </a:rPr>
              <a:t>Learn how to manage or deal with loss and bereavement</a:t>
            </a:r>
            <a:endParaRPr lang="en-GB" sz="2000" dirty="0" smtClean="0"/>
          </a:p>
          <a:p>
            <a:pPr>
              <a:buNone/>
            </a:pPr>
            <a:endParaRPr lang="en-GB" sz="2000" dirty="0" smtClean="0"/>
          </a:p>
          <a:p>
            <a:endParaRPr lang="en-GB" sz="2000" dirty="0" smtClean="0"/>
          </a:p>
          <a:p>
            <a:endParaRPr lang="en-GB" dirty="0"/>
          </a:p>
        </p:txBody>
      </p:sp>
      <p:pic>
        <p:nvPicPr>
          <p:cNvPr id="2050" name="Picture 2" descr="C:\Users\Keith\Dropbox\Images\frayed rope.jpg"/>
          <p:cNvPicPr>
            <a:picLocks noChangeAspect="1" noChangeArrowheads="1"/>
          </p:cNvPicPr>
          <p:nvPr/>
        </p:nvPicPr>
        <p:blipFill>
          <a:blip r:embed="rId2" cstate="print"/>
          <a:srcRect/>
          <a:stretch>
            <a:fillRect/>
          </a:stretch>
        </p:blipFill>
        <p:spPr bwMode="auto">
          <a:xfrm>
            <a:off x="5562600" y="1981201"/>
            <a:ext cx="3430720" cy="228599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76400"/>
            <a:ext cx="5181600" cy="4572000"/>
          </a:xfrm>
          <a:solidFill>
            <a:schemeClr val="bg2"/>
          </a:solidFill>
        </p:spPr>
        <p:txBody>
          <a:bodyPr>
            <a:normAutofit fontScale="85000" lnSpcReduction="20000"/>
          </a:bodyPr>
          <a:lstStyle/>
          <a:p>
            <a:pPr>
              <a:buNone/>
            </a:pPr>
            <a:r>
              <a:rPr lang="en-GB" sz="2000" b="1" dirty="0" smtClean="0"/>
              <a:t>In Groups of 4:</a:t>
            </a:r>
          </a:p>
          <a:p>
            <a:pPr>
              <a:buNone/>
            </a:pPr>
            <a:endParaRPr lang="en-GB" sz="2000" dirty="0" smtClean="0">
              <a:solidFill>
                <a:srgbClr val="FF00FF"/>
              </a:solidFill>
            </a:endParaRPr>
          </a:p>
          <a:p>
            <a:pPr>
              <a:buNone/>
            </a:pPr>
            <a:r>
              <a:rPr lang="en-GB" sz="2000" dirty="0" smtClean="0">
                <a:solidFill>
                  <a:srgbClr val="FF00FF"/>
                </a:solidFill>
              </a:rPr>
              <a:t>We all witnessed the Grenfell Tower fire on TV</a:t>
            </a:r>
          </a:p>
          <a:p>
            <a:pPr>
              <a:buNone/>
            </a:pPr>
            <a:r>
              <a:rPr lang="en-GB" sz="2000" dirty="0" smtClean="0">
                <a:solidFill>
                  <a:srgbClr val="FF00FF"/>
                </a:solidFill>
              </a:rPr>
              <a:t> </a:t>
            </a:r>
          </a:p>
          <a:p>
            <a:r>
              <a:rPr lang="en-GB" sz="2000" dirty="0" smtClean="0">
                <a:solidFill>
                  <a:srgbClr val="FF00FF"/>
                </a:solidFill>
              </a:rPr>
              <a:t>What sort of different loss do you think they experienced?</a:t>
            </a:r>
          </a:p>
          <a:p>
            <a:pPr>
              <a:buNone/>
            </a:pPr>
            <a:endParaRPr lang="en-GB" sz="2000" dirty="0" smtClean="0">
              <a:solidFill>
                <a:srgbClr val="FF00FF"/>
              </a:solidFill>
            </a:endParaRPr>
          </a:p>
          <a:p>
            <a:r>
              <a:rPr lang="en-GB" sz="2000" dirty="0" smtClean="0">
                <a:solidFill>
                  <a:srgbClr val="FF00FF"/>
                </a:solidFill>
              </a:rPr>
              <a:t>What sort of feelings do you think the survivors felt during and after the fire? </a:t>
            </a:r>
          </a:p>
          <a:p>
            <a:pPr>
              <a:buNone/>
            </a:pPr>
            <a:endParaRPr lang="en-GB" sz="2000" dirty="0" smtClean="0">
              <a:solidFill>
                <a:srgbClr val="FF00FF"/>
              </a:solidFill>
            </a:endParaRPr>
          </a:p>
          <a:p>
            <a:r>
              <a:rPr lang="en-GB" sz="2000" dirty="0" smtClean="0">
                <a:solidFill>
                  <a:srgbClr val="FF00FF"/>
                </a:solidFill>
              </a:rPr>
              <a:t>How do you think you would you cope in their situation?</a:t>
            </a:r>
          </a:p>
          <a:p>
            <a:pPr>
              <a:buNone/>
            </a:pPr>
            <a:endParaRPr lang="en-GB" sz="2000" dirty="0" smtClean="0">
              <a:solidFill>
                <a:srgbClr val="FF00FF"/>
              </a:solidFill>
            </a:endParaRPr>
          </a:p>
          <a:p>
            <a:r>
              <a:rPr lang="en-GB" sz="2000" dirty="0" smtClean="0">
                <a:solidFill>
                  <a:srgbClr val="FF00FF"/>
                </a:solidFill>
                <a:cs typeface="Times New Roman" pitchFamily="18" charset="0"/>
              </a:rPr>
              <a:t>Share these with the class</a:t>
            </a:r>
          </a:p>
          <a:p>
            <a:pPr>
              <a:buNone/>
            </a:pPr>
            <a:endParaRPr lang="en-GB" sz="2000" dirty="0" smtClean="0">
              <a:solidFill>
                <a:schemeClr val="bg1"/>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Dealing with Loss and Bereavement</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2051" name="Picture 3" descr="C:\Users\Keith\Dropbox\Images\Office blocks.jpg"/>
          <p:cNvPicPr>
            <a:picLocks noChangeAspect="1" noChangeArrowheads="1"/>
          </p:cNvPicPr>
          <p:nvPr/>
        </p:nvPicPr>
        <p:blipFill>
          <a:blip r:embed="rId2" cstate="print"/>
          <a:srcRect/>
          <a:stretch>
            <a:fillRect/>
          </a:stretch>
        </p:blipFill>
        <p:spPr bwMode="auto">
          <a:xfrm>
            <a:off x="5638800" y="2362200"/>
            <a:ext cx="3441448" cy="2286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219200"/>
            <a:ext cx="5181600" cy="5562600"/>
          </a:xfrm>
          <a:solidFill>
            <a:schemeClr val="bg2"/>
          </a:solidFill>
        </p:spPr>
        <p:txBody>
          <a:bodyPr>
            <a:normAutofit fontScale="32500" lnSpcReduction="20000"/>
          </a:bodyPr>
          <a:lstStyle/>
          <a:p>
            <a:pPr>
              <a:buNone/>
            </a:pPr>
            <a:r>
              <a:rPr lang="en-GB" sz="6400" b="1" dirty="0" smtClean="0"/>
              <a:t>Examples:</a:t>
            </a:r>
          </a:p>
          <a:p>
            <a:pPr>
              <a:buNone/>
            </a:pPr>
            <a:endParaRPr lang="en-GB" sz="6400" dirty="0" smtClean="0">
              <a:solidFill>
                <a:srgbClr val="FF00FF"/>
              </a:solidFill>
            </a:endParaRPr>
          </a:p>
          <a:p>
            <a:r>
              <a:rPr lang="en-GB" sz="6400" dirty="0" smtClean="0">
                <a:solidFill>
                  <a:srgbClr val="FF00FF"/>
                </a:solidFill>
              </a:rPr>
              <a:t>Loss of life, friends, acquaintances, home, possessions, community, memories like photos and heirlooms passed through the family, pets, neighbours,  moving to a different area, living in hotels so losing freedom and privacy, livelihood if working from home, work tools</a:t>
            </a:r>
          </a:p>
          <a:p>
            <a:pPr>
              <a:buNone/>
            </a:pPr>
            <a:endParaRPr lang="en-GB" sz="6400" dirty="0" smtClean="0">
              <a:solidFill>
                <a:srgbClr val="FF00FF"/>
              </a:solidFill>
            </a:endParaRPr>
          </a:p>
          <a:p>
            <a:r>
              <a:rPr lang="en-GB" sz="6800" dirty="0" smtClean="0">
                <a:solidFill>
                  <a:srgbClr val="FF00FF"/>
                </a:solidFill>
              </a:rPr>
              <a:t>Grief, anger, rage, sadness, despair, worry, guilt, sadness, shock, relief, regret, helplessness, anxiety, depression</a:t>
            </a:r>
          </a:p>
          <a:p>
            <a:endParaRPr lang="en-GB" sz="6400" dirty="0" smtClean="0">
              <a:solidFill>
                <a:srgbClr val="FF00FF"/>
              </a:solidFill>
            </a:endParaRPr>
          </a:p>
          <a:p>
            <a:pPr>
              <a:buNone/>
            </a:pPr>
            <a:endParaRPr lang="en-GB" sz="6400" dirty="0" smtClean="0">
              <a:solidFill>
                <a:srgbClr val="FF00FF"/>
              </a:solidFill>
            </a:endParaRPr>
          </a:p>
          <a:p>
            <a:r>
              <a:rPr lang="en-GB" sz="6400" dirty="0" smtClean="0">
                <a:solidFill>
                  <a:srgbClr val="FF00FF"/>
                </a:solidFill>
              </a:rPr>
              <a:t>Any others?</a:t>
            </a:r>
          </a:p>
          <a:p>
            <a:pPr>
              <a:buNone/>
            </a:pPr>
            <a:endParaRPr lang="en-GB" sz="6400" dirty="0" smtClean="0">
              <a:solidFill>
                <a:srgbClr val="FF00FF"/>
              </a:solidFill>
            </a:endParaRPr>
          </a:p>
          <a:p>
            <a:endParaRPr lang="en-GB" sz="2000" dirty="0" smtClean="0">
              <a:solidFill>
                <a:srgbClr val="FF00FF"/>
              </a:solidFill>
            </a:endParaRPr>
          </a:p>
          <a:p>
            <a:pPr>
              <a:buNone/>
            </a:pPr>
            <a:endParaRPr lang="en-GB" sz="2000" dirty="0" smtClean="0">
              <a:solidFill>
                <a:srgbClr val="FF00FF"/>
              </a:solidFill>
            </a:endParaRPr>
          </a:p>
          <a:p>
            <a:pPr>
              <a:buNone/>
            </a:pPr>
            <a:endParaRPr lang="en-GB" sz="2000" dirty="0" smtClean="0">
              <a:solidFill>
                <a:schemeClr val="bg1"/>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Dealing with Loss and Bereavement</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2051" name="Picture 3" descr="C:\Users\Keith\Dropbox\Images\Office blocks.jpg"/>
          <p:cNvPicPr>
            <a:picLocks noChangeAspect="1" noChangeArrowheads="1"/>
          </p:cNvPicPr>
          <p:nvPr/>
        </p:nvPicPr>
        <p:blipFill>
          <a:blip r:embed="rId2" cstate="print"/>
          <a:srcRect/>
          <a:stretch>
            <a:fillRect/>
          </a:stretch>
        </p:blipFill>
        <p:spPr bwMode="auto">
          <a:xfrm>
            <a:off x="5638800" y="2362200"/>
            <a:ext cx="3441448" cy="2286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dissolve">
                                      <p:cBhvr>
                                        <p:cTn id="1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Dealing with Loss and Bereavement</a:t>
            </a:r>
            <a:endParaRPr lang="en-GB" sz="2800" dirty="0"/>
          </a:p>
        </p:txBody>
      </p:sp>
      <p:sp>
        <p:nvSpPr>
          <p:cNvPr id="3" name="Content Placeholder 2"/>
          <p:cNvSpPr>
            <a:spLocks noGrp="1"/>
          </p:cNvSpPr>
          <p:nvPr>
            <p:ph idx="1"/>
          </p:nvPr>
        </p:nvSpPr>
        <p:spPr>
          <a:xfrm>
            <a:off x="457200" y="1600200"/>
            <a:ext cx="5029200" cy="4525963"/>
          </a:xfrm>
          <a:solidFill>
            <a:srgbClr val="FFC000"/>
          </a:solidFill>
        </p:spPr>
        <p:txBody>
          <a:bodyPr>
            <a:normAutofit fontScale="70000" lnSpcReduction="20000"/>
          </a:bodyPr>
          <a:lstStyle/>
          <a:p>
            <a:r>
              <a:rPr lang="en-GB" sz="2600" dirty="0" smtClean="0"/>
              <a:t>Sometimes we think only about bereavement when we talk about loss but other loss can be just as devastating</a:t>
            </a:r>
          </a:p>
          <a:p>
            <a:pPr>
              <a:buNone/>
            </a:pPr>
            <a:endParaRPr lang="en-GB" sz="2600" dirty="0" smtClean="0"/>
          </a:p>
          <a:p>
            <a:r>
              <a:rPr lang="en-GB" sz="2600" dirty="0" smtClean="0"/>
              <a:t>If for example someone loses a piece of jewellery that was a special gift from a grandparent, this can impact terribly on them because of sentimental value</a:t>
            </a:r>
          </a:p>
          <a:p>
            <a:pPr>
              <a:buNone/>
            </a:pPr>
            <a:endParaRPr lang="en-GB" sz="2600" dirty="0" smtClean="0"/>
          </a:p>
          <a:p>
            <a:r>
              <a:rPr lang="en-GB" sz="2600" dirty="0" smtClean="0"/>
              <a:t>We may not recognise that we or other people might grieve over this loss because it seems less important in relation to bereavement</a:t>
            </a:r>
          </a:p>
          <a:p>
            <a:pPr>
              <a:buNone/>
            </a:pPr>
            <a:endParaRPr lang="en-GB" sz="2600" dirty="0" smtClean="0"/>
          </a:p>
          <a:p>
            <a:r>
              <a:rPr lang="en-GB" sz="2600" dirty="0" smtClean="0"/>
              <a:t>It is important to recognise our feelings can be very strong over any loss and that we can go through the same sort of emotions and grieving process as we do for bereavement</a:t>
            </a:r>
          </a:p>
          <a:p>
            <a:endParaRPr lang="en-GB" dirty="0"/>
          </a:p>
        </p:txBody>
      </p:sp>
      <p:pic>
        <p:nvPicPr>
          <p:cNvPr id="4" name="Picture 3" descr="railway tracks 2.jpg"/>
          <p:cNvPicPr>
            <a:picLocks noChangeAspect="1"/>
          </p:cNvPicPr>
          <p:nvPr/>
        </p:nvPicPr>
        <p:blipFill>
          <a:blip r:embed="rId2" cstate="print"/>
          <a:stretch>
            <a:fillRect/>
          </a:stretch>
        </p:blipFill>
        <p:spPr>
          <a:xfrm>
            <a:off x="5562600" y="2209800"/>
            <a:ext cx="3522924" cy="27038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1840</TotalTime>
  <Words>1359</Words>
  <Application>Microsoft Office PowerPoint</Application>
  <PresentationFormat>On-screen Show (4:3)</PresentationFormat>
  <Paragraphs>220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Bristol Healthy Schools  Stride  Emotional Health and Wellbeing Programme  Year 8 – Lesson 3 Dealing with Loss and Bereavement</vt:lpstr>
      <vt:lpstr>Our School Values and Ground Rules</vt:lpstr>
      <vt:lpstr>Dealing with Loss and Bereavement</vt:lpstr>
      <vt:lpstr> </vt:lpstr>
      <vt:lpstr> </vt:lpstr>
      <vt:lpstr>Dealing with Loss and Bereavement</vt:lpstr>
      <vt:lpstr> </vt:lpstr>
      <vt:lpstr> </vt:lpstr>
      <vt:lpstr>Dealing with Loss and Bereavement</vt:lpstr>
      <vt:lpstr>Dealing with Loss and Bereavement</vt:lpstr>
      <vt:lpstr>Dealing with Loss and Bereavement</vt:lpstr>
      <vt:lpstr>Dealing with Loss and Bereavement</vt:lpstr>
      <vt:lpstr>Dealing with Loss and Bereavement</vt:lpstr>
      <vt:lpstr>Dealing with Loss and Bereavement</vt:lpstr>
      <vt:lpstr>Dealing with Loss and Bereavement</vt:lpstr>
      <vt:lpstr>Dealing with Loss and Bereavement</vt:lpstr>
      <vt:lpstr>Dealing with Loss and Bereavement</vt:lpstr>
      <vt:lpstr>Dealing with Loss and Bereavement</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235</cp:revision>
  <dcterms:created xsi:type="dcterms:W3CDTF">2006-08-16T00:00:00Z</dcterms:created>
  <dcterms:modified xsi:type="dcterms:W3CDTF">2018-01-07T14:22:45Z</dcterms:modified>
</cp:coreProperties>
</file>