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4" r:id="rId3"/>
    <p:sldId id="265" r:id="rId4"/>
    <p:sldId id="285" r:id="rId5"/>
    <p:sldId id="268" r:id="rId6"/>
    <p:sldId id="267" r:id="rId7"/>
    <p:sldId id="257" r:id="rId8"/>
    <p:sldId id="258" r:id="rId9"/>
    <p:sldId id="260" r:id="rId10"/>
    <p:sldId id="277" r:id="rId11"/>
    <p:sldId id="280" r:id="rId12"/>
    <p:sldId id="270" r:id="rId13"/>
    <p:sldId id="283" r:id="rId14"/>
    <p:sldId id="286" r:id="rId15"/>
    <p:sldId id="269" r:id="rId16"/>
    <p:sldId id="281" r:id="rId17"/>
    <p:sldId id="261" r:id="rId18"/>
    <p:sldId id="279" r:id="rId19"/>
    <p:sldId id="292" r:id="rId20"/>
    <p:sldId id="288" r:id="rId21"/>
    <p:sldId id="289" r:id="rId22"/>
    <p:sldId id="290" r:id="rId23"/>
    <p:sldId id="291"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585BD8-E555-46BF-B589-1961960D5D55}" type="datetimeFigureOut">
              <a:rPr lang="en-US" smtClean="0"/>
              <a:pPr/>
              <a:t>1/7/2018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DBD4BD-55BF-4505-817A-77722FB435B7}"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FDBD4BD-55BF-4505-817A-77722FB435B7}" type="slidenum">
              <a:rPr lang="en-GB" smtClean="0"/>
              <a:pPr/>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vimeo.com/228830677/b368110ebb"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8 </a:t>
            </a:r>
            <a:r>
              <a:rPr lang="en-GB" smtClean="0">
                <a:solidFill>
                  <a:schemeClr val="tx2">
                    <a:lumMod val="60000"/>
                    <a:lumOff val="40000"/>
                  </a:schemeClr>
                </a:solidFill>
              </a:rPr>
              <a:t>– Lesson 4</a:t>
            </a:r>
            <a:br>
              <a:rPr lang="en-GB" smtClean="0">
                <a:solidFill>
                  <a:schemeClr val="tx2">
                    <a:lumMod val="60000"/>
                    <a:lumOff val="40000"/>
                  </a:schemeClr>
                </a:solidFill>
              </a:rPr>
            </a:br>
            <a:r>
              <a:rPr lang="en-GB" smtClean="0">
                <a:solidFill>
                  <a:schemeClr val="accent1"/>
                </a:solidFill>
              </a:rPr>
              <a:t>Sexting </a:t>
            </a:r>
            <a:r>
              <a:rPr lang="en-GB" dirty="0" smtClean="0">
                <a:solidFill>
                  <a:schemeClr val="accent1"/>
                </a:solidFill>
              </a:rPr>
              <a:t>and Staying Safe</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3733800" cy="48768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solidFill>
                  <a:schemeClr val="tx1"/>
                </a:solidFill>
              </a:rPr>
              <a:t>Why Sext?</a:t>
            </a:r>
          </a:p>
          <a:p>
            <a:pPr>
              <a:buNone/>
            </a:pPr>
            <a:endParaRPr lang="en-GB" sz="2000" b="1" dirty="0" smtClean="0">
              <a:solidFill>
                <a:schemeClr val="tx1"/>
              </a:solidFill>
            </a:endParaRPr>
          </a:p>
          <a:p>
            <a:pPr>
              <a:buNone/>
            </a:pPr>
            <a:r>
              <a:rPr lang="en-GB" sz="2000" b="1" dirty="0" smtClean="0">
                <a:solidFill>
                  <a:schemeClr val="tx1"/>
                </a:solidFill>
              </a:rPr>
              <a:t>Coercion/blackmail and revenge</a:t>
            </a:r>
          </a:p>
          <a:p>
            <a:pPr>
              <a:buNone/>
            </a:pPr>
            <a:endParaRPr lang="en-GB" sz="2000" dirty="0" smtClean="0">
              <a:solidFill>
                <a:schemeClr val="tx1"/>
              </a:solidFill>
            </a:endParaRPr>
          </a:p>
          <a:p>
            <a:r>
              <a:rPr lang="en-GB" sz="2000" dirty="0" smtClean="0">
                <a:solidFill>
                  <a:schemeClr val="tx1"/>
                </a:solidFill>
              </a:rPr>
              <a:t>Coerced into creating and sending sexting</a:t>
            </a:r>
          </a:p>
          <a:p>
            <a:pPr>
              <a:buNone/>
            </a:pPr>
            <a:endParaRPr lang="en-GB" sz="2000" dirty="0" smtClean="0">
              <a:solidFill>
                <a:schemeClr val="tx1"/>
              </a:solidFill>
            </a:endParaRPr>
          </a:p>
          <a:p>
            <a:r>
              <a:rPr lang="en-GB" sz="2000" dirty="0" smtClean="0">
                <a:solidFill>
                  <a:schemeClr val="tx1"/>
                </a:solidFill>
              </a:rPr>
              <a:t>Blackmailed into sending more or money</a:t>
            </a:r>
          </a:p>
          <a:p>
            <a:pPr>
              <a:buNone/>
            </a:pPr>
            <a:endParaRPr lang="en-GB" sz="2000" dirty="0" smtClean="0">
              <a:solidFill>
                <a:schemeClr val="tx1"/>
              </a:solidFill>
            </a:endParaRPr>
          </a:p>
          <a:p>
            <a:r>
              <a:rPr lang="en-GB" sz="2000" dirty="0" smtClean="0">
                <a:solidFill>
                  <a:schemeClr val="tx1"/>
                </a:solidFill>
              </a:rPr>
              <a:t>Spurned lover revenge</a:t>
            </a:r>
          </a:p>
          <a:p>
            <a:pPr lvl="0"/>
            <a:endParaRPr lang="en-GB" sz="2000" dirty="0" smtClean="0"/>
          </a:p>
          <a:p>
            <a:pPr>
              <a:buNone/>
            </a:pPr>
            <a:endParaRPr lang="en-GB" sz="2000" b="1" dirty="0" smtClean="0"/>
          </a:p>
          <a:p>
            <a:endParaRPr lang="en-GB" sz="2000" dirty="0"/>
          </a:p>
        </p:txBody>
      </p:sp>
      <p:pic>
        <p:nvPicPr>
          <p:cNvPr id="11266" name="Picture 2" descr="Related image"/>
          <p:cNvPicPr>
            <a:picLocks noChangeAspect="1" noChangeArrowheads="1"/>
          </p:cNvPicPr>
          <p:nvPr/>
        </p:nvPicPr>
        <p:blipFill>
          <a:blip r:embed="rId2" cstate="print"/>
          <a:srcRect/>
          <a:stretch>
            <a:fillRect/>
          </a:stretch>
        </p:blipFill>
        <p:spPr bwMode="auto">
          <a:xfrm>
            <a:off x="4724400" y="1752600"/>
            <a:ext cx="3886199"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876800" cy="4876800"/>
          </a:xfrm>
          <a:solidFill>
            <a:schemeClr val="bg2"/>
          </a:solidFill>
        </p:spPr>
        <p:txBody>
          <a:bodyPr>
            <a:normAutofit/>
          </a:bodyPr>
          <a:lstStyle/>
          <a:p>
            <a:pPr>
              <a:buNone/>
            </a:pPr>
            <a:r>
              <a:rPr lang="en-GB" sz="2000" dirty="0" smtClean="0"/>
              <a:t>Click the link to watch the video</a:t>
            </a:r>
          </a:p>
          <a:p>
            <a:pPr>
              <a:buNone/>
            </a:pPr>
            <a:endParaRPr lang="en-GB" sz="2000" dirty="0" smtClean="0">
              <a:solidFill>
                <a:schemeClr val="bg1"/>
              </a:solidFill>
            </a:endParaRPr>
          </a:p>
          <a:p>
            <a:pPr>
              <a:buNone/>
            </a:pPr>
            <a:endParaRPr lang="en-GB" sz="2000" dirty="0" smtClean="0">
              <a:solidFill>
                <a:schemeClr val="bg1"/>
              </a:solidFill>
            </a:endParaRPr>
          </a:p>
          <a:p>
            <a:pPr>
              <a:buNone/>
            </a:pPr>
            <a:r>
              <a:rPr lang="en-GB" sz="2000" dirty="0" smtClean="0">
                <a:solidFill>
                  <a:schemeClr val="bg1"/>
                </a:solidFill>
                <a:hlinkClick r:id="rId2"/>
              </a:rPr>
              <a:t>Sexting At School</a:t>
            </a:r>
            <a:r>
              <a:rPr lang="en-GB" sz="2000" dirty="0" smtClean="0">
                <a:solidFill>
                  <a:schemeClr val="bg1"/>
                </a:solidFill>
              </a:rPr>
              <a:t> </a:t>
            </a:r>
          </a:p>
          <a:p>
            <a:pPr lvl="0"/>
            <a:endParaRPr lang="en-GB" sz="2000" dirty="0" smtClean="0"/>
          </a:p>
          <a:p>
            <a:endParaRPr lang="en-GB"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5257800" cy="4876800"/>
          </a:xfrm>
          <a:solidFill>
            <a:schemeClr val="accent4">
              <a:lumMod val="20000"/>
              <a:lumOff val="80000"/>
            </a:schemeClr>
          </a:solidFill>
        </p:spPr>
        <p:txBody>
          <a:bodyPr>
            <a:normAutofit/>
          </a:bodyPr>
          <a:lstStyle/>
          <a:p>
            <a:pPr lvl="0">
              <a:buNone/>
            </a:pPr>
            <a:r>
              <a:rPr lang="en-GB" sz="2400" b="1" dirty="0" smtClean="0"/>
              <a:t>Class Discussion:</a:t>
            </a:r>
          </a:p>
          <a:p>
            <a:pPr lvl="0">
              <a:buNone/>
            </a:pPr>
            <a:endParaRPr lang="en-GB" sz="2400" dirty="0" smtClean="0">
              <a:solidFill>
                <a:srgbClr val="FF00FF"/>
              </a:solidFill>
            </a:endParaRPr>
          </a:p>
          <a:p>
            <a:pPr marL="609600" indent="-609600"/>
            <a:r>
              <a:rPr lang="en-GB" sz="2000" dirty="0" smtClean="0">
                <a:solidFill>
                  <a:srgbClr val="FF00FF"/>
                </a:solidFill>
              </a:rPr>
              <a:t>Can you empathise with why she took the photos of herself?</a:t>
            </a:r>
          </a:p>
          <a:p>
            <a:pPr marL="609600" indent="-609600"/>
            <a:r>
              <a:rPr lang="en-GB" sz="2000" dirty="0" smtClean="0">
                <a:solidFill>
                  <a:srgbClr val="FF00FF"/>
                </a:solidFill>
              </a:rPr>
              <a:t>What did everyone (boys and girls) think of her for having taken those pictures?</a:t>
            </a:r>
          </a:p>
          <a:p>
            <a:pPr marL="609600" indent="-609600"/>
            <a:r>
              <a:rPr lang="en-GB" sz="2000" dirty="0" smtClean="0">
                <a:solidFill>
                  <a:srgbClr val="FF00FF"/>
                </a:solidFill>
              </a:rPr>
              <a:t>What pressure could she have been put under to take the pictures?</a:t>
            </a:r>
          </a:p>
          <a:p>
            <a:pPr marL="609600" indent="-609600"/>
            <a:r>
              <a:rPr lang="en-GB" sz="2000" dirty="0" smtClean="0">
                <a:solidFill>
                  <a:srgbClr val="FF00FF"/>
                </a:solidFill>
              </a:rPr>
              <a:t>How do you think she is feeling?</a:t>
            </a:r>
          </a:p>
          <a:p>
            <a:pPr marL="609600" indent="-609600"/>
            <a:r>
              <a:rPr lang="en-GB" sz="2000" dirty="0" smtClean="0">
                <a:solidFill>
                  <a:srgbClr val="FF00FF"/>
                </a:solidFill>
              </a:rPr>
              <a:t>What could be the consequences?</a:t>
            </a:r>
          </a:p>
          <a:p>
            <a:pPr marL="609600" indent="-609600"/>
            <a:r>
              <a:rPr lang="en-GB" sz="2000" dirty="0" smtClean="0">
                <a:solidFill>
                  <a:srgbClr val="FF00FF"/>
                </a:solidFill>
              </a:rPr>
              <a:t>Who was most to blame for everything that happened?</a:t>
            </a:r>
          </a:p>
          <a:p>
            <a:pPr marL="609600" indent="-609600">
              <a:buNone/>
            </a:pPr>
            <a:endParaRPr lang="en-GB" sz="2000" dirty="0" smtClean="0"/>
          </a:p>
          <a:p>
            <a:pPr lvl="0">
              <a:buNone/>
            </a:pPr>
            <a:endParaRPr lang="en-GB" sz="2000" dirty="0" smtClean="0">
              <a:solidFill>
                <a:srgbClr val="FF00FF"/>
              </a:solidFill>
            </a:endParaRPr>
          </a:p>
          <a:p>
            <a:endParaRPr lang="en-GB" sz="2000" dirty="0" smtClean="0">
              <a:solidFill>
                <a:srgbClr val="FF00FF"/>
              </a:solidFill>
            </a:endParaRPr>
          </a:p>
          <a:p>
            <a:pPr>
              <a:buNone/>
            </a:pPr>
            <a:endParaRPr lang="en-GB" sz="2000" dirty="0"/>
          </a:p>
        </p:txBody>
      </p:sp>
      <p:pic>
        <p:nvPicPr>
          <p:cNvPr id="9218" name="Picture 2" descr="Image result for sexting"/>
          <p:cNvPicPr>
            <a:picLocks noChangeAspect="1" noChangeArrowheads="1"/>
          </p:cNvPicPr>
          <p:nvPr/>
        </p:nvPicPr>
        <p:blipFill>
          <a:blip r:embed="rId2" cstate="print"/>
          <a:srcRect/>
          <a:stretch>
            <a:fillRect/>
          </a:stretch>
        </p:blipFill>
        <p:spPr bwMode="auto">
          <a:xfrm>
            <a:off x="5790368" y="3124200"/>
            <a:ext cx="3077408" cy="20478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pPr>
              <a:lnSpc>
                <a:spcPct val="90000"/>
              </a:lnSpc>
              <a:buFontTx/>
              <a:buNone/>
            </a:pPr>
            <a:r>
              <a:rPr lang="en-GB" sz="2000" b="1" dirty="0" smtClean="0"/>
              <a:t>Beatbullying’s research of 11-18 year-olds found that:</a:t>
            </a:r>
            <a:r>
              <a:rPr lang="en-GB" sz="2000" dirty="0" smtClean="0"/>
              <a:t> </a:t>
            </a:r>
          </a:p>
          <a:p>
            <a:pPr>
              <a:lnSpc>
                <a:spcPct val="90000"/>
              </a:lnSpc>
              <a:buFontTx/>
              <a:buNone/>
            </a:pPr>
            <a:endParaRPr lang="en-GB" sz="2000" dirty="0" smtClean="0"/>
          </a:p>
          <a:p>
            <a:pPr>
              <a:lnSpc>
                <a:spcPct val="90000"/>
              </a:lnSpc>
              <a:buFont typeface="Arial" charset="0"/>
              <a:buChar char="•"/>
            </a:pPr>
            <a:r>
              <a:rPr lang="en-GB" sz="2000" b="1" dirty="0" smtClean="0"/>
              <a:t>38%</a:t>
            </a:r>
            <a:r>
              <a:rPr lang="en-GB" sz="2000" dirty="0" smtClean="0"/>
              <a:t> said they had received a sexually explicit or distressing text or email (male: 36% | female: 39%) </a:t>
            </a:r>
          </a:p>
          <a:p>
            <a:pPr>
              <a:lnSpc>
                <a:spcPct val="90000"/>
              </a:lnSpc>
              <a:buNone/>
            </a:pPr>
            <a:endParaRPr lang="en-GB" sz="2000" dirty="0" smtClean="0"/>
          </a:p>
          <a:p>
            <a:pPr>
              <a:lnSpc>
                <a:spcPct val="90000"/>
              </a:lnSpc>
              <a:buFont typeface="Arial" charset="0"/>
              <a:buChar char="•"/>
            </a:pPr>
            <a:r>
              <a:rPr lang="en-GB" sz="2000" b="1" dirty="0" smtClean="0"/>
              <a:t>55%</a:t>
            </a:r>
            <a:r>
              <a:rPr lang="en-GB" sz="2000" dirty="0" smtClean="0"/>
              <a:t> of these were issued via mobile phone</a:t>
            </a:r>
          </a:p>
          <a:p>
            <a:pPr>
              <a:lnSpc>
                <a:spcPct val="90000"/>
              </a:lnSpc>
              <a:buNone/>
            </a:pPr>
            <a:endParaRPr lang="en-GB" sz="2000" b="1" dirty="0" smtClean="0"/>
          </a:p>
          <a:p>
            <a:pPr>
              <a:lnSpc>
                <a:spcPct val="90000"/>
              </a:lnSpc>
              <a:buFont typeface="Arial" charset="0"/>
              <a:buChar char="•"/>
            </a:pPr>
            <a:r>
              <a:rPr lang="en-GB" sz="2000" b="1" dirty="0" smtClean="0"/>
              <a:t>70% </a:t>
            </a:r>
            <a:r>
              <a:rPr lang="en-GB" sz="2000" dirty="0" smtClean="0"/>
              <a:t>knew the sender of the message. 45% of messages were from a peer, 23% from a current boyfriend/girlfriend and just 2% from adults </a:t>
            </a:r>
          </a:p>
          <a:p>
            <a:pPr>
              <a:lnSpc>
                <a:spcPct val="90000"/>
              </a:lnSpc>
              <a:buNone/>
            </a:pPr>
            <a:endParaRPr lang="en-GB" sz="2000" dirty="0" smtClean="0"/>
          </a:p>
          <a:p>
            <a:pPr>
              <a:lnSpc>
                <a:spcPct val="90000"/>
              </a:lnSpc>
              <a:buFont typeface="Arial" charset="0"/>
              <a:buChar char="•"/>
            </a:pPr>
            <a:r>
              <a:rPr lang="en-GB" sz="2000" b="1" dirty="0" smtClean="0"/>
              <a:t>29% </a:t>
            </a:r>
            <a:r>
              <a:rPr lang="en-GB" sz="2000" dirty="0" smtClean="0"/>
              <a:t>have been chatting </a:t>
            </a:r>
            <a:r>
              <a:rPr lang="en-GB" sz="2000" smtClean="0"/>
              <a:t>online when </a:t>
            </a:r>
            <a:r>
              <a:rPr lang="en-GB" sz="2000" dirty="0" smtClean="0"/>
              <a:t>someone started talking about offensive or up-setting sexual things (male: 24% | female: 31%) </a:t>
            </a:r>
          </a:p>
          <a:p>
            <a:pPr>
              <a:lnSpc>
                <a:spcPct val="90000"/>
              </a:lnSpc>
              <a:buNone/>
            </a:pPr>
            <a:endParaRPr lang="en-GB" sz="2000" dirty="0" smtClean="0"/>
          </a:p>
          <a:p>
            <a:pPr>
              <a:lnSpc>
                <a:spcPct val="90000"/>
              </a:lnSpc>
            </a:pPr>
            <a:r>
              <a:rPr lang="en-GB" sz="2000" dirty="0" smtClean="0"/>
              <a:t>In this instance, </a:t>
            </a:r>
            <a:r>
              <a:rPr lang="en-GB" sz="2000" b="1" dirty="0" smtClean="0"/>
              <a:t>45%</a:t>
            </a:r>
            <a:r>
              <a:rPr lang="en-GB" sz="2000" dirty="0" smtClean="0"/>
              <a:t> said the chat was instigated by a peer, 10% by an ex-partner and 2% by an adult </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p>
          <a:p>
            <a:r>
              <a:rPr lang="en-GB" sz="2000" dirty="0" smtClean="0">
                <a:solidFill>
                  <a:srgbClr val="FF00FF"/>
                </a:solidFill>
              </a:rPr>
              <a:t>What are some of the potential dangers and outcomes of sexting?</a:t>
            </a:r>
          </a:p>
          <a:p>
            <a:pPr>
              <a:buNone/>
            </a:pPr>
            <a:endParaRPr lang="en-GB" sz="2000" dirty="0" smtClean="0">
              <a:solidFill>
                <a:srgbClr val="FF00FF"/>
              </a:solidFill>
            </a:endParaRPr>
          </a:p>
          <a:p>
            <a:r>
              <a:rPr lang="en-GB" sz="2000" dirty="0" smtClean="0">
                <a:solidFill>
                  <a:srgbClr val="FF00FF"/>
                </a:solidFill>
              </a:rPr>
              <a:t>How could the sext affect you now? </a:t>
            </a:r>
          </a:p>
          <a:p>
            <a:pPr>
              <a:buNone/>
            </a:pPr>
            <a:endParaRPr lang="en-GB" sz="2000" dirty="0" smtClean="0">
              <a:solidFill>
                <a:srgbClr val="FF00FF"/>
              </a:solidFill>
            </a:endParaRPr>
          </a:p>
          <a:p>
            <a:r>
              <a:rPr lang="en-GB" sz="2000" dirty="0" smtClean="0">
                <a:solidFill>
                  <a:srgbClr val="FF00FF"/>
                </a:solidFill>
              </a:rPr>
              <a:t>How could the sext affect you in the future?</a:t>
            </a:r>
          </a:p>
          <a:p>
            <a:endParaRPr lang="en-GB" sz="1600" dirty="0" smtClean="0">
              <a:solidFill>
                <a:srgbClr val="FF00FF"/>
              </a:solidFill>
            </a:endParaRPr>
          </a:p>
          <a:p>
            <a:pPr>
              <a:buNone/>
            </a:pPr>
            <a:endParaRPr lang="en-GB" sz="2000" dirty="0" smtClean="0"/>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8434" name="Picture 2" descr="Image result for sexting"/>
          <p:cNvPicPr>
            <a:picLocks noChangeAspect="1" noChangeArrowheads="1"/>
          </p:cNvPicPr>
          <p:nvPr/>
        </p:nvPicPr>
        <p:blipFill>
          <a:blip r:embed="rId2" cstate="print"/>
          <a:srcRect/>
          <a:stretch>
            <a:fillRect/>
          </a:stretch>
        </p:blipFill>
        <p:spPr bwMode="auto">
          <a:xfrm>
            <a:off x="5343526" y="1905000"/>
            <a:ext cx="36576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b="1" dirty="0">
              <a:solidFill>
                <a:schemeClr val="accent6"/>
              </a:solidFill>
            </a:endParaRPr>
          </a:p>
        </p:txBody>
      </p:sp>
      <p:sp>
        <p:nvSpPr>
          <p:cNvPr id="5" name="Content Placeholder 4"/>
          <p:cNvSpPr>
            <a:spLocks noGrp="1"/>
          </p:cNvSpPr>
          <p:nvPr>
            <p:ph idx="1"/>
          </p:nvPr>
        </p:nvSpPr>
        <p:spPr>
          <a:xfrm>
            <a:off x="457200" y="1600200"/>
            <a:ext cx="5029200" cy="5257800"/>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lvl="0">
              <a:buNone/>
            </a:pPr>
            <a:r>
              <a:rPr lang="en-GB" sz="2200" b="1" dirty="0" smtClean="0"/>
              <a:t>Sexting Going Wrong:</a:t>
            </a:r>
          </a:p>
          <a:p>
            <a:pPr lvl="0">
              <a:buNone/>
            </a:pPr>
            <a:endParaRPr lang="en-GB" sz="2200" dirty="0" smtClean="0"/>
          </a:p>
          <a:p>
            <a:r>
              <a:rPr lang="en-GB" sz="2200" dirty="0" smtClean="0"/>
              <a:t>Once you hit "send", it is out of your hands and could be seen by friends, family or total strangers</a:t>
            </a:r>
          </a:p>
          <a:p>
            <a:pPr>
              <a:buNone/>
            </a:pPr>
            <a:endParaRPr lang="en-GB" sz="2200" dirty="0" smtClean="0"/>
          </a:p>
          <a:p>
            <a:r>
              <a:rPr lang="en-GB" sz="2200" dirty="0" smtClean="0"/>
              <a:t>There's no guarantee you can get it removed and it could already have been copied</a:t>
            </a:r>
          </a:p>
          <a:p>
            <a:pPr>
              <a:buNone/>
            </a:pPr>
            <a:endParaRPr lang="en-GB" sz="2200" dirty="0" smtClean="0"/>
          </a:p>
          <a:p>
            <a:r>
              <a:rPr lang="en-GB" sz="2200" dirty="0" smtClean="0"/>
              <a:t>If you ask people to delete it, they might not want to, may not know how to, might already have shared it with other people or saved it elsewhere</a:t>
            </a:r>
          </a:p>
          <a:p>
            <a:pPr>
              <a:buNone/>
            </a:pPr>
            <a:endParaRPr lang="en-GB" sz="2200" dirty="0" smtClean="0"/>
          </a:p>
          <a:p>
            <a:r>
              <a:rPr lang="en-GB" sz="2200" dirty="0" smtClean="0"/>
              <a:t>Sexts shared with other people or uploaded on to websites without your permission is a form of cyber bullying</a:t>
            </a:r>
          </a:p>
          <a:p>
            <a:pPr>
              <a:buNone/>
            </a:pPr>
            <a:endParaRPr lang="en-GB" sz="2200" dirty="0" smtClean="0"/>
          </a:p>
          <a:p>
            <a:r>
              <a:rPr lang="en-GB" sz="2200" dirty="0" smtClean="0"/>
              <a:t>It can lead to threats being made </a:t>
            </a:r>
          </a:p>
          <a:p>
            <a:pPr>
              <a:buNone/>
            </a:pPr>
            <a:endParaRPr lang="en-GB" sz="2200" dirty="0" smtClean="0"/>
          </a:p>
          <a:p>
            <a:r>
              <a:rPr lang="en-GB" sz="2200" dirty="0" smtClean="0"/>
              <a:t>It could lead to grooming</a:t>
            </a:r>
          </a:p>
          <a:p>
            <a:pPr>
              <a:buNone/>
            </a:pPr>
            <a:endParaRPr lang="en-GB" sz="2200" dirty="0" smtClean="0"/>
          </a:p>
          <a:p>
            <a:r>
              <a:rPr lang="en-GB" sz="2200" dirty="0" smtClean="0"/>
              <a:t>At its most extreme this is sometimes known as "sextortion".</a:t>
            </a:r>
          </a:p>
          <a:p>
            <a:endParaRPr lang="en-GB" dirty="0"/>
          </a:p>
        </p:txBody>
      </p:sp>
      <p:pic>
        <p:nvPicPr>
          <p:cNvPr id="8194" name="Picture 2" descr="Image result for sexting"/>
          <p:cNvPicPr>
            <a:picLocks noChangeAspect="1" noChangeArrowheads="1"/>
          </p:cNvPicPr>
          <p:nvPr/>
        </p:nvPicPr>
        <p:blipFill>
          <a:blip r:embed="rId2" cstate="print"/>
          <a:srcRect/>
          <a:stretch>
            <a:fillRect/>
          </a:stretch>
        </p:blipFill>
        <p:spPr bwMode="auto">
          <a:xfrm>
            <a:off x="5601159" y="2895600"/>
            <a:ext cx="3314241" cy="18097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dissolve">
                                      <p:cBhvr>
                                        <p:cTn id="23" dur="500"/>
                                        <p:tgtEl>
                                          <p:spTgt spid="5">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dissolve">
                                      <p:cBhvr>
                                        <p:cTn id="27" dur="500"/>
                                        <p:tgtEl>
                                          <p:spTgt spid="5">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animEffect transition="in" filter="dissolve">
                                      <p:cBhvr>
                                        <p:cTn id="31" dur="500"/>
                                        <p:tgtEl>
                                          <p:spTgt spid="5">
                                            <p:txEl>
                                              <p:pRg st="12" end="12"/>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5">
                                            <p:txEl>
                                              <p:pRg st="14" end="14"/>
                                            </p:txEl>
                                          </p:spTgt>
                                        </p:tgtEl>
                                        <p:attrNameLst>
                                          <p:attrName>style.visibility</p:attrName>
                                        </p:attrNameLst>
                                      </p:cBhvr>
                                      <p:to>
                                        <p:strVal val="visible"/>
                                      </p:to>
                                    </p:set>
                                    <p:animEffect transition="in" filter="dissolve">
                                      <p:cBhvr>
                                        <p:cTn id="35" dur="5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5029200" cy="4525963"/>
          </a:xfrm>
        </p:spPr>
        <p:style>
          <a:lnRef idx="1">
            <a:schemeClr val="accent2"/>
          </a:lnRef>
          <a:fillRef idx="3">
            <a:schemeClr val="accent2"/>
          </a:fillRef>
          <a:effectRef idx="2">
            <a:schemeClr val="accent2"/>
          </a:effectRef>
          <a:fontRef idx="minor">
            <a:schemeClr val="lt1"/>
          </a:fontRef>
        </p:style>
        <p:txBody>
          <a:bodyPr>
            <a:normAutofit/>
          </a:bodyPr>
          <a:lstStyle/>
          <a:p>
            <a:pPr>
              <a:buNone/>
            </a:pPr>
            <a:r>
              <a:rPr lang="en-GB" sz="2000" b="1" dirty="0" smtClean="0">
                <a:solidFill>
                  <a:schemeClr val="bg1"/>
                </a:solidFill>
              </a:rPr>
              <a:t>Sexting Can Affect Your Career Opportunities:</a:t>
            </a:r>
          </a:p>
          <a:p>
            <a:pPr>
              <a:buNone/>
            </a:pPr>
            <a:endParaRPr lang="en-GB" sz="2000" dirty="0" smtClean="0">
              <a:solidFill>
                <a:schemeClr val="bg1"/>
              </a:solidFill>
            </a:endParaRPr>
          </a:p>
          <a:p>
            <a:r>
              <a:rPr lang="en-GB" sz="2000" dirty="0" smtClean="0">
                <a:solidFill>
                  <a:schemeClr val="bg1"/>
                </a:solidFill>
              </a:rPr>
              <a:t>The percentage of employers using social media to screen employees is 38% and this is likely to increase</a:t>
            </a:r>
          </a:p>
          <a:p>
            <a:pPr>
              <a:buNone/>
            </a:pPr>
            <a:endParaRPr lang="en-GB" sz="2000" dirty="0" smtClean="0">
              <a:solidFill>
                <a:schemeClr val="bg1"/>
              </a:solidFill>
            </a:endParaRPr>
          </a:p>
          <a:p>
            <a:r>
              <a:rPr lang="en-GB" sz="2000" dirty="0" smtClean="0">
                <a:solidFill>
                  <a:schemeClr val="bg1"/>
                </a:solidFill>
              </a:rPr>
              <a:t>The percentage of employers that have said no to a candidate based on what they have found is 69%</a:t>
            </a:r>
          </a:p>
          <a:p>
            <a:pPr>
              <a:buNone/>
            </a:pPr>
            <a:endParaRPr lang="en-GB" sz="2000" dirty="0" smtClean="0">
              <a:solidFill>
                <a:schemeClr val="bg1"/>
              </a:solidFill>
            </a:endParaRPr>
          </a:p>
          <a:p>
            <a:r>
              <a:rPr lang="en-GB" sz="2000" dirty="0" smtClean="0">
                <a:solidFill>
                  <a:schemeClr val="bg1"/>
                </a:solidFill>
              </a:rPr>
              <a:t>What you post online can influence what happens to your future</a:t>
            </a:r>
          </a:p>
          <a:p>
            <a:endParaRPr lang="en-GB" sz="2000" dirty="0"/>
          </a:p>
        </p:txBody>
      </p:sp>
      <p:pic>
        <p:nvPicPr>
          <p:cNvPr id="31746" name="Picture 2" descr="C:\Users\Keith\Dropbox\Images\no entry.jpg"/>
          <p:cNvPicPr>
            <a:picLocks noChangeAspect="1" noChangeArrowheads="1"/>
          </p:cNvPicPr>
          <p:nvPr/>
        </p:nvPicPr>
        <p:blipFill>
          <a:blip r:embed="rId2" cstate="print"/>
          <a:srcRect/>
          <a:stretch>
            <a:fillRect/>
          </a:stretch>
        </p:blipFill>
        <p:spPr bwMode="auto">
          <a:xfrm>
            <a:off x="5562600" y="2362200"/>
            <a:ext cx="33528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r>
              <a:rPr lang="en-GB" sz="2800" b="1" dirty="0" smtClean="0">
                <a:solidFill>
                  <a:schemeClr val="accent6"/>
                </a:solidFill>
              </a:rPr>
              <a:t>Sexting and Staying Safe</a:t>
            </a:r>
            <a:endParaRPr lang="en-GB" sz="2800" dirty="0"/>
          </a:p>
        </p:txBody>
      </p:sp>
      <p:sp>
        <p:nvSpPr>
          <p:cNvPr id="5" name="Content Placeholder 4"/>
          <p:cNvSpPr txBox="1">
            <a:spLocks/>
          </p:cNvSpPr>
          <p:nvPr/>
        </p:nvSpPr>
        <p:spPr>
          <a:xfrm>
            <a:off x="457200" y="1600200"/>
            <a:ext cx="4419600" cy="4525963"/>
          </a:xfrm>
          <a:prstGeom prst="rect">
            <a:avLst/>
          </a:prstGeom>
        </p:spPr>
        <p:style>
          <a:lnRef idx="1">
            <a:schemeClr val="dk1"/>
          </a:lnRef>
          <a:fillRef idx="3">
            <a:schemeClr val="dk1"/>
          </a:fillRef>
          <a:effectRef idx="2">
            <a:schemeClr val="dk1"/>
          </a:effectRef>
          <a:fontRef idx="minor">
            <a:schemeClr val="lt1"/>
          </a:fontRef>
        </p:style>
        <p:txBody>
          <a:bodyPr vert="horz" lIns="91440" tIns="45720" rIns="91440" bIns="45720" rtlCol="0">
            <a:normAutofit fontScale="92500" lnSpcReduction="20000"/>
          </a:bodyPr>
          <a:lstStyle/>
          <a:p>
            <a:r>
              <a:rPr lang="en-GB" sz="2000" b="1" dirty="0" smtClean="0">
                <a:solidFill>
                  <a:schemeClr val="bg1"/>
                </a:solidFill>
              </a:rPr>
              <a:t>What the Law Says:</a:t>
            </a:r>
          </a:p>
          <a:p>
            <a:endParaRPr lang="en-GB" sz="2000" dirty="0" smtClean="0">
              <a:solidFill>
                <a:schemeClr val="bg1"/>
              </a:solidFill>
            </a:endParaRPr>
          </a:p>
          <a:p>
            <a:r>
              <a:rPr lang="en-GB" sz="2000" dirty="0" smtClean="0">
                <a:solidFill>
                  <a:schemeClr val="bg1"/>
                </a:solidFill>
              </a:rPr>
              <a:t>Sexting can be seen as harmless, but creating or sharing explicit images of a child is illegal, even if the person doing it is a child. A young person is breaking the law if they: </a:t>
            </a:r>
          </a:p>
          <a:p>
            <a:endParaRPr lang="en-GB" sz="2000" dirty="0" smtClean="0">
              <a:solidFill>
                <a:schemeClr val="bg1"/>
              </a:solidFill>
            </a:endParaRPr>
          </a:p>
          <a:p>
            <a:pPr marL="457200" indent="-457200">
              <a:buFont typeface="Arial" pitchFamily="34" charset="0"/>
              <a:buChar char="•"/>
            </a:pPr>
            <a:r>
              <a:rPr lang="en-GB" sz="2000" dirty="0" smtClean="0">
                <a:solidFill>
                  <a:schemeClr val="bg1"/>
                </a:solidFill>
              </a:rPr>
              <a:t>Take an explicit photo or video of themselves or a friend</a:t>
            </a:r>
          </a:p>
          <a:p>
            <a:pPr marL="457200" indent="-457200">
              <a:buFont typeface="Arial" pitchFamily="34" charset="0"/>
              <a:buChar char="•"/>
            </a:pPr>
            <a:endParaRPr lang="en-GB" sz="2000" dirty="0" smtClean="0">
              <a:solidFill>
                <a:schemeClr val="bg1"/>
              </a:solidFill>
            </a:endParaRPr>
          </a:p>
          <a:p>
            <a:pPr marL="457200" indent="-457200">
              <a:buFont typeface="Arial" pitchFamily="34" charset="0"/>
              <a:buChar char="•"/>
            </a:pPr>
            <a:r>
              <a:rPr lang="en-GB" sz="2000" dirty="0" smtClean="0">
                <a:solidFill>
                  <a:schemeClr val="bg1"/>
                </a:solidFill>
              </a:rPr>
              <a:t>Share an explicit image or video of a child, even if it’s shared between children of the same age</a:t>
            </a:r>
          </a:p>
          <a:p>
            <a:pPr marL="457200" indent="-457200"/>
            <a:endParaRPr lang="en-GB" sz="2000" dirty="0" smtClean="0">
              <a:solidFill>
                <a:schemeClr val="bg1"/>
              </a:solidFill>
            </a:endParaRPr>
          </a:p>
          <a:p>
            <a:pPr marL="457200" indent="-457200">
              <a:buFont typeface="Arial" pitchFamily="34" charset="0"/>
              <a:buChar char="•"/>
            </a:pPr>
            <a:r>
              <a:rPr lang="en-GB" sz="2000" dirty="0" smtClean="0">
                <a:solidFill>
                  <a:schemeClr val="bg1"/>
                </a:solidFill>
              </a:rPr>
              <a:t>Possess, download or store an explicit image or video of a child, even if the child gave their permission for it to be created</a:t>
            </a:r>
          </a:p>
          <a:p>
            <a:endParaRPr lang="en-GB" sz="2000" dirty="0" smtClean="0"/>
          </a:p>
          <a:p>
            <a:endParaRPr lang="en-GB" sz="2000" dirty="0" smtClean="0"/>
          </a:p>
          <a:p>
            <a:endParaRPr lang="en-GB" sz="2000" dirty="0" smtClean="0"/>
          </a:p>
          <a:p>
            <a:endParaRPr lang="en-GB" sz="2000" dirty="0" smtClean="0"/>
          </a:p>
          <a:p>
            <a:endParaRPr lang="en-GB" sz="2000" dirty="0" smtClean="0"/>
          </a:p>
        </p:txBody>
      </p:sp>
      <p:pic>
        <p:nvPicPr>
          <p:cNvPr id="10241" name="Picture 1" descr="C:\Users\Keith\Dropbox\Images\judge.jpg"/>
          <p:cNvPicPr>
            <a:picLocks noChangeAspect="1" noChangeArrowheads="1"/>
          </p:cNvPicPr>
          <p:nvPr/>
        </p:nvPicPr>
        <p:blipFill>
          <a:blip r:embed="rId2" cstate="print"/>
          <a:srcRect/>
          <a:stretch>
            <a:fillRect/>
          </a:stretch>
        </p:blipFill>
        <p:spPr bwMode="auto">
          <a:xfrm>
            <a:off x="4953000" y="2438400"/>
            <a:ext cx="4003002"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additive="base">
                                        <p:cTn id="1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 calcmode="lin" valueType="num">
                                      <p:cBhvr additive="base">
                                        <p:cTn id="22"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 calcmode="lin" valueType="num">
                                      <p:cBhvr additive="base">
                                        <p:cTn id="2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bg2"/>
          </a:solidFill>
        </p:spPr>
        <p:txBody>
          <a:bodyPr>
            <a:normAutofit lnSpcReduction="10000"/>
          </a:bodyPr>
          <a:lstStyle/>
          <a:p>
            <a:pPr>
              <a:buNone/>
            </a:pPr>
            <a:r>
              <a:rPr lang="en-GB" sz="2000" b="1" dirty="0" smtClean="0"/>
              <a:t>In Groups of 4:</a:t>
            </a:r>
          </a:p>
          <a:p>
            <a:pPr>
              <a:buNone/>
            </a:pPr>
            <a:endParaRPr lang="en-GB" sz="2000" dirty="0" smtClean="0">
              <a:solidFill>
                <a:srgbClr val="FF00FF"/>
              </a:solidFill>
            </a:endParaRPr>
          </a:p>
          <a:p>
            <a:r>
              <a:rPr lang="en-GB" sz="2000" dirty="0" smtClean="0">
                <a:solidFill>
                  <a:srgbClr val="FF00FF"/>
                </a:solidFill>
              </a:rPr>
              <a:t>Someone you really like has asked you to send a revealing image of yourself to them</a:t>
            </a:r>
          </a:p>
          <a:p>
            <a:pPr>
              <a:buNone/>
            </a:pPr>
            <a:endParaRPr lang="en-GB" sz="2000" dirty="0" smtClean="0">
              <a:solidFill>
                <a:srgbClr val="FF00FF"/>
              </a:solidFill>
            </a:endParaRPr>
          </a:p>
          <a:p>
            <a:r>
              <a:rPr lang="en-GB" sz="2000" dirty="0" smtClean="0">
                <a:solidFill>
                  <a:srgbClr val="FF00FF"/>
                </a:solidFill>
              </a:rPr>
              <a:t>Compose a Tweet responding to this request</a:t>
            </a:r>
          </a:p>
          <a:p>
            <a:endParaRPr lang="en-GB" sz="2000" dirty="0" smtClean="0">
              <a:solidFill>
                <a:srgbClr val="FF00FF"/>
              </a:solidFill>
            </a:endParaRPr>
          </a:p>
          <a:p>
            <a:r>
              <a:rPr lang="en-GB" sz="2000" dirty="0" smtClean="0">
                <a:solidFill>
                  <a:srgbClr val="FF00FF"/>
                </a:solidFill>
              </a:rPr>
              <a:t>Why is resisting sexting good for positive mental health?</a:t>
            </a:r>
          </a:p>
          <a:p>
            <a:endParaRPr lang="en-GB" sz="2000" dirty="0" smtClean="0">
              <a:solidFill>
                <a:srgbClr val="FF00FF"/>
              </a:solidFill>
            </a:endParaRPr>
          </a:p>
          <a:p>
            <a:r>
              <a:rPr lang="en-GB" sz="2000" dirty="0" smtClean="0">
                <a:solidFill>
                  <a:srgbClr val="FF00FF"/>
                </a:solidFill>
              </a:rPr>
              <a:t>Share this with the class</a:t>
            </a:r>
            <a:endParaRPr lang="en-GB" sz="2000" dirty="0">
              <a:solidFill>
                <a:srgbClr val="FF00FF"/>
              </a:solidFill>
            </a:endParaRPr>
          </a:p>
        </p:txBody>
      </p:sp>
      <p:sp>
        <p:nvSpPr>
          <p:cNvPr id="4098" name="AutoShape 2" descr="Image result for twit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4100" name="Picture 4" descr="Related image"/>
          <p:cNvPicPr>
            <a:picLocks noChangeAspect="1" noChangeArrowheads="1"/>
          </p:cNvPicPr>
          <p:nvPr/>
        </p:nvPicPr>
        <p:blipFill>
          <a:blip r:embed="rId2" cstate="print"/>
          <a:srcRect/>
          <a:stretch>
            <a:fillRect/>
          </a:stretch>
        </p:blipFill>
        <p:spPr bwMode="auto">
          <a:xfrm>
            <a:off x="5715000" y="1981200"/>
            <a:ext cx="29718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accent3">
              <a:lumMod val="60000"/>
              <a:lumOff val="40000"/>
            </a:schemeClr>
          </a:solidFill>
        </p:spPr>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b="1" dirty="0">
              <a:solidFill>
                <a:schemeClr val="accent6"/>
              </a:solidFill>
            </a:endParaRPr>
          </a:p>
        </p:txBody>
      </p:sp>
      <p:sp>
        <p:nvSpPr>
          <p:cNvPr id="3" name="Content Placeholder 2"/>
          <p:cNvSpPr>
            <a:spLocks noGrp="1"/>
          </p:cNvSpPr>
          <p:nvPr>
            <p:ph idx="1"/>
          </p:nvPr>
        </p:nvSpPr>
        <p:spPr>
          <a:xfrm>
            <a:off x="457200" y="1600200"/>
            <a:ext cx="54864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t>Sending sexual messages or sexually explicit pictures of yourself to someone you know might seem harmless, but what happens if these are seen by other people? </a:t>
            </a:r>
          </a:p>
          <a:p>
            <a:pPr>
              <a:buNone/>
            </a:pPr>
            <a:endParaRPr lang="en-GB" sz="2000" dirty="0" smtClean="0"/>
          </a:p>
          <a:p>
            <a:r>
              <a:rPr lang="en-GB" sz="2000" dirty="0" smtClean="0"/>
              <a:t>"Sexting" is when people send sexual messages – sometimes together with photos or videos (also known as nude or semi-nude selfies) – by text, an app or online</a:t>
            </a:r>
          </a:p>
          <a:p>
            <a:pPr>
              <a:buNone/>
            </a:pPr>
            <a:endParaRPr lang="en-GB" sz="2000" dirty="0" smtClean="0"/>
          </a:p>
          <a:p>
            <a:r>
              <a:rPr lang="en-GB" sz="2000" dirty="0" smtClean="0"/>
              <a:t>People might send sext messages to boyfriends, girlfriends, someone they fancy, someone they've met online, or a friend for a laugh</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8" name="Picture 4" descr="Image result for sexting"/>
          <p:cNvPicPr>
            <a:picLocks noChangeAspect="1" noChangeArrowheads="1"/>
          </p:cNvPicPr>
          <p:nvPr/>
        </p:nvPicPr>
        <p:blipFill>
          <a:blip r:embed="rId2" cstate="print"/>
          <a:srcRect/>
          <a:stretch>
            <a:fillRect/>
          </a:stretch>
        </p:blipFill>
        <p:spPr bwMode="auto">
          <a:xfrm>
            <a:off x="6096000" y="1619249"/>
            <a:ext cx="2895600" cy="44577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a:bodyPr>
          <a:lstStyle/>
          <a:p>
            <a:pPr>
              <a:buNone/>
            </a:pPr>
            <a:r>
              <a:rPr lang="en-GB" sz="2000" b="1" dirty="0" smtClean="0"/>
              <a:t>Class Discussion:</a:t>
            </a:r>
          </a:p>
          <a:p>
            <a:pPr>
              <a:buNone/>
            </a:pPr>
            <a:endParaRPr lang="en-GB" sz="2000" dirty="0" smtClean="0"/>
          </a:p>
          <a:p>
            <a:r>
              <a:rPr lang="en-GB" sz="2000" dirty="0" smtClean="0">
                <a:solidFill>
                  <a:srgbClr val="FF00FF"/>
                </a:solidFill>
              </a:rPr>
              <a:t> How do you think your family or friends would react if they found out that you had sent or had been sent sexts?</a:t>
            </a:r>
          </a:p>
          <a:p>
            <a:endParaRPr lang="en-GB" sz="2000" dirty="0" smtClean="0">
              <a:solidFill>
                <a:srgbClr val="FF00FF"/>
              </a:solidFill>
            </a:endParaRPr>
          </a:p>
          <a:p>
            <a:pPr>
              <a:buNone/>
            </a:pPr>
            <a:endParaRPr lang="en-GB" sz="2000" dirty="0" smtClean="0"/>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8434" name="Picture 2" descr="Image result for sexting"/>
          <p:cNvPicPr>
            <a:picLocks noChangeAspect="1" noChangeArrowheads="1"/>
          </p:cNvPicPr>
          <p:nvPr/>
        </p:nvPicPr>
        <p:blipFill>
          <a:blip r:embed="rId2" cstate="print"/>
          <a:srcRect/>
          <a:stretch>
            <a:fillRect/>
          </a:stretch>
        </p:blipFill>
        <p:spPr bwMode="auto">
          <a:xfrm>
            <a:off x="5343526" y="1905000"/>
            <a:ext cx="36576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Learn how to manage any request or pressure to share an image of ourselves or of others and who to talk to if you have concerns</a:t>
            </a:r>
          </a:p>
          <a:p>
            <a:pPr>
              <a:buNone/>
            </a:pPr>
            <a:endParaRPr lang="en-GB" sz="2000" dirty="0" smtClean="0"/>
          </a:p>
          <a:p>
            <a:r>
              <a:rPr lang="en-GB" sz="2000" dirty="0" smtClean="0"/>
              <a:t>Learn when the sharing of explicit images may constitute a serious criminal offence</a:t>
            </a:r>
          </a:p>
          <a:p>
            <a:pPr>
              <a:buNone/>
            </a:pPr>
            <a:endParaRPr lang="en-GB" sz="2000" dirty="0" smtClean="0"/>
          </a:p>
          <a:p>
            <a:endParaRPr lang="en-GB" sz="2000" dirty="0" smtClean="0"/>
          </a:p>
          <a:p>
            <a:endParaRPr lang="en-GB" dirty="0"/>
          </a:p>
        </p:txBody>
      </p:sp>
      <p:pic>
        <p:nvPicPr>
          <p:cNvPr id="19458" name="Picture 2" descr="Image result for sexting"/>
          <p:cNvPicPr>
            <a:picLocks noChangeAspect="1" noChangeArrowheads="1"/>
          </p:cNvPicPr>
          <p:nvPr/>
        </p:nvPicPr>
        <p:blipFill>
          <a:blip r:embed="rId3" cstate="print"/>
          <a:srcRect/>
          <a:stretch>
            <a:fillRect/>
          </a:stretch>
        </p:blipFill>
        <p:spPr bwMode="auto">
          <a:xfrm>
            <a:off x="5550365" y="1600200"/>
            <a:ext cx="3476285"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vertical)">
                                      <p:cBhvr>
                                        <p:cTn id="11" dur="500"/>
                                        <p:tgtEl>
                                          <p:spTgt spid="3">
                                            <p:txEl>
                                              <p:pRg st="2" end="2"/>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vertic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p>
          <a:p>
            <a:pPr>
              <a:buNone/>
            </a:pPr>
            <a:r>
              <a:rPr lang="en-GB" sz="2000" dirty="0" smtClean="0">
                <a:solidFill>
                  <a:srgbClr val="FF00FF"/>
                </a:solidFill>
              </a:rPr>
              <a:t>Why do you think people sext?</a:t>
            </a:r>
          </a:p>
          <a:p>
            <a:pPr>
              <a:buNone/>
            </a:pPr>
            <a:endParaRPr lang="en-GB" sz="2000" dirty="0" smtClean="0">
              <a:solidFill>
                <a:srgbClr val="FF00FF"/>
              </a:solidFill>
            </a:endParaRPr>
          </a:p>
          <a:p>
            <a:r>
              <a:rPr lang="en-GB" sz="2000" dirty="0" smtClean="0">
                <a:solidFill>
                  <a:srgbClr val="FF00FF"/>
                </a:solidFill>
              </a:rPr>
              <a:t>Themselves?</a:t>
            </a:r>
          </a:p>
          <a:p>
            <a:r>
              <a:rPr lang="en-GB" sz="2000" dirty="0" smtClean="0">
                <a:solidFill>
                  <a:srgbClr val="FF00FF"/>
                </a:solidFill>
              </a:rPr>
              <a:t>Other people? </a:t>
            </a:r>
          </a:p>
          <a:p>
            <a:pPr lvl="1"/>
            <a:endParaRPr lang="en-GB" sz="2000" dirty="0" smtClean="0">
              <a:solidFill>
                <a:srgbClr val="FF00FF"/>
              </a:solidFill>
            </a:endParaRPr>
          </a:p>
          <a:p>
            <a:pPr>
              <a:buNone/>
            </a:pPr>
            <a:endParaRPr lang="en-GB" sz="2000" dirty="0" smtClean="0"/>
          </a:p>
          <a:p>
            <a:r>
              <a:rPr lang="en-GB" sz="2000" dirty="0" smtClean="0"/>
              <a:t>Share your group results with the class</a:t>
            </a:r>
          </a:p>
          <a:p>
            <a:pPr>
              <a:buNone/>
            </a:pPr>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8434" name="Picture 2" descr="Image result for sexting"/>
          <p:cNvPicPr>
            <a:picLocks noChangeAspect="1" noChangeArrowheads="1"/>
          </p:cNvPicPr>
          <p:nvPr/>
        </p:nvPicPr>
        <p:blipFill>
          <a:blip r:embed="rId2" cstate="print"/>
          <a:srcRect/>
          <a:stretch>
            <a:fillRect/>
          </a:stretch>
        </p:blipFill>
        <p:spPr bwMode="auto">
          <a:xfrm>
            <a:off x="5343526" y="1905000"/>
            <a:ext cx="36576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447800"/>
            <a:ext cx="5181600" cy="5181600"/>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pPr>
              <a:buNone/>
            </a:pPr>
            <a:r>
              <a:rPr lang="en-GB" sz="2900" b="1" dirty="0" smtClean="0"/>
              <a:t>Why Sext?</a:t>
            </a:r>
          </a:p>
          <a:p>
            <a:pPr>
              <a:buNone/>
            </a:pPr>
            <a:endParaRPr lang="en-GB" sz="2900" b="1" dirty="0" smtClean="0"/>
          </a:p>
          <a:p>
            <a:pPr>
              <a:buNone/>
            </a:pPr>
            <a:r>
              <a:rPr lang="en-GB" sz="2900" b="1" dirty="0" smtClean="0"/>
              <a:t>There can be many reasons:</a:t>
            </a:r>
          </a:p>
          <a:p>
            <a:pPr>
              <a:buNone/>
            </a:pPr>
            <a:endParaRPr lang="en-GB" sz="2900" dirty="0" smtClean="0">
              <a:solidFill>
                <a:schemeClr val="bg1"/>
              </a:solidFill>
            </a:endParaRPr>
          </a:p>
          <a:p>
            <a:pPr fontAlgn="base">
              <a:buNone/>
            </a:pPr>
            <a:r>
              <a:rPr lang="en-GB" sz="2900" b="1" dirty="0" smtClean="0"/>
              <a:t>Sexual expression:</a:t>
            </a:r>
          </a:p>
          <a:p>
            <a:pPr fontAlgn="base">
              <a:buNone/>
            </a:pPr>
            <a:endParaRPr lang="en-GB" sz="2900" b="1" dirty="0" smtClean="0"/>
          </a:p>
          <a:p>
            <a:pPr fontAlgn="base"/>
            <a:r>
              <a:rPr lang="en-GB" sz="2900" dirty="0" smtClean="0"/>
              <a:t>Further relationships and showing trust</a:t>
            </a:r>
          </a:p>
          <a:p>
            <a:pPr fontAlgn="base"/>
            <a:r>
              <a:rPr lang="en-GB" sz="2900" dirty="0" smtClean="0"/>
              <a:t>Flirting and trying to start a relationship</a:t>
            </a:r>
          </a:p>
          <a:p>
            <a:pPr fontAlgn="base"/>
            <a:r>
              <a:rPr lang="en-GB" sz="2900" dirty="0" smtClean="0"/>
              <a:t>Express one’s sexuality – some use fashion to highlight their femininity or masculinity, others might sext</a:t>
            </a:r>
          </a:p>
          <a:p>
            <a:pPr fontAlgn="base">
              <a:buNone/>
            </a:pPr>
            <a:endParaRPr lang="en-GB" sz="2900" b="1" dirty="0" smtClean="0"/>
          </a:p>
          <a:p>
            <a:pPr fontAlgn="base">
              <a:buNone/>
            </a:pPr>
            <a:r>
              <a:rPr lang="en-GB" sz="2900" b="1" dirty="0" smtClean="0"/>
              <a:t>Communication</a:t>
            </a:r>
          </a:p>
          <a:p>
            <a:pPr fontAlgn="base">
              <a:buNone/>
            </a:pPr>
            <a:endParaRPr lang="en-GB" sz="2900" b="1" dirty="0" smtClean="0"/>
          </a:p>
          <a:p>
            <a:pPr fontAlgn="base"/>
            <a:r>
              <a:rPr lang="en-GB" sz="2900" dirty="0" smtClean="0"/>
              <a:t>Sent to friends as a laugh</a:t>
            </a:r>
          </a:p>
          <a:p>
            <a:pPr fontAlgn="base"/>
            <a:r>
              <a:rPr lang="en-GB" sz="2900" dirty="0" smtClean="0"/>
              <a:t>Sent to get one back</a:t>
            </a:r>
          </a:p>
          <a:p>
            <a:pPr fontAlgn="base"/>
            <a:r>
              <a:rPr lang="en-GB" sz="2900" dirty="0" smtClean="0"/>
              <a:t>Private from adults</a:t>
            </a:r>
          </a:p>
          <a:p>
            <a:pPr>
              <a:buNone/>
            </a:pPr>
            <a:endParaRPr lang="en-GB" sz="2000" dirty="0" smtClean="0">
              <a:solidFill>
                <a:schemeClr val="bg1"/>
              </a:solidFill>
            </a:endParaRPr>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Sexting and Staying Safe</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descr="C:\Users\Keith\Dropbox\Images\security eye.jpg"/>
          <p:cNvPicPr>
            <a:picLocks noChangeAspect="1" noChangeArrowheads="1"/>
          </p:cNvPicPr>
          <p:nvPr/>
        </p:nvPicPr>
        <p:blipFill>
          <a:blip r:embed="rId2" cstate="print"/>
          <a:srcRect/>
          <a:stretch>
            <a:fillRect/>
          </a:stretch>
        </p:blipFill>
        <p:spPr bwMode="auto">
          <a:xfrm>
            <a:off x="5715000" y="2438401"/>
            <a:ext cx="3276600" cy="21848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dissolve">
                                      <p:cBhvr>
                                        <p:cTn id="13" dur="500"/>
                                        <p:tgtEl>
                                          <p:spTgt spid="3">
                                            <p:txEl>
                                              <p:pRg st="4" end="4"/>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dissolve">
                                      <p:cBhvr>
                                        <p:cTn id="16" dur="500"/>
                                        <p:tgtEl>
                                          <p:spTgt spid="3">
                                            <p:txEl>
                                              <p:pRg st="6" end="6"/>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dissolve">
                                      <p:cBhvr>
                                        <p:cTn id="19" dur="500"/>
                                        <p:tgtEl>
                                          <p:spTgt spid="3">
                                            <p:txEl>
                                              <p:pRg st="7" end="7"/>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dissolve">
                                      <p:cBhvr>
                                        <p:cTn id="22" dur="500"/>
                                        <p:tgtEl>
                                          <p:spTgt spid="3">
                                            <p:txEl>
                                              <p:pRg st="8" end="8"/>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dissolve">
                                      <p:cBhvr>
                                        <p:cTn id="25" dur="500"/>
                                        <p:tgtEl>
                                          <p:spTgt spid="3">
                                            <p:txEl>
                                              <p:pRg st="10" end="10"/>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
                                            <p:txEl>
                                              <p:pRg st="12" end="12"/>
                                            </p:txEl>
                                          </p:spTgt>
                                        </p:tgtEl>
                                        <p:attrNameLst>
                                          <p:attrName>style.visibility</p:attrName>
                                        </p:attrNameLst>
                                      </p:cBhvr>
                                      <p:to>
                                        <p:strVal val="visible"/>
                                      </p:to>
                                    </p:set>
                                    <p:animEffect transition="in" filter="dissolve">
                                      <p:cBhvr>
                                        <p:cTn id="28" dur="500"/>
                                        <p:tgtEl>
                                          <p:spTgt spid="3">
                                            <p:txEl>
                                              <p:pRg st="12" end="12"/>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animEffect transition="in" filter="dissolve">
                                      <p:cBhvr>
                                        <p:cTn id="31" dur="500"/>
                                        <p:tgtEl>
                                          <p:spTgt spid="3">
                                            <p:txEl>
                                              <p:pRg st="13" end="13"/>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animEffect transition="in" filter="dissolve">
                                      <p:cBhvr>
                                        <p:cTn id="34"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648200" cy="4525963"/>
          </a:xfrm>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GB" sz="2000" b="1" dirty="0" smtClean="0">
                <a:solidFill>
                  <a:schemeClr val="bg1"/>
                </a:solidFill>
              </a:rPr>
              <a:t>Why Sext?</a:t>
            </a:r>
          </a:p>
          <a:p>
            <a:pPr>
              <a:buNone/>
            </a:pPr>
            <a:endParaRPr lang="en-GB" sz="2000" dirty="0" smtClean="0">
              <a:solidFill>
                <a:schemeClr val="bg1"/>
              </a:solidFill>
            </a:endParaRPr>
          </a:p>
          <a:p>
            <a:pPr>
              <a:buNone/>
            </a:pPr>
            <a:r>
              <a:rPr lang="en-GB" sz="2000" dirty="0" smtClean="0">
                <a:solidFill>
                  <a:schemeClr val="bg1"/>
                </a:solidFill>
              </a:rPr>
              <a:t> </a:t>
            </a:r>
            <a:r>
              <a:rPr lang="en-GB" sz="2000" b="1" dirty="0" smtClean="0">
                <a:solidFill>
                  <a:schemeClr val="bg1"/>
                </a:solidFill>
              </a:rPr>
              <a:t>Attention:</a:t>
            </a:r>
          </a:p>
          <a:p>
            <a:pPr>
              <a:buNone/>
            </a:pPr>
            <a:endParaRPr lang="en-GB" sz="2000" b="1" dirty="0" smtClean="0">
              <a:solidFill>
                <a:schemeClr val="bg1"/>
              </a:solidFill>
            </a:endParaRPr>
          </a:p>
          <a:p>
            <a:r>
              <a:rPr lang="en-GB" sz="2000" dirty="0" smtClean="0">
                <a:solidFill>
                  <a:schemeClr val="bg1"/>
                </a:solidFill>
              </a:rPr>
              <a:t>Celebrity status – career launch</a:t>
            </a:r>
          </a:p>
          <a:p>
            <a:r>
              <a:rPr lang="en-GB" sz="2000" dirty="0" smtClean="0">
                <a:solidFill>
                  <a:schemeClr val="bg1"/>
                </a:solidFill>
              </a:rPr>
              <a:t>Attract other people</a:t>
            </a:r>
          </a:p>
          <a:p>
            <a:pPr>
              <a:buNone/>
            </a:pPr>
            <a:endParaRPr lang="en-GB" sz="2000" dirty="0" smtClean="0">
              <a:solidFill>
                <a:schemeClr val="bg1"/>
              </a:solidFill>
            </a:endParaRPr>
          </a:p>
          <a:p>
            <a:pPr>
              <a:buNone/>
            </a:pPr>
            <a:r>
              <a:rPr lang="en-GB" sz="2000" b="1" dirty="0" smtClean="0">
                <a:solidFill>
                  <a:schemeClr val="bg1"/>
                </a:solidFill>
              </a:rPr>
              <a:t>Pressure:</a:t>
            </a:r>
          </a:p>
          <a:p>
            <a:pPr>
              <a:buNone/>
            </a:pPr>
            <a:endParaRPr lang="en-GB" sz="2000" dirty="0" smtClean="0">
              <a:solidFill>
                <a:schemeClr val="bg1"/>
              </a:solidFill>
            </a:endParaRPr>
          </a:p>
          <a:p>
            <a:r>
              <a:rPr lang="en-GB" sz="2000" dirty="0" smtClean="0">
                <a:solidFill>
                  <a:schemeClr val="bg1"/>
                </a:solidFill>
              </a:rPr>
              <a:t>Expectation to look a certain way and be sexually active</a:t>
            </a:r>
          </a:p>
          <a:p>
            <a:r>
              <a:rPr lang="en-GB" sz="2000" dirty="0" smtClean="0">
                <a:solidFill>
                  <a:schemeClr val="bg1"/>
                </a:solidFill>
              </a:rPr>
              <a:t>Peer pressure</a:t>
            </a:r>
          </a:p>
          <a:p>
            <a:pPr>
              <a:buNone/>
            </a:pPr>
            <a:endParaRPr lang="en-GB" sz="24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2052" name="Picture 4" descr="Related image"/>
          <p:cNvPicPr>
            <a:picLocks noChangeAspect="1" noChangeArrowheads="1"/>
          </p:cNvPicPr>
          <p:nvPr/>
        </p:nvPicPr>
        <p:blipFill>
          <a:blip r:embed="rId2" cstate="print"/>
          <a:srcRect/>
          <a:stretch>
            <a:fillRect/>
          </a:stretch>
        </p:blipFill>
        <p:spPr bwMode="auto">
          <a:xfrm>
            <a:off x="5410200" y="2350772"/>
            <a:ext cx="3581400" cy="26770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blinds(horizontal)">
                                      <p:cBhvr>
                                        <p:cTn id="27" dur="500"/>
                                        <p:tgtEl>
                                          <p:spTgt spid="3">
                                            <p:txEl>
                                              <p:pRg st="9" end="9"/>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blinds(horizontal)">
                                      <p:cBhvr>
                                        <p:cTn id="3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Sexting and Staying Safe</a:t>
            </a:r>
            <a:endParaRPr lang="en-GB" sz="2800" dirty="0"/>
          </a:p>
        </p:txBody>
      </p:sp>
      <p:sp>
        <p:nvSpPr>
          <p:cNvPr id="3" name="Content Placeholder 2"/>
          <p:cNvSpPr>
            <a:spLocks noGrp="1"/>
          </p:cNvSpPr>
          <p:nvPr>
            <p:ph idx="1"/>
          </p:nvPr>
        </p:nvSpPr>
        <p:spPr>
          <a:xfrm>
            <a:off x="457200" y="1600200"/>
            <a:ext cx="4876800" cy="4876800"/>
          </a:xfrm>
        </p:spPr>
        <p:style>
          <a:lnRef idx="1">
            <a:schemeClr val="accent2"/>
          </a:lnRef>
          <a:fillRef idx="2">
            <a:schemeClr val="accent2"/>
          </a:fillRef>
          <a:effectRef idx="1">
            <a:schemeClr val="accent2"/>
          </a:effectRef>
          <a:fontRef idx="minor">
            <a:schemeClr val="dk1"/>
          </a:fontRef>
        </p:style>
        <p:txBody>
          <a:bodyPr>
            <a:normAutofit/>
          </a:bodyPr>
          <a:lstStyle/>
          <a:p>
            <a:pPr lvl="0">
              <a:buNone/>
            </a:pPr>
            <a:r>
              <a:rPr lang="en-GB" sz="2000" b="1" dirty="0" smtClean="0"/>
              <a:t>Why Sext?:</a:t>
            </a:r>
          </a:p>
          <a:p>
            <a:pPr lvl="0">
              <a:buNone/>
            </a:pPr>
            <a:endParaRPr lang="en-GB" sz="2000" dirty="0" smtClean="0"/>
          </a:p>
          <a:p>
            <a:pPr lvl="0">
              <a:buNone/>
            </a:pPr>
            <a:r>
              <a:rPr lang="en-GB" sz="2000" b="1" dirty="0" smtClean="0"/>
              <a:t>Impression</a:t>
            </a:r>
          </a:p>
          <a:p>
            <a:pPr lvl="0">
              <a:buNone/>
            </a:pPr>
            <a:endParaRPr lang="en-GB" sz="2000" dirty="0" smtClean="0"/>
          </a:p>
          <a:p>
            <a:r>
              <a:rPr lang="en-GB" sz="2000" dirty="0" smtClean="0"/>
              <a:t>Control how </a:t>
            </a:r>
            <a:r>
              <a:rPr lang="en-GB" sz="2000" smtClean="0"/>
              <a:t>people </a:t>
            </a:r>
            <a:r>
              <a:rPr lang="en-GB" sz="2000" smtClean="0"/>
              <a:t>see </a:t>
            </a:r>
            <a:r>
              <a:rPr lang="en-GB" sz="2000" dirty="0" smtClean="0"/>
              <a:t>them – image</a:t>
            </a:r>
          </a:p>
          <a:p>
            <a:r>
              <a:rPr lang="en-GB" sz="2000" dirty="0" smtClean="0"/>
              <a:t>Protective front</a:t>
            </a:r>
          </a:p>
          <a:p>
            <a:pPr>
              <a:buNone/>
            </a:pPr>
            <a:endParaRPr lang="en-GB" sz="2000" b="1" dirty="0" smtClean="0"/>
          </a:p>
          <a:p>
            <a:pPr>
              <a:buNone/>
            </a:pPr>
            <a:r>
              <a:rPr lang="en-GB" sz="2000" b="1" dirty="0" smtClean="0"/>
              <a:t>Accident/Reckless</a:t>
            </a:r>
          </a:p>
          <a:p>
            <a:pPr>
              <a:buNone/>
            </a:pPr>
            <a:endParaRPr lang="en-GB" sz="2000" dirty="0" smtClean="0"/>
          </a:p>
          <a:p>
            <a:r>
              <a:rPr lang="en-GB" sz="2000" dirty="0" smtClean="0"/>
              <a:t>Leaving devices running while changing</a:t>
            </a:r>
          </a:p>
          <a:p>
            <a:r>
              <a:rPr lang="en-GB" sz="2000" dirty="0" smtClean="0"/>
              <a:t>Uploading without thinking</a:t>
            </a:r>
          </a:p>
          <a:p>
            <a:r>
              <a:rPr lang="en-GB" sz="2000" dirty="0" smtClean="0"/>
              <a:t>Leaving device unattended</a:t>
            </a: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6" name="Picture 4" descr="Related image"/>
          <p:cNvPicPr>
            <a:picLocks noChangeAspect="1" noChangeArrowheads="1"/>
          </p:cNvPicPr>
          <p:nvPr/>
        </p:nvPicPr>
        <p:blipFill>
          <a:blip r:embed="rId2" cstate="print"/>
          <a:srcRect/>
          <a:stretch>
            <a:fillRect/>
          </a:stretch>
        </p:blipFill>
        <p:spPr bwMode="auto">
          <a:xfrm>
            <a:off x="5410200" y="2514600"/>
            <a:ext cx="3615612"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1553</TotalTime>
  <Words>1215</Words>
  <Application>Microsoft Office PowerPoint</Application>
  <PresentationFormat>On-screen Show (4:3)</PresentationFormat>
  <Paragraphs>218</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Bristol Healthy Schools  Stride  Emotional Health and Wellbeing Programme  Year 8 – Lesson 4 Sexting and Staying Safe</vt:lpstr>
      <vt:lpstr>Our School Values and Ground Rules</vt:lpstr>
      <vt:lpstr>Sexting and Staying Safe</vt:lpstr>
      <vt:lpstr>Sexting and Staying Safe</vt:lpstr>
      <vt:lpstr>Sexting and Staying Safe</vt:lpstr>
      <vt:lpstr>Sexting and Staying Safe</vt:lpstr>
      <vt:lpstr> </vt:lpstr>
      <vt:lpstr>Sexting and Staying Safe</vt:lpstr>
      <vt:lpstr>Sexting and Staying Safe</vt:lpstr>
      <vt:lpstr>Sexting and Staying Safe</vt:lpstr>
      <vt:lpstr>Sexting and Staying Safe</vt:lpstr>
      <vt:lpstr>Sexting and Staying Safe</vt:lpstr>
      <vt:lpstr>Sexting and Staying Safe</vt:lpstr>
      <vt:lpstr>Sexting and Staying Safe</vt:lpstr>
      <vt:lpstr>Sexting and Staying Safe</vt:lpstr>
      <vt:lpstr>Sexting and Staying Safe</vt:lpstr>
      <vt:lpstr>Sexting and Staying Safe</vt:lpstr>
      <vt:lpstr>Sexting and Staying Safe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202</cp:revision>
  <dcterms:created xsi:type="dcterms:W3CDTF">2006-08-16T00:00:00Z</dcterms:created>
  <dcterms:modified xsi:type="dcterms:W3CDTF">2018-01-07T14:30:31Z</dcterms:modified>
</cp:coreProperties>
</file>