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82" r:id="rId5"/>
    <p:sldId id="268" r:id="rId6"/>
    <p:sldId id="267" r:id="rId7"/>
    <p:sldId id="283" r:id="rId8"/>
    <p:sldId id="284" r:id="rId9"/>
    <p:sldId id="285" r:id="rId10"/>
    <p:sldId id="292" r:id="rId11"/>
    <p:sldId id="286" r:id="rId12"/>
    <p:sldId id="257" r:id="rId13"/>
    <p:sldId id="258" r:id="rId14"/>
    <p:sldId id="293" r:id="rId15"/>
    <p:sldId id="287" r:id="rId16"/>
    <p:sldId id="289" r:id="rId17"/>
    <p:sldId id="294" r:id="rId18"/>
    <p:sldId id="260" r:id="rId19"/>
    <p:sldId id="290" r:id="rId20"/>
    <p:sldId id="300" r:id="rId21"/>
    <p:sldId id="296" r:id="rId22"/>
    <p:sldId id="297" r:id="rId23"/>
    <p:sldId id="298" r:id="rId24"/>
    <p:sldId id="299" r:id="rId25"/>
    <p:sldId id="28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493" autoAdjust="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hyperlink" Target="https://vimeo.com/229141316/c3d01d2e17"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8 – Lesson 5</a:t>
            </a:r>
            <a:br>
              <a:rPr lang="en-GB" dirty="0" smtClean="0">
                <a:solidFill>
                  <a:schemeClr val="tx2">
                    <a:lumMod val="60000"/>
                    <a:lumOff val="40000"/>
                  </a:schemeClr>
                </a:solidFill>
              </a:rPr>
            </a:br>
            <a:r>
              <a:rPr lang="en-GB" dirty="0" smtClean="0">
                <a:solidFill>
                  <a:schemeClr val="tx2">
                    <a:lumMod val="60000"/>
                    <a:lumOff val="40000"/>
                  </a:schemeClr>
                </a:solidFill>
              </a:rPr>
              <a:t>Self-Awareness</a:t>
            </a:r>
            <a:endParaRPr lang="en-GB" dirty="0">
              <a:solidFill>
                <a:schemeClr val="accent1"/>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xfrm>
            <a:off x="457200" y="1600200"/>
            <a:ext cx="4495800" cy="4525963"/>
          </a:xfrm>
          <a:ln>
            <a:noFill/>
          </a:ln>
        </p:spPr>
        <p:style>
          <a:lnRef idx="1">
            <a:schemeClr val="dk1"/>
          </a:lnRef>
          <a:fillRef idx="2">
            <a:schemeClr val="dk1"/>
          </a:fillRef>
          <a:effectRef idx="1">
            <a:schemeClr val="dk1"/>
          </a:effectRef>
          <a:fontRef idx="minor">
            <a:schemeClr val="dk1"/>
          </a:fontRef>
        </p:style>
        <p:txBody>
          <a:bodyPr>
            <a:normAutofit/>
          </a:bodyPr>
          <a:lstStyle/>
          <a:p>
            <a:pPr lvl="0">
              <a:buNone/>
            </a:pPr>
            <a:r>
              <a:rPr lang="en-GB" sz="2000" b="1" dirty="0" smtClean="0"/>
              <a:t>Group Discussion:</a:t>
            </a:r>
          </a:p>
          <a:p>
            <a:pPr lvl="0">
              <a:buNone/>
            </a:pPr>
            <a:endParaRPr lang="en-GB" sz="2000" dirty="0" smtClean="0"/>
          </a:p>
          <a:p>
            <a:pPr lvl="0"/>
            <a:r>
              <a:rPr lang="en-GB" sz="2000" dirty="0" smtClean="0">
                <a:solidFill>
                  <a:srgbClr val="FF00FF"/>
                </a:solidFill>
              </a:rPr>
              <a:t>What key factors affect our self-awareness and self-image?</a:t>
            </a:r>
          </a:p>
          <a:p>
            <a:pPr lvl="0">
              <a:buNone/>
            </a:pPr>
            <a:endParaRPr lang="en-GB" sz="2000" dirty="0" smtClean="0">
              <a:solidFill>
                <a:srgbClr val="FF00FF"/>
              </a:solidFill>
            </a:endParaRPr>
          </a:p>
          <a:p>
            <a:pPr lvl="0"/>
            <a:r>
              <a:rPr lang="en-GB" sz="2000" dirty="0" smtClean="0">
                <a:solidFill>
                  <a:srgbClr val="FF00FF"/>
                </a:solidFill>
              </a:rPr>
              <a:t>Give some examples against each factor</a:t>
            </a:r>
          </a:p>
          <a:p>
            <a:pPr lvl="0">
              <a:buNone/>
            </a:pPr>
            <a:endParaRPr lang="en-GB" sz="2000" dirty="0" smtClean="0">
              <a:solidFill>
                <a:srgbClr val="FF00FF"/>
              </a:solidFill>
            </a:endParaRPr>
          </a:p>
          <a:p>
            <a:pPr>
              <a:buNone/>
            </a:pPr>
            <a:endParaRPr lang="en-GB"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181600"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GB" sz="2800" b="1" dirty="0" smtClean="0">
                <a:solidFill>
                  <a:schemeClr val="accent6"/>
                </a:solidFill>
              </a:rPr>
              <a:t>Self-awareness</a:t>
            </a:r>
            <a:endParaRPr lang="en-GB" sz="2800" dirty="0"/>
          </a:p>
        </p:txBody>
      </p:sp>
      <p:sp>
        <p:nvSpPr>
          <p:cNvPr id="3" name="Content Placeholder 2"/>
          <p:cNvSpPr>
            <a:spLocks noGrp="1"/>
          </p:cNvSpPr>
          <p:nvPr>
            <p:ph sz="half" idx="1"/>
          </p:nvPr>
        </p:nvSpPr>
        <p:spPr>
          <a:xfrm>
            <a:off x="457200" y="1371600"/>
            <a:ext cx="4038600" cy="4525963"/>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en-GB" sz="2200" dirty="0" smtClean="0"/>
              <a:t>Factors Affecting Self-awareness/image:</a:t>
            </a:r>
          </a:p>
          <a:p>
            <a:pPr>
              <a:buNone/>
            </a:pPr>
            <a:r>
              <a:rPr lang="en-GB" sz="2200" dirty="0" smtClean="0"/>
              <a:t> </a:t>
            </a:r>
          </a:p>
          <a:p>
            <a:r>
              <a:rPr lang="en-GB" sz="2200" dirty="0" smtClean="0"/>
              <a:t>Successes and failures</a:t>
            </a:r>
          </a:p>
          <a:p>
            <a:r>
              <a:rPr lang="en-GB" sz="2200" dirty="0" smtClean="0"/>
              <a:t>Family life and stability</a:t>
            </a:r>
          </a:p>
          <a:p>
            <a:r>
              <a:rPr lang="en-GB" sz="2200" dirty="0" smtClean="0"/>
              <a:t>Relationships</a:t>
            </a:r>
          </a:p>
          <a:p>
            <a:r>
              <a:rPr lang="en-GB" sz="2200" dirty="0" smtClean="0"/>
              <a:t>Role models</a:t>
            </a:r>
          </a:p>
          <a:p>
            <a:r>
              <a:rPr lang="en-GB" sz="2200" dirty="0" smtClean="0"/>
              <a:t>Health</a:t>
            </a:r>
          </a:p>
          <a:p>
            <a:r>
              <a:rPr lang="en-GB" sz="2200" dirty="0" smtClean="0"/>
              <a:t>Culture</a:t>
            </a:r>
          </a:p>
          <a:p>
            <a:r>
              <a:rPr lang="en-GB" sz="2200" dirty="0" smtClean="0"/>
              <a:t>Trauma or loss</a:t>
            </a:r>
          </a:p>
          <a:p>
            <a:r>
              <a:rPr lang="en-GB" sz="2200" dirty="0" smtClean="0"/>
              <a:t>Media</a:t>
            </a:r>
          </a:p>
          <a:p>
            <a:r>
              <a:rPr lang="en-GB" sz="2200" dirty="0" smtClean="0"/>
              <a:t>Wealth</a:t>
            </a:r>
          </a:p>
          <a:p>
            <a:r>
              <a:rPr lang="en-GB" sz="2200" dirty="0" smtClean="0"/>
              <a:t>Body image</a:t>
            </a:r>
          </a:p>
          <a:p>
            <a:endParaRPr lang="en-GB" dirty="0"/>
          </a:p>
        </p:txBody>
      </p:sp>
      <p:sp>
        <p:nvSpPr>
          <p:cNvPr id="4" name="Content Placeholder 3"/>
          <p:cNvSpPr>
            <a:spLocks noGrp="1"/>
          </p:cNvSpPr>
          <p:nvPr>
            <p:ph sz="half" idx="2"/>
          </p:nvPr>
        </p:nvSpPr>
        <p:spPr>
          <a:xfrm>
            <a:off x="4648200" y="1371600"/>
            <a:ext cx="4038600" cy="4525963"/>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r>
              <a:rPr lang="en-GB" sz="2200" dirty="0" smtClean="0"/>
              <a:t>Examples:</a:t>
            </a:r>
          </a:p>
          <a:p>
            <a:endParaRPr lang="en-GB" sz="2200" dirty="0" smtClean="0"/>
          </a:p>
          <a:p>
            <a:pPr>
              <a:buNone/>
            </a:pPr>
            <a:endParaRPr lang="en-GB" sz="2200" dirty="0" smtClean="0"/>
          </a:p>
          <a:p>
            <a:r>
              <a:rPr lang="en-GB" sz="2200" dirty="0" smtClean="0"/>
              <a:t>Can make you feel good or bad</a:t>
            </a:r>
          </a:p>
          <a:p>
            <a:r>
              <a:rPr lang="en-GB" sz="2200" dirty="0" smtClean="0"/>
              <a:t>Divorce or difficult home life</a:t>
            </a:r>
          </a:p>
          <a:p>
            <a:r>
              <a:rPr lang="en-GB" sz="2200" dirty="0" smtClean="0"/>
              <a:t>Don’t get on with parents</a:t>
            </a:r>
          </a:p>
          <a:p>
            <a:r>
              <a:rPr lang="en-GB" sz="2200" dirty="0" smtClean="0"/>
              <a:t>Brother has bad reputation</a:t>
            </a:r>
          </a:p>
          <a:p>
            <a:r>
              <a:rPr lang="en-GB" sz="2200" dirty="0" smtClean="0"/>
              <a:t>Asthmatic, injury, disability</a:t>
            </a:r>
          </a:p>
          <a:p>
            <a:r>
              <a:rPr lang="en-GB" sz="2200" dirty="0" smtClean="0"/>
              <a:t>Seen as different</a:t>
            </a:r>
          </a:p>
          <a:p>
            <a:r>
              <a:rPr lang="en-GB" sz="2200" dirty="0" smtClean="0"/>
              <a:t>Death of family or friend</a:t>
            </a:r>
          </a:p>
          <a:p>
            <a:r>
              <a:rPr lang="en-GB" sz="2200" dirty="0" smtClean="0"/>
              <a:t>My life doesn’t look like theirs</a:t>
            </a:r>
          </a:p>
          <a:p>
            <a:r>
              <a:rPr lang="en-GB" sz="2200" dirty="0" smtClean="0"/>
              <a:t>We don’t have material things</a:t>
            </a:r>
          </a:p>
          <a:p>
            <a:r>
              <a:rPr lang="en-GB" sz="2000" dirty="0" smtClean="0"/>
              <a:t>I’m fat, thin, slim, muscular</a:t>
            </a:r>
            <a:endParaRPr lang="en-GB" sz="2000" dirty="0"/>
          </a:p>
        </p:txBody>
      </p:sp>
      <p:sp>
        <p:nvSpPr>
          <p:cNvPr id="5" name="Rectangle 4"/>
          <p:cNvSpPr/>
          <p:nvPr/>
        </p:nvSpPr>
        <p:spPr>
          <a:xfrm>
            <a:off x="0" y="6135469"/>
            <a:ext cx="9144000" cy="646331"/>
          </a:xfrm>
          <a:prstGeom prst="rect">
            <a:avLst/>
          </a:prstGeom>
        </p:spPr>
        <p:txBody>
          <a:bodyPr wrap="square">
            <a:spAutoFit/>
          </a:bodyPr>
          <a:lstStyle/>
          <a:p>
            <a:pPr algn="ctr"/>
            <a:r>
              <a:rPr lang="en-GB" dirty="0" smtClean="0">
                <a:solidFill>
                  <a:srgbClr val="FF0000"/>
                </a:solidFill>
              </a:rPr>
              <a:t>These have shaped where we are now and can impact positively or negatively on our self-awareness and self-image. We can do something about these and improve our self-esteem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dissolve">
                                      <p:cBhvr>
                                        <p:cTn id="23" dur="500"/>
                                        <p:tgtEl>
                                          <p:spTgt spid="3">
                                            <p:txEl>
                                              <p:pRg st="3" end="3"/>
                                            </p:txEl>
                                          </p:spTgt>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dissolve">
                                      <p:cBhvr>
                                        <p:cTn id="31" dur="500"/>
                                        <p:tgtEl>
                                          <p:spTgt spid="3">
                                            <p:txEl>
                                              <p:pRg st="5" end="5"/>
                                            </p:txEl>
                                          </p:spTgt>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dissolve">
                                      <p:cBhvr>
                                        <p:cTn id="35" dur="500"/>
                                        <p:tgtEl>
                                          <p:spTgt spid="3">
                                            <p:txEl>
                                              <p:pRg st="6" end="6"/>
                                            </p:txEl>
                                          </p:spTgt>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dissolve">
                                      <p:cBhvr>
                                        <p:cTn id="39" dur="500"/>
                                        <p:tgtEl>
                                          <p:spTgt spid="3">
                                            <p:txEl>
                                              <p:pRg st="7" end="7"/>
                                            </p:txEl>
                                          </p:spTgt>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dissolve">
                                      <p:cBhvr>
                                        <p:cTn id="43" dur="500"/>
                                        <p:tgtEl>
                                          <p:spTgt spid="3">
                                            <p:txEl>
                                              <p:pRg st="8" end="8"/>
                                            </p:txEl>
                                          </p:spTgt>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dissolve">
                                      <p:cBhvr>
                                        <p:cTn id="47" dur="500"/>
                                        <p:tgtEl>
                                          <p:spTgt spid="3">
                                            <p:txEl>
                                              <p:pRg st="9" end="9"/>
                                            </p:txEl>
                                          </p:spTgt>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dissolve">
                                      <p:cBhvr>
                                        <p:cTn id="51" dur="500"/>
                                        <p:tgtEl>
                                          <p:spTgt spid="3">
                                            <p:txEl>
                                              <p:pRg st="10" end="10"/>
                                            </p:txEl>
                                          </p:spTgt>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Effect transition="in" filter="dissolve">
                                      <p:cBhvr>
                                        <p:cTn id="55" dur="500"/>
                                        <p:tgtEl>
                                          <p:spTgt spid="3">
                                            <p:txEl>
                                              <p:pRg st="11" end="11"/>
                                            </p:txEl>
                                          </p:spTgt>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4">
                                            <p:bg/>
                                          </p:spTgt>
                                        </p:tgtEl>
                                        <p:attrNameLst>
                                          <p:attrName>style.visibility</p:attrName>
                                        </p:attrNameLst>
                                      </p:cBhvr>
                                      <p:to>
                                        <p:strVal val="visible"/>
                                      </p:to>
                                    </p:set>
                                    <p:animEffect transition="in" filter="dissolve">
                                      <p:cBhvr>
                                        <p:cTn id="59" dur="500"/>
                                        <p:tgtEl>
                                          <p:spTgt spid="4">
                                            <p:bg/>
                                          </p:spTgt>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4">
                                            <p:txEl>
                                              <p:pRg st="0" end="0"/>
                                            </p:txEl>
                                          </p:spTgt>
                                        </p:tgtEl>
                                        <p:attrNameLst>
                                          <p:attrName>style.visibility</p:attrName>
                                        </p:attrNameLst>
                                      </p:cBhvr>
                                      <p:to>
                                        <p:strVal val="visible"/>
                                      </p:to>
                                    </p:set>
                                    <p:animEffect transition="in" filter="dissolve">
                                      <p:cBhvr>
                                        <p:cTn id="63" dur="500"/>
                                        <p:tgtEl>
                                          <p:spTgt spid="4">
                                            <p:txEl>
                                              <p:pRg st="0" end="0"/>
                                            </p:txEl>
                                          </p:spTgt>
                                        </p:tgtEl>
                                      </p:cBhvr>
                                    </p:animEffect>
                                  </p:childTnLst>
                                </p:cTn>
                              </p:par>
                            </p:childTnLst>
                          </p:cTn>
                        </p:par>
                        <p:par>
                          <p:cTn id="64" fill="hold">
                            <p:stCondLst>
                              <p:cond delay="7500"/>
                            </p:stCondLst>
                            <p:childTnLst>
                              <p:par>
                                <p:cTn id="65" presetID="9" presetClass="entr" presetSubtype="0" fill="hold" grpId="0" nodeType="afterEffect">
                                  <p:stCondLst>
                                    <p:cond delay="0"/>
                                  </p:stCondLst>
                                  <p:childTnLst>
                                    <p:set>
                                      <p:cBhvr>
                                        <p:cTn id="66" dur="1" fill="hold">
                                          <p:stCondLst>
                                            <p:cond delay="0"/>
                                          </p:stCondLst>
                                        </p:cTn>
                                        <p:tgtEl>
                                          <p:spTgt spid="4">
                                            <p:txEl>
                                              <p:pRg st="3" end="3"/>
                                            </p:txEl>
                                          </p:spTgt>
                                        </p:tgtEl>
                                        <p:attrNameLst>
                                          <p:attrName>style.visibility</p:attrName>
                                        </p:attrNameLst>
                                      </p:cBhvr>
                                      <p:to>
                                        <p:strVal val="visible"/>
                                      </p:to>
                                    </p:set>
                                    <p:animEffect transition="in" filter="dissolve">
                                      <p:cBhvr>
                                        <p:cTn id="67" dur="500"/>
                                        <p:tgtEl>
                                          <p:spTgt spid="4">
                                            <p:txEl>
                                              <p:pRg st="3" end="3"/>
                                            </p:txEl>
                                          </p:spTgt>
                                        </p:tgtEl>
                                      </p:cBhvr>
                                    </p:animEffect>
                                  </p:childTnLst>
                                </p:cTn>
                              </p:par>
                            </p:childTnLst>
                          </p:cTn>
                        </p:par>
                        <p:par>
                          <p:cTn id="68" fill="hold">
                            <p:stCondLst>
                              <p:cond delay="8000"/>
                            </p:stCondLst>
                            <p:childTnLst>
                              <p:par>
                                <p:cTn id="69" presetID="9" presetClass="entr" presetSubtype="0" fill="hold" grpId="0" nodeType="afterEffect">
                                  <p:stCondLst>
                                    <p:cond delay="0"/>
                                  </p:stCondLst>
                                  <p:childTnLst>
                                    <p:set>
                                      <p:cBhvr>
                                        <p:cTn id="70" dur="1" fill="hold">
                                          <p:stCondLst>
                                            <p:cond delay="0"/>
                                          </p:stCondLst>
                                        </p:cTn>
                                        <p:tgtEl>
                                          <p:spTgt spid="4">
                                            <p:txEl>
                                              <p:pRg st="4" end="4"/>
                                            </p:txEl>
                                          </p:spTgt>
                                        </p:tgtEl>
                                        <p:attrNameLst>
                                          <p:attrName>style.visibility</p:attrName>
                                        </p:attrNameLst>
                                      </p:cBhvr>
                                      <p:to>
                                        <p:strVal val="visible"/>
                                      </p:to>
                                    </p:set>
                                    <p:animEffect transition="in" filter="dissolve">
                                      <p:cBhvr>
                                        <p:cTn id="71" dur="500"/>
                                        <p:tgtEl>
                                          <p:spTgt spid="4">
                                            <p:txEl>
                                              <p:pRg st="4" end="4"/>
                                            </p:txEl>
                                          </p:spTgt>
                                        </p:tgtEl>
                                      </p:cBhvr>
                                    </p:animEffect>
                                  </p:childTnLst>
                                </p:cTn>
                              </p:par>
                            </p:childTnLst>
                          </p:cTn>
                        </p:par>
                        <p:par>
                          <p:cTn id="72" fill="hold">
                            <p:stCondLst>
                              <p:cond delay="8500"/>
                            </p:stCondLst>
                            <p:childTnLst>
                              <p:par>
                                <p:cTn id="73" presetID="9" presetClass="entr" presetSubtype="0" fill="hold" grpId="0" nodeType="afterEffect">
                                  <p:stCondLst>
                                    <p:cond delay="0"/>
                                  </p:stCondLst>
                                  <p:childTnLst>
                                    <p:set>
                                      <p:cBhvr>
                                        <p:cTn id="74" dur="1" fill="hold">
                                          <p:stCondLst>
                                            <p:cond delay="0"/>
                                          </p:stCondLst>
                                        </p:cTn>
                                        <p:tgtEl>
                                          <p:spTgt spid="4">
                                            <p:txEl>
                                              <p:pRg st="5" end="5"/>
                                            </p:txEl>
                                          </p:spTgt>
                                        </p:tgtEl>
                                        <p:attrNameLst>
                                          <p:attrName>style.visibility</p:attrName>
                                        </p:attrNameLst>
                                      </p:cBhvr>
                                      <p:to>
                                        <p:strVal val="visible"/>
                                      </p:to>
                                    </p:set>
                                    <p:animEffect transition="in" filter="dissolve">
                                      <p:cBhvr>
                                        <p:cTn id="75" dur="500"/>
                                        <p:tgtEl>
                                          <p:spTgt spid="4">
                                            <p:txEl>
                                              <p:pRg st="5" end="5"/>
                                            </p:txEl>
                                          </p:spTgt>
                                        </p:tgtEl>
                                      </p:cBhvr>
                                    </p:animEffect>
                                  </p:childTnLst>
                                </p:cTn>
                              </p:par>
                            </p:childTnLst>
                          </p:cTn>
                        </p:par>
                        <p:par>
                          <p:cTn id="76" fill="hold">
                            <p:stCondLst>
                              <p:cond delay="9000"/>
                            </p:stCondLst>
                            <p:childTnLst>
                              <p:par>
                                <p:cTn id="77" presetID="9" presetClass="entr" presetSubtype="0" fill="hold" grpId="0" nodeType="afterEffect">
                                  <p:stCondLst>
                                    <p:cond delay="0"/>
                                  </p:stCondLst>
                                  <p:childTnLst>
                                    <p:set>
                                      <p:cBhvr>
                                        <p:cTn id="78" dur="1" fill="hold">
                                          <p:stCondLst>
                                            <p:cond delay="0"/>
                                          </p:stCondLst>
                                        </p:cTn>
                                        <p:tgtEl>
                                          <p:spTgt spid="4">
                                            <p:txEl>
                                              <p:pRg st="6" end="6"/>
                                            </p:txEl>
                                          </p:spTgt>
                                        </p:tgtEl>
                                        <p:attrNameLst>
                                          <p:attrName>style.visibility</p:attrName>
                                        </p:attrNameLst>
                                      </p:cBhvr>
                                      <p:to>
                                        <p:strVal val="visible"/>
                                      </p:to>
                                    </p:set>
                                    <p:animEffect transition="in" filter="dissolve">
                                      <p:cBhvr>
                                        <p:cTn id="79" dur="500"/>
                                        <p:tgtEl>
                                          <p:spTgt spid="4">
                                            <p:txEl>
                                              <p:pRg st="6" end="6"/>
                                            </p:txEl>
                                          </p:spTgt>
                                        </p:tgtEl>
                                      </p:cBhvr>
                                    </p:animEffect>
                                  </p:childTnLst>
                                </p:cTn>
                              </p:par>
                            </p:childTnLst>
                          </p:cTn>
                        </p:par>
                        <p:par>
                          <p:cTn id="80" fill="hold">
                            <p:stCondLst>
                              <p:cond delay="9500"/>
                            </p:stCondLst>
                            <p:childTnLst>
                              <p:par>
                                <p:cTn id="81" presetID="9" presetClass="entr" presetSubtype="0" fill="hold" grpId="0" nodeType="afterEffect">
                                  <p:stCondLst>
                                    <p:cond delay="0"/>
                                  </p:stCondLst>
                                  <p:childTnLst>
                                    <p:set>
                                      <p:cBhvr>
                                        <p:cTn id="82" dur="1" fill="hold">
                                          <p:stCondLst>
                                            <p:cond delay="0"/>
                                          </p:stCondLst>
                                        </p:cTn>
                                        <p:tgtEl>
                                          <p:spTgt spid="4">
                                            <p:txEl>
                                              <p:pRg st="7" end="7"/>
                                            </p:txEl>
                                          </p:spTgt>
                                        </p:tgtEl>
                                        <p:attrNameLst>
                                          <p:attrName>style.visibility</p:attrName>
                                        </p:attrNameLst>
                                      </p:cBhvr>
                                      <p:to>
                                        <p:strVal val="visible"/>
                                      </p:to>
                                    </p:set>
                                    <p:animEffect transition="in" filter="dissolve">
                                      <p:cBhvr>
                                        <p:cTn id="83" dur="500"/>
                                        <p:tgtEl>
                                          <p:spTgt spid="4">
                                            <p:txEl>
                                              <p:pRg st="7" end="7"/>
                                            </p:txEl>
                                          </p:spTgt>
                                        </p:tgtEl>
                                      </p:cBhvr>
                                    </p:animEffect>
                                  </p:childTnLst>
                                </p:cTn>
                              </p:par>
                            </p:childTnLst>
                          </p:cTn>
                        </p:par>
                        <p:par>
                          <p:cTn id="84" fill="hold">
                            <p:stCondLst>
                              <p:cond delay="10000"/>
                            </p:stCondLst>
                            <p:childTnLst>
                              <p:par>
                                <p:cTn id="85" presetID="9" presetClass="entr" presetSubtype="0" fill="hold" grpId="0" nodeType="afterEffect">
                                  <p:stCondLst>
                                    <p:cond delay="0"/>
                                  </p:stCondLst>
                                  <p:childTnLst>
                                    <p:set>
                                      <p:cBhvr>
                                        <p:cTn id="86" dur="1" fill="hold">
                                          <p:stCondLst>
                                            <p:cond delay="0"/>
                                          </p:stCondLst>
                                        </p:cTn>
                                        <p:tgtEl>
                                          <p:spTgt spid="4">
                                            <p:txEl>
                                              <p:pRg st="8" end="8"/>
                                            </p:txEl>
                                          </p:spTgt>
                                        </p:tgtEl>
                                        <p:attrNameLst>
                                          <p:attrName>style.visibility</p:attrName>
                                        </p:attrNameLst>
                                      </p:cBhvr>
                                      <p:to>
                                        <p:strVal val="visible"/>
                                      </p:to>
                                    </p:set>
                                    <p:animEffect transition="in" filter="dissolve">
                                      <p:cBhvr>
                                        <p:cTn id="87" dur="500"/>
                                        <p:tgtEl>
                                          <p:spTgt spid="4">
                                            <p:txEl>
                                              <p:pRg st="8" end="8"/>
                                            </p:txEl>
                                          </p:spTgt>
                                        </p:tgtEl>
                                      </p:cBhvr>
                                    </p:animEffect>
                                  </p:childTnLst>
                                </p:cTn>
                              </p:par>
                            </p:childTnLst>
                          </p:cTn>
                        </p:par>
                        <p:par>
                          <p:cTn id="88" fill="hold">
                            <p:stCondLst>
                              <p:cond delay="10500"/>
                            </p:stCondLst>
                            <p:childTnLst>
                              <p:par>
                                <p:cTn id="89" presetID="9" presetClass="entr" presetSubtype="0" fill="hold" grpId="0" nodeType="afterEffect">
                                  <p:stCondLst>
                                    <p:cond delay="0"/>
                                  </p:stCondLst>
                                  <p:childTnLst>
                                    <p:set>
                                      <p:cBhvr>
                                        <p:cTn id="90" dur="1" fill="hold">
                                          <p:stCondLst>
                                            <p:cond delay="0"/>
                                          </p:stCondLst>
                                        </p:cTn>
                                        <p:tgtEl>
                                          <p:spTgt spid="4">
                                            <p:txEl>
                                              <p:pRg st="9" end="9"/>
                                            </p:txEl>
                                          </p:spTgt>
                                        </p:tgtEl>
                                        <p:attrNameLst>
                                          <p:attrName>style.visibility</p:attrName>
                                        </p:attrNameLst>
                                      </p:cBhvr>
                                      <p:to>
                                        <p:strVal val="visible"/>
                                      </p:to>
                                    </p:set>
                                    <p:animEffect transition="in" filter="dissolve">
                                      <p:cBhvr>
                                        <p:cTn id="91" dur="500"/>
                                        <p:tgtEl>
                                          <p:spTgt spid="4">
                                            <p:txEl>
                                              <p:pRg st="9" end="9"/>
                                            </p:txEl>
                                          </p:spTgt>
                                        </p:tgtEl>
                                      </p:cBhvr>
                                    </p:animEffect>
                                  </p:childTnLst>
                                </p:cTn>
                              </p:par>
                            </p:childTnLst>
                          </p:cTn>
                        </p:par>
                        <p:par>
                          <p:cTn id="92" fill="hold">
                            <p:stCondLst>
                              <p:cond delay="11000"/>
                            </p:stCondLst>
                            <p:childTnLst>
                              <p:par>
                                <p:cTn id="93" presetID="9" presetClass="entr" presetSubtype="0" fill="hold" grpId="0" nodeType="afterEffect">
                                  <p:stCondLst>
                                    <p:cond delay="0"/>
                                  </p:stCondLst>
                                  <p:childTnLst>
                                    <p:set>
                                      <p:cBhvr>
                                        <p:cTn id="94" dur="1" fill="hold">
                                          <p:stCondLst>
                                            <p:cond delay="0"/>
                                          </p:stCondLst>
                                        </p:cTn>
                                        <p:tgtEl>
                                          <p:spTgt spid="4">
                                            <p:txEl>
                                              <p:pRg st="10" end="10"/>
                                            </p:txEl>
                                          </p:spTgt>
                                        </p:tgtEl>
                                        <p:attrNameLst>
                                          <p:attrName>style.visibility</p:attrName>
                                        </p:attrNameLst>
                                      </p:cBhvr>
                                      <p:to>
                                        <p:strVal val="visible"/>
                                      </p:to>
                                    </p:set>
                                    <p:animEffect transition="in" filter="dissolve">
                                      <p:cBhvr>
                                        <p:cTn id="95" dur="500"/>
                                        <p:tgtEl>
                                          <p:spTgt spid="4">
                                            <p:txEl>
                                              <p:pRg st="10" end="10"/>
                                            </p:txEl>
                                          </p:spTgt>
                                        </p:tgtEl>
                                      </p:cBhvr>
                                    </p:animEffect>
                                  </p:childTnLst>
                                </p:cTn>
                              </p:par>
                            </p:childTnLst>
                          </p:cTn>
                        </p:par>
                        <p:par>
                          <p:cTn id="96" fill="hold">
                            <p:stCondLst>
                              <p:cond delay="11500"/>
                            </p:stCondLst>
                            <p:childTnLst>
                              <p:par>
                                <p:cTn id="97" presetID="9" presetClass="entr" presetSubtype="0" fill="hold" grpId="0" nodeType="afterEffect">
                                  <p:stCondLst>
                                    <p:cond delay="0"/>
                                  </p:stCondLst>
                                  <p:childTnLst>
                                    <p:set>
                                      <p:cBhvr>
                                        <p:cTn id="98" dur="1" fill="hold">
                                          <p:stCondLst>
                                            <p:cond delay="0"/>
                                          </p:stCondLst>
                                        </p:cTn>
                                        <p:tgtEl>
                                          <p:spTgt spid="4">
                                            <p:txEl>
                                              <p:pRg st="11" end="11"/>
                                            </p:txEl>
                                          </p:spTgt>
                                        </p:tgtEl>
                                        <p:attrNameLst>
                                          <p:attrName>style.visibility</p:attrName>
                                        </p:attrNameLst>
                                      </p:cBhvr>
                                      <p:to>
                                        <p:strVal val="visible"/>
                                      </p:to>
                                    </p:set>
                                    <p:animEffect transition="in" filter="dissolve">
                                      <p:cBhvr>
                                        <p:cTn id="99" dur="500"/>
                                        <p:tgtEl>
                                          <p:spTgt spid="4">
                                            <p:txEl>
                                              <p:pRg st="11" end="11"/>
                                            </p:txEl>
                                          </p:spTgt>
                                        </p:tgtEl>
                                      </p:cBhvr>
                                    </p:animEffect>
                                  </p:childTnLst>
                                </p:cTn>
                              </p:par>
                            </p:childTnLst>
                          </p:cTn>
                        </p:par>
                        <p:par>
                          <p:cTn id="100" fill="hold">
                            <p:stCondLst>
                              <p:cond delay="12000"/>
                            </p:stCondLst>
                            <p:childTnLst>
                              <p:par>
                                <p:cTn id="101" presetID="9" presetClass="entr" presetSubtype="0" fill="hold" grpId="0" nodeType="afterEffect">
                                  <p:stCondLst>
                                    <p:cond delay="0"/>
                                  </p:stCondLst>
                                  <p:childTnLst>
                                    <p:set>
                                      <p:cBhvr>
                                        <p:cTn id="102" dur="1" fill="hold">
                                          <p:stCondLst>
                                            <p:cond delay="0"/>
                                          </p:stCondLst>
                                        </p:cTn>
                                        <p:tgtEl>
                                          <p:spTgt spid="4">
                                            <p:txEl>
                                              <p:pRg st="12" end="12"/>
                                            </p:txEl>
                                          </p:spTgt>
                                        </p:tgtEl>
                                        <p:attrNameLst>
                                          <p:attrName>style.visibility</p:attrName>
                                        </p:attrNameLst>
                                      </p:cBhvr>
                                      <p:to>
                                        <p:strVal val="visible"/>
                                      </p:to>
                                    </p:set>
                                    <p:animEffect transition="in" filter="dissolve">
                                      <p:cBhvr>
                                        <p:cTn id="103" dur="500"/>
                                        <p:tgtEl>
                                          <p:spTgt spid="4">
                                            <p:txEl>
                                              <p:pRg st="12" end="12"/>
                                            </p:txEl>
                                          </p:spTgt>
                                        </p:tgtEl>
                                      </p:cBhvr>
                                    </p:animEffect>
                                  </p:childTnLst>
                                </p:cTn>
                              </p:par>
                            </p:childTnLst>
                          </p:cTn>
                        </p:par>
                        <p:par>
                          <p:cTn id="104" fill="hold">
                            <p:stCondLst>
                              <p:cond delay="12500"/>
                            </p:stCondLst>
                            <p:childTnLst>
                              <p:par>
                                <p:cTn id="105" presetID="9" presetClass="entr" presetSubtype="0" fill="hold" grpId="0" nodeType="afterEffect">
                                  <p:stCondLst>
                                    <p:cond delay="0"/>
                                  </p:stCondLst>
                                  <p:childTnLst>
                                    <p:set>
                                      <p:cBhvr>
                                        <p:cTn id="106" dur="1" fill="hold">
                                          <p:stCondLst>
                                            <p:cond delay="0"/>
                                          </p:stCondLst>
                                        </p:cTn>
                                        <p:tgtEl>
                                          <p:spTgt spid="5"/>
                                        </p:tgtEl>
                                        <p:attrNameLst>
                                          <p:attrName>style.visibility</p:attrName>
                                        </p:attrNameLst>
                                      </p:cBhvr>
                                      <p:to>
                                        <p:strVal val="visible"/>
                                      </p:to>
                                    </p:set>
                                    <p:animEffect transition="in" filter="dissolve">
                                      <p:cBhvr>
                                        <p:cTn id="10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76400"/>
            <a:ext cx="5181600" cy="4572000"/>
          </a:xfrm>
        </p:spPr>
        <p:style>
          <a:lnRef idx="1">
            <a:schemeClr val="accent1"/>
          </a:lnRef>
          <a:fillRef idx="3">
            <a:schemeClr val="accent1"/>
          </a:fillRef>
          <a:effectRef idx="2">
            <a:schemeClr val="accent1"/>
          </a:effectRef>
          <a:fontRef idx="minor">
            <a:schemeClr val="lt1"/>
          </a:fontRef>
        </p:style>
        <p:txBody>
          <a:bodyPr>
            <a:normAutofit fontScale="92500" lnSpcReduction="20000"/>
          </a:bodyPr>
          <a:lstStyle/>
          <a:p>
            <a:pPr>
              <a:buNone/>
            </a:pPr>
            <a:r>
              <a:rPr lang="en-GB" sz="2000" b="1" dirty="0" smtClean="0">
                <a:solidFill>
                  <a:schemeClr val="bg1"/>
                </a:solidFill>
              </a:rPr>
              <a:t>Self-awareness:</a:t>
            </a:r>
          </a:p>
          <a:p>
            <a:pPr>
              <a:buNone/>
            </a:pPr>
            <a:endParaRPr lang="en-GB" sz="2000" dirty="0" smtClean="0">
              <a:solidFill>
                <a:schemeClr val="bg1"/>
              </a:solidFill>
            </a:endParaRPr>
          </a:p>
          <a:p>
            <a:r>
              <a:rPr lang="en-GB" sz="2000" dirty="0" smtClean="0">
                <a:solidFill>
                  <a:schemeClr val="bg1"/>
                </a:solidFill>
              </a:rPr>
              <a:t>Where you focus your attention, skills,  emotions, reactions, personality and behaviour can determine your path in life</a:t>
            </a:r>
          </a:p>
          <a:p>
            <a:pPr>
              <a:buNone/>
            </a:pPr>
            <a:endParaRPr lang="en-GB" sz="2000" dirty="0" smtClean="0">
              <a:solidFill>
                <a:schemeClr val="bg1"/>
              </a:solidFill>
            </a:endParaRPr>
          </a:p>
          <a:p>
            <a:r>
              <a:rPr lang="en-GB" sz="2000" dirty="0" smtClean="0">
                <a:solidFill>
                  <a:schemeClr val="bg1"/>
                </a:solidFill>
              </a:rPr>
              <a:t>Being self-aware helps you take more control of these areas and adapt more effectively to situations</a:t>
            </a:r>
          </a:p>
          <a:p>
            <a:endParaRPr lang="en-GB" sz="2000" dirty="0" smtClean="0">
              <a:solidFill>
                <a:schemeClr val="bg1"/>
              </a:solidFill>
            </a:endParaRPr>
          </a:p>
          <a:p>
            <a:r>
              <a:rPr lang="en-GB" sz="2000" dirty="0" smtClean="0">
                <a:solidFill>
                  <a:schemeClr val="bg1"/>
                </a:solidFill>
              </a:rPr>
              <a:t>As an example, If you know you tend to react angrily to situations, self-awareness helps you to identify the emotions that triggers it so you can manage this destructive behaviour </a:t>
            </a: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Self-awareness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6146" name="Picture 2" descr="C:\Users\Keith\Dropbox\Images\juggler.jpg"/>
          <p:cNvPicPr>
            <a:picLocks noChangeAspect="1" noChangeArrowheads="1"/>
          </p:cNvPicPr>
          <p:nvPr/>
        </p:nvPicPr>
        <p:blipFill>
          <a:blip r:embed="rId2" cstate="print"/>
          <a:srcRect/>
          <a:stretch>
            <a:fillRect/>
          </a:stretch>
        </p:blipFill>
        <p:spPr bwMode="auto">
          <a:xfrm>
            <a:off x="5744494" y="1828800"/>
            <a:ext cx="3094706" cy="3886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xfrm>
            <a:off x="457200" y="1600200"/>
            <a:ext cx="4648200" cy="4525963"/>
          </a:xfrm>
        </p:spPr>
        <p:style>
          <a:lnRef idx="1">
            <a:schemeClr val="accent6"/>
          </a:lnRef>
          <a:fillRef idx="3">
            <a:schemeClr val="accent6"/>
          </a:fillRef>
          <a:effectRef idx="2">
            <a:schemeClr val="accent6"/>
          </a:effectRef>
          <a:fontRef idx="minor">
            <a:schemeClr val="lt1"/>
          </a:fontRef>
        </p:style>
        <p:txBody>
          <a:bodyPr>
            <a:normAutofit fontScale="85000" lnSpcReduction="20000"/>
          </a:bodyPr>
          <a:lstStyle/>
          <a:p>
            <a:pPr>
              <a:buNone/>
            </a:pPr>
            <a:r>
              <a:rPr lang="en-GB" sz="2000" b="1" dirty="0" smtClean="0"/>
              <a:t>Self-Esteem:</a:t>
            </a:r>
          </a:p>
          <a:p>
            <a:pPr>
              <a:buNone/>
            </a:pPr>
            <a:endParaRPr lang="en-GB" sz="2000" dirty="0" smtClean="0"/>
          </a:p>
          <a:p>
            <a:r>
              <a:rPr lang="en-GB" sz="2000" dirty="0" smtClean="0"/>
              <a:t>Our self-esteem is the way we see and think about ourselves</a:t>
            </a:r>
          </a:p>
          <a:p>
            <a:endParaRPr lang="en-GB" sz="2000" dirty="0" smtClean="0"/>
          </a:p>
          <a:p>
            <a:r>
              <a:rPr lang="en-US" altLang="ar-EG" sz="2000" dirty="0" smtClean="0"/>
              <a:t>People who feel good about themselves more likely to have the confidence to try new things</a:t>
            </a:r>
            <a:endParaRPr lang="en-GB" altLang="ar-EG" sz="2000" dirty="0" smtClean="0"/>
          </a:p>
          <a:p>
            <a:endParaRPr lang="en-US" altLang="ar-EG" sz="2000" dirty="0" smtClean="0"/>
          </a:p>
          <a:p>
            <a:r>
              <a:rPr lang="en-US" altLang="ar-EG" sz="2000" dirty="0" smtClean="0"/>
              <a:t>Building esteem is a first step towards your happiness and a better life</a:t>
            </a:r>
          </a:p>
          <a:p>
            <a:pPr>
              <a:buNone/>
            </a:pPr>
            <a:endParaRPr lang="en-US" altLang="ar-EG" sz="2000" dirty="0" smtClean="0"/>
          </a:p>
          <a:p>
            <a:r>
              <a:rPr lang="en-US" altLang="ar-EG" sz="2000" dirty="0" smtClean="0"/>
              <a:t>High self-esteem increases your confidence and helps maintain positive mental health</a:t>
            </a:r>
          </a:p>
          <a:p>
            <a:pPr>
              <a:buNone/>
            </a:pPr>
            <a:endParaRPr lang="en-US" altLang="ar-EG" sz="2000" dirty="0" smtClean="0"/>
          </a:p>
          <a:p>
            <a:pPr>
              <a:buNone/>
            </a:pPr>
            <a:endParaRPr lang="en-US" altLang="ar-EG" sz="2000" dirty="0" smtClean="0"/>
          </a:p>
          <a:p>
            <a:endParaRPr lang="en-GB" sz="2000" dirty="0" smtClean="0">
              <a:solidFill>
                <a:schemeClr val="bg1"/>
              </a:solidFill>
            </a:endParaRPr>
          </a:p>
          <a:p>
            <a:pPr>
              <a:buNone/>
            </a:pPr>
            <a:r>
              <a:rPr lang="en-GB" sz="2000" dirty="0" smtClean="0">
                <a:solidFill>
                  <a:schemeClr val="bg1"/>
                </a:solidFill>
              </a:rPr>
              <a:t> </a:t>
            </a:r>
            <a:endParaRPr lang="en-GB" sz="2200"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6" descr="Low-Self-Esteem.jpg"/>
          <p:cNvPicPr>
            <a:picLocks noChangeAspect="1"/>
          </p:cNvPicPr>
          <p:nvPr/>
        </p:nvPicPr>
        <p:blipFill>
          <a:blip r:embed="rId2" cstate="print"/>
          <a:srcRect/>
          <a:stretch>
            <a:fillRect/>
          </a:stretch>
        </p:blipFill>
        <p:spPr bwMode="auto">
          <a:xfrm>
            <a:off x="5181600" y="2286000"/>
            <a:ext cx="3860800" cy="2895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xfrm>
            <a:off x="457200" y="1600200"/>
            <a:ext cx="4495800" cy="4525963"/>
          </a:xfrm>
          <a:ln>
            <a:noFill/>
          </a:ln>
        </p:spPr>
        <p:style>
          <a:lnRef idx="1">
            <a:schemeClr val="dk1"/>
          </a:lnRef>
          <a:fillRef idx="2">
            <a:schemeClr val="dk1"/>
          </a:fillRef>
          <a:effectRef idx="1">
            <a:schemeClr val="dk1"/>
          </a:effectRef>
          <a:fontRef idx="minor">
            <a:schemeClr val="dk1"/>
          </a:fontRef>
        </p:style>
        <p:txBody>
          <a:bodyPr>
            <a:normAutofit/>
          </a:bodyPr>
          <a:lstStyle/>
          <a:p>
            <a:pPr lvl="0">
              <a:buNone/>
            </a:pPr>
            <a:r>
              <a:rPr lang="en-GB" sz="2000" b="1" dirty="0" smtClean="0"/>
              <a:t>In Groups of 4:</a:t>
            </a:r>
          </a:p>
          <a:p>
            <a:pPr lvl="0">
              <a:buNone/>
            </a:pPr>
            <a:endParaRPr lang="en-GB" sz="2000" dirty="0" smtClean="0"/>
          </a:p>
          <a:p>
            <a:pPr lvl="0"/>
            <a:r>
              <a:rPr lang="en-GB" sz="2000" dirty="0" smtClean="0">
                <a:solidFill>
                  <a:srgbClr val="FF00FF"/>
                </a:solidFill>
              </a:rPr>
              <a:t>List some of the attitudes and behaviour of people with high and low self-esteem</a:t>
            </a:r>
          </a:p>
          <a:p>
            <a:pPr lvl="0">
              <a:buNone/>
            </a:pPr>
            <a:endParaRPr lang="en-GB" sz="2000" dirty="0" smtClean="0">
              <a:solidFill>
                <a:srgbClr val="FF00FF"/>
              </a:solidFill>
            </a:endParaRPr>
          </a:p>
          <a:p>
            <a:pPr lvl="0"/>
            <a:r>
              <a:rPr lang="en-GB" sz="2000" dirty="0" smtClean="0">
                <a:solidFill>
                  <a:srgbClr val="FF00FF"/>
                </a:solidFill>
              </a:rPr>
              <a:t>Share with the class</a:t>
            </a:r>
          </a:p>
          <a:p>
            <a:pPr lvl="0">
              <a:buNone/>
            </a:pPr>
            <a:endParaRPr lang="en-GB" sz="2000" dirty="0" smtClean="0">
              <a:solidFill>
                <a:srgbClr val="FF00FF"/>
              </a:solidFill>
            </a:endParaRPr>
          </a:p>
          <a:p>
            <a:pPr>
              <a:buNone/>
            </a:pPr>
            <a:endParaRPr lang="en-GB"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181600"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dirty="0"/>
          </a:p>
        </p:txBody>
      </p:sp>
      <p:sp>
        <p:nvSpPr>
          <p:cNvPr id="3" name="Text Placeholder 2"/>
          <p:cNvSpPr>
            <a:spLocks noGrp="1"/>
          </p:cNvSpPr>
          <p:nvPr>
            <p:ph type="body" idx="1"/>
          </p:nvPr>
        </p:nvSpPr>
        <p:spPr>
          <a:xfrm>
            <a:off x="536575" y="1535113"/>
            <a:ext cx="4040188" cy="639762"/>
          </a:xfrm>
        </p:spPr>
        <p:txBody>
          <a:bodyPr/>
          <a:lstStyle/>
          <a:p>
            <a:pPr algn="ctr"/>
            <a:r>
              <a:rPr lang="en-GB" dirty="0" smtClean="0">
                <a:solidFill>
                  <a:srgbClr val="FF0000"/>
                </a:solidFill>
              </a:rPr>
              <a:t>High Self-esteem</a:t>
            </a:r>
            <a:endParaRPr lang="en-GB" dirty="0">
              <a:solidFill>
                <a:srgbClr val="FF0000"/>
              </a:solidFill>
            </a:endParaRPr>
          </a:p>
        </p:txBody>
      </p:sp>
      <p:sp>
        <p:nvSpPr>
          <p:cNvPr id="4" name="Content Placeholder 3"/>
          <p:cNvSpPr>
            <a:spLocks noGrp="1"/>
          </p:cNvSpPr>
          <p:nvPr>
            <p:ph sz="half" idx="2"/>
          </p:nvPr>
        </p:nvSpPr>
        <p:spPr>
          <a:xfrm>
            <a:off x="536575" y="2174875"/>
            <a:ext cx="4040188" cy="3951288"/>
          </a:xfrm>
        </p:spPr>
        <p:style>
          <a:lnRef idx="1">
            <a:schemeClr val="accent2"/>
          </a:lnRef>
          <a:fillRef idx="2">
            <a:schemeClr val="accent2"/>
          </a:fillRef>
          <a:effectRef idx="1">
            <a:schemeClr val="accent2"/>
          </a:effectRef>
          <a:fontRef idx="minor">
            <a:schemeClr val="dk1"/>
          </a:fontRef>
        </p:style>
        <p:txBody>
          <a:bodyPr>
            <a:normAutofit lnSpcReduction="10000"/>
          </a:bodyPr>
          <a:lstStyle/>
          <a:p>
            <a:r>
              <a:rPr lang="en-GB" sz="1600" dirty="0" smtClean="0"/>
              <a:t>Confident but not cocky</a:t>
            </a:r>
          </a:p>
          <a:p>
            <a:r>
              <a:rPr lang="en-GB" sz="1600" dirty="0" smtClean="0"/>
              <a:t>Open and assertive in communication</a:t>
            </a:r>
          </a:p>
          <a:p>
            <a:r>
              <a:rPr lang="en-GB" sz="1600" dirty="0" smtClean="0"/>
              <a:t>Accept criticism without being defensive </a:t>
            </a:r>
          </a:p>
          <a:p>
            <a:r>
              <a:rPr lang="en-GB" sz="1600" dirty="0" smtClean="0"/>
              <a:t>Not easily defeated by setbacks and obstacles</a:t>
            </a:r>
          </a:p>
          <a:p>
            <a:r>
              <a:rPr lang="en-GB" sz="1600" dirty="0" smtClean="0"/>
              <a:t>Don’t worry about how others will judge them</a:t>
            </a:r>
          </a:p>
          <a:p>
            <a:r>
              <a:rPr lang="en-GB" sz="1600" dirty="0" smtClean="0"/>
              <a:t>Nicer to be around</a:t>
            </a:r>
          </a:p>
          <a:p>
            <a:r>
              <a:rPr lang="en-GB" sz="1600" dirty="0" smtClean="0"/>
              <a:t>Accepts and learns from mistakes</a:t>
            </a:r>
          </a:p>
          <a:p>
            <a:r>
              <a:rPr lang="en-US" altLang="ar-EG" sz="1600" dirty="0" smtClean="0"/>
              <a:t>Not harshly critical of themselves</a:t>
            </a:r>
          </a:p>
          <a:p>
            <a:r>
              <a:rPr lang="en-US" altLang="ar-EG" sz="1600" dirty="0" smtClean="0"/>
              <a:t>Unlikely to feel a need to put others down</a:t>
            </a:r>
            <a:endParaRPr lang="en-GB" sz="1600" dirty="0" smtClean="0"/>
          </a:p>
          <a:p>
            <a:pPr algn="ctr">
              <a:buNone/>
            </a:pPr>
            <a:endParaRPr lang="en-GB" sz="1600" dirty="0" smtClean="0"/>
          </a:p>
          <a:p>
            <a:r>
              <a:rPr lang="en-GB" sz="2000" b="1" dirty="0" smtClean="0">
                <a:solidFill>
                  <a:srgbClr val="FF0000"/>
                </a:solidFill>
              </a:rPr>
              <a:t>People with high self-esteem have an “I think I can” attitude!</a:t>
            </a:r>
          </a:p>
          <a:p>
            <a:endParaRPr lang="en-GB" dirty="0" smtClean="0">
              <a:solidFill>
                <a:srgbClr val="000000"/>
              </a:solidFill>
              <a:latin typeface="Tahoma" pitchFamily="32" charset="0"/>
            </a:endParaRPr>
          </a:p>
          <a:p>
            <a:endParaRPr lang="en-GB" dirty="0"/>
          </a:p>
        </p:txBody>
      </p:sp>
      <p:sp>
        <p:nvSpPr>
          <p:cNvPr id="5" name="Text Placeholder 4"/>
          <p:cNvSpPr>
            <a:spLocks noGrp="1"/>
          </p:cNvSpPr>
          <p:nvPr>
            <p:ph type="body" sz="quarter" idx="3"/>
          </p:nvPr>
        </p:nvSpPr>
        <p:spPr>
          <a:xfrm>
            <a:off x="4724400" y="1535113"/>
            <a:ext cx="4041775" cy="639762"/>
          </a:xfrm>
        </p:spPr>
        <p:txBody>
          <a:bodyPr/>
          <a:lstStyle/>
          <a:p>
            <a:pPr algn="ctr"/>
            <a:r>
              <a:rPr lang="en-GB" dirty="0" smtClean="0">
                <a:solidFill>
                  <a:schemeClr val="accent3">
                    <a:lumMod val="75000"/>
                  </a:schemeClr>
                </a:solidFill>
              </a:rPr>
              <a:t>Low self-esteem</a:t>
            </a:r>
            <a:endParaRPr lang="en-GB" dirty="0">
              <a:solidFill>
                <a:schemeClr val="accent3">
                  <a:lumMod val="75000"/>
                </a:schemeClr>
              </a:solidFill>
            </a:endParaRPr>
          </a:p>
        </p:txBody>
      </p:sp>
      <p:sp>
        <p:nvSpPr>
          <p:cNvPr id="6" name="Content Placeholder 5"/>
          <p:cNvSpPr>
            <a:spLocks noGrp="1"/>
          </p:cNvSpPr>
          <p:nvPr>
            <p:ph sz="quarter" idx="4"/>
          </p:nvPr>
        </p:nvSpPr>
        <p:spPr>
          <a:xfrm>
            <a:off x="4724400" y="2174875"/>
            <a:ext cx="4041775" cy="3951288"/>
          </a:xfrm>
        </p:spPr>
        <p:style>
          <a:lnRef idx="1">
            <a:schemeClr val="accent5"/>
          </a:lnRef>
          <a:fillRef idx="2">
            <a:schemeClr val="accent5"/>
          </a:fillRef>
          <a:effectRef idx="1">
            <a:schemeClr val="accent5"/>
          </a:effectRef>
          <a:fontRef idx="minor">
            <a:schemeClr val="dk1"/>
          </a:fontRef>
        </p:style>
        <p:txBody>
          <a:bodyPr>
            <a:normAutofit fontScale="25000" lnSpcReduction="20000"/>
          </a:bodyPr>
          <a:lstStyle/>
          <a:p>
            <a:pPr marL="339725" indent="-339725">
              <a:lnSpc>
                <a:spcPct val="120000"/>
              </a:lnSpc>
              <a:spcBef>
                <a:spcPts val="700"/>
              </a:spcBef>
              <a:buClr>
                <a:srgbClr val="FF63B1"/>
              </a:buClr>
              <a:buSzPct val="7500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6400" dirty="0" smtClean="0"/>
              <a:t>Don’t believe in themselves</a:t>
            </a:r>
          </a:p>
          <a:p>
            <a:pPr marL="339725" indent="-339725">
              <a:lnSpc>
                <a:spcPct val="120000"/>
              </a:lnSpc>
              <a:spcBef>
                <a:spcPts val="700"/>
              </a:spcBef>
              <a:buClr>
                <a:srgbClr val="FF63B1"/>
              </a:buClr>
              <a:buSzPct val="7500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6400" dirty="0" smtClean="0"/>
              <a:t>See themselves failing before they begin</a:t>
            </a:r>
          </a:p>
          <a:p>
            <a:pPr marL="339725" indent="-339725">
              <a:lnSpc>
                <a:spcPct val="120000"/>
              </a:lnSpc>
              <a:spcBef>
                <a:spcPts val="700"/>
              </a:spcBef>
              <a:buClr>
                <a:srgbClr val="FF63B1"/>
              </a:buClr>
              <a:buSzPct val="7500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6400" dirty="0" smtClean="0"/>
              <a:t>Have a hard time forgiving their mistakes</a:t>
            </a:r>
          </a:p>
          <a:p>
            <a:pPr marL="339725" indent="-339725">
              <a:lnSpc>
                <a:spcPct val="120000"/>
              </a:lnSpc>
              <a:spcBef>
                <a:spcPts val="700"/>
              </a:spcBef>
              <a:buClr>
                <a:srgbClr val="FF63B1"/>
              </a:buClr>
              <a:buSzPct val="7500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6400" dirty="0" smtClean="0"/>
              <a:t>Believe they can never be as good as they should be or as others</a:t>
            </a:r>
          </a:p>
          <a:p>
            <a:pPr marL="339725" indent="-339725">
              <a:lnSpc>
                <a:spcPct val="120000"/>
              </a:lnSpc>
              <a:spcBef>
                <a:spcPts val="700"/>
              </a:spcBef>
              <a:buClr>
                <a:srgbClr val="FF63B1"/>
              </a:buClr>
              <a:buSzPct val="7500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6400" dirty="0" smtClean="0"/>
              <a:t>Fear criticism  </a:t>
            </a:r>
          </a:p>
          <a:p>
            <a:pPr marL="339725" indent="-339725">
              <a:lnSpc>
                <a:spcPct val="120000"/>
              </a:lnSpc>
              <a:spcBef>
                <a:spcPts val="700"/>
              </a:spcBef>
              <a:buClr>
                <a:srgbClr val="FF63B1"/>
              </a:buClr>
              <a:buSzPct val="7500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6400" dirty="0" smtClean="0"/>
              <a:t>Dissatisfied with their lives</a:t>
            </a:r>
          </a:p>
          <a:p>
            <a:pPr marL="339725" indent="-339725">
              <a:lnSpc>
                <a:spcPct val="120000"/>
              </a:lnSpc>
              <a:spcBef>
                <a:spcPts val="700"/>
              </a:spcBef>
              <a:buClr>
                <a:srgbClr val="FF63B1"/>
              </a:buClr>
              <a:buSzPct val="7500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6400" dirty="0" smtClean="0"/>
              <a:t>Complain, criticise and blame others</a:t>
            </a:r>
          </a:p>
          <a:p>
            <a:pPr marL="339725" indent="-339725">
              <a:lnSpc>
                <a:spcPct val="120000"/>
              </a:lnSpc>
              <a:spcBef>
                <a:spcPts val="700"/>
              </a:spcBef>
              <a:buClr>
                <a:srgbClr val="FF63B1"/>
              </a:buClr>
              <a:buSzPct val="7500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6400" dirty="0" smtClean="0"/>
              <a:t>Worry about everything and do nothing</a:t>
            </a:r>
          </a:p>
          <a:p>
            <a:pPr>
              <a:lnSpc>
                <a:spcPct val="120000"/>
              </a:lnSpc>
              <a:spcBef>
                <a:spcPts val="1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8000" b="1" dirty="0" smtClean="0">
                <a:solidFill>
                  <a:schemeClr val="accent3">
                    <a:lumMod val="75000"/>
                  </a:schemeClr>
                </a:solidFill>
              </a:rPr>
              <a:t>People with low self-esteem have an “I can’t do it” attitude</a:t>
            </a:r>
            <a:endParaRPr lang="en-GB" sz="8000" dirty="0" smtClean="0">
              <a:solidFill>
                <a:schemeClr val="accent3">
                  <a:lumMod val="75000"/>
                </a:schemeClr>
              </a:solidFill>
            </a:endParaRPr>
          </a:p>
          <a:p>
            <a:pPr marL="339725" indent="-339725">
              <a:spcBef>
                <a:spcPts val="700"/>
              </a:spcBef>
              <a:buClr>
                <a:srgbClr val="FF63B1"/>
              </a:buClr>
              <a:buSzPct val="7500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endParaRPr lang="en-GB" sz="6200" dirty="0" smtClean="0">
              <a:solidFill>
                <a:schemeClr val="accent3">
                  <a:lumMod val="75000"/>
                </a:schemeClr>
              </a:solidFill>
            </a:endParaRP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bg/>
                                          </p:spTgt>
                                        </p:tgtEl>
                                        <p:attrNameLst>
                                          <p:attrName>style.visibility</p:attrName>
                                        </p:attrNameLst>
                                      </p:cBhvr>
                                      <p:to>
                                        <p:strVal val="visible"/>
                                      </p:to>
                                    </p:set>
                                    <p:anim calcmode="lin" valueType="num">
                                      <p:cBhvr additive="base">
                                        <p:cTn id="12"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4">
                                            <p:bg/>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 calcmode="lin" valueType="num">
                                      <p:cBhvr additive="base">
                                        <p:cTn id="2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 calcmode="lin" valueType="num">
                                      <p:cBhvr additive="base">
                                        <p:cTn id="32"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calcmode="lin" valueType="num">
                                      <p:cBhvr additive="base">
                                        <p:cTn id="42"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calcmode="lin" valueType="num">
                                      <p:cBhvr additive="base">
                                        <p:cTn id="4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4">
                                            <p:txEl>
                                              <p:pRg st="7" end="7"/>
                                            </p:txEl>
                                          </p:spTgt>
                                        </p:tgtEl>
                                        <p:attrNameLst>
                                          <p:attrName>style.visibility</p:attrName>
                                        </p:attrNameLst>
                                      </p:cBhvr>
                                      <p:to>
                                        <p:strVal val="visible"/>
                                      </p:to>
                                    </p:set>
                                    <p:anim calcmode="lin" valueType="num">
                                      <p:cBhvr additive="base">
                                        <p:cTn id="52"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4">
                                            <p:txEl>
                                              <p:pRg st="8" end="8"/>
                                            </p:txEl>
                                          </p:spTgt>
                                        </p:tgtEl>
                                        <p:attrNameLst>
                                          <p:attrName>style.visibility</p:attrName>
                                        </p:attrNameLst>
                                      </p:cBhvr>
                                      <p:to>
                                        <p:strVal val="visible"/>
                                      </p:to>
                                    </p:set>
                                    <p:anim calcmode="lin" valueType="num">
                                      <p:cBhvr additive="base">
                                        <p:cTn id="5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4">
                                            <p:txEl>
                                              <p:pRg st="10" end="10"/>
                                            </p:txEl>
                                          </p:spTgt>
                                        </p:tgtEl>
                                        <p:attrNameLst>
                                          <p:attrName>style.visibility</p:attrName>
                                        </p:attrNameLst>
                                      </p:cBhvr>
                                      <p:to>
                                        <p:strVal val="visible"/>
                                      </p:to>
                                    </p:set>
                                    <p:anim calcmode="lin" valueType="num">
                                      <p:cBhvr additive="base">
                                        <p:cTn id="62"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5">
                                            <p:txEl>
                                              <p:pRg st="0" end="0"/>
                                            </p:txEl>
                                          </p:spTgt>
                                        </p:tgtEl>
                                        <p:attrNameLst>
                                          <p:attrName>style.visibility</p:attrName>
                                        </p:attrNameLst>
                                      </p:cBhvr>
                                      <p:to>
                                        <p:strVal val="visible"/>
                                      </p:to>
                                    </p:set>
                                    <p:anim calcmode="lin" valueType="num">
                                      <p:cBhvr additive="base">
                                        <p:cTn id="6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6">
                                            <p:bg/>
                                          </p:spTgt>
                                        </p:tgtEl>
                                        <p:attrNameLst>
                                          <p:attrName>style.visibility</p:attrName>
                                        </p:attrNameLst>
                                      </p:cBhvr>
                                      <p:to>
                                        <p:strVal val="visible"/>
                                      </p:to>
                                    </p:set>
                                    <p:anim calcmode="lin" valueType="num">
                                      <p:cBhvr additive="base">
                                        <p:cTn id="72" dur="500" fill="hold"/>
                                        <p:tgtEl>
                                          <p:spTgt spid="6">
                                            <p:bg/>
                                          </p:spTgt>
                                        </p:tgtEl>
                                        <p:attrNameLst>
                                          <p:attrName>ppt_x</p:attrName>
                                        </p:attrNameLst>
                                      </p:cBhvr>
                                      <p:tavLst>
                                        <p:tav tm="0">
                                          <p:val>
                                            <p:strVal val="#ppt_x"/>
                                          </p:val>
                                        </p:tav>
                                        <p:tav tm="100000">
                                          <p:val>
                                            <p:strVal val="#ppt_x"/>
                                          </p:val>
                                        </p:tav>
                                      </p:tavLst>
                                    </p:anim>
                                    <p:anim calcmode="lin" valueType="num">
                                      <p:cBhvr additive="base">
                                        <p:cTn id="73" dur="500" fill="hold"/>
                                        <p:tgtEl>
                                          <p:spTgt spid="6">
                                            <p:bg/>
                                          </p:spTgt>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6">
                                            <p:txEl>
                                              <p:pRg st="0" end="0"/>
                                            </p:txEl>
                                          </p:spTgt>
                                        </p:tgtEl>
                                        <p:attrNameLst>
                                          <p:attrName>style.visibility</p:attrName>
                                        </p:attrNameLst>
                                      </p:cBhvr>
                                      <p:to>
                                        <p:strVal val="visible"/>
                                      </p:to>
                                    </p:set>
                                    <p:anim calcmode="lin" valueType="num">
                                      <p:cBhvr additive="base">
                                        <p:cTn id="7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6">
                                            <p:txEl>
                                              <p:pRg st="1" end="1"/>
                                            </p:txEl>
                                          </p:spTgt>
                                        </p:tgtEl>
                                        <p:attrNameLst>
                                          <p:attrName>style.visibility</p:attrName>
                                        </p:attrNameLst>
                                      </p:cBhvr>
                                      <p:to>
                                        <p:strVal val="visible"/>
                                      </p:to>
                                    </p:set>
                                    <p:anim calcmode="lin" valueType="num">
                                      <p:cBhvr additive="base">
                                        <p:cTn id="8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fill="hold" grpId="0" nodeType="afterEffect">
                                  <p:stCondLst>
                                    <p:cond delay="0"/>
                                  </p:stCondLst>
                                  <p:childTnLst>
                                    <p:set>
                                      <p:cBhvr>
                                        <p:cTn id="86" dur="1" fill="hold">
                                          <p:stCondLst>
                                            <p:cond delay="0"/>
                                          </p:stCondLst>
                                        </p:cTn>
                                        <p:tgtEl>
                                          <p:spTgt spid="6">
                                            <p:txEl>
                                              <p:pRg st="2" end="2"/>
                                            </p:txEl>
                                          </p:spTgt>
                                        </p:tgtEl>
                                        <p:attrNameLst>
                                          <p:attrName>style.visibility</p:attrName>
                                        </p:attrNameLst>
                                      </p:cBhvr>
                                      <p:to>
                                        <p:strVal val="visible"/>
                                      </p:to>
                                    </p:set>
                                    <p:anim calcmode="lin" valueType="num">
                                      <p:cBhvr additive="base">
                                        <p:cTn id="8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fill="hold" grpId="0" nodeType="afterEffect">
                                  <p:stCondLst>
                                    <p:cond delay="0"/>
                                  </p:stCondLst>
                                  <p:childTnLst>
                                    <p:set>
                                      <p:cBhvr>
                                        <p:cTn id="91" dur="1" fill="hold">
                                          <p:stCondLst>
                                            <p:cond delay="0"/>
                                          </p:stCondLst>
                                        </p:cTn>
                                        <p:tgtEl>
                                          <p:spTgt spid="6">
                                            <p:txEl>
                                              <p:pRg st="3" end="3"/>
                                            </p:txEl>
                                          </p:spTgt>
                                        </p:tgtEl>
                                        <p:attrNameLst>
                                          <p:attrName>style.visibility</p:attrName>
                                        </p:attrNameLst>
                                      </p:cBhvr>
                                      <p:to>
                                        <p:strVal val="visible"/>
                                      </p:to>
                                    </p:set>
                                    <p:anim calcmode="lin" valueType="num">
                                      <p:cBhvr additive="base">
                                        <p:cTn id="92"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fill="hold" grpId="0" nodeType="afterEffect">
                                  <p:stCondLst>
                                    <p:cond delay="0"/>
                                  </p:stCondLst>
                                  <p:childTnLst>
                                    <p:set>
                                      <p:cBhvr>
                                        <p:cTn id="96" dur="1" fill="hold">
                                          <p:stCondLst>
                                            <p:cond delay="0"/>
                                          </p:stCondLst>
                                        </p:cTn>
                                        <p:tgtEl>
                                          <p:spTgt spid="6">
                                            <p:txEl>
                                              <p:pRg st="4" end="4"/>
                                            </p:txEl>
                                          </p:spTgt>
                                        </p:tgtEl>
                                        <p:attrNameLst>
                                          <p:attrName>style.visibility</p:attrName>
                                        </p:attrNameLst>
                                      </p:cBhvr>
                                      <p:to>
                                        <p:strVal val="visible"/>
                                      </p:to>
                                    </p:set>
                                    <p:anim calcmode="lin" valueType="num">
                                      <p:cBhvr additive="base">
                                        <p:cTn id="9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fill="hold" grpId="0" nodeType="afterEffect">
                                  <p:stCondLst>
                                    <p:cond delay="0"/>
                                  </p:stCondLst>
                                  <p:childTnLst>
                                    <p:set>
                                      <p:cBhvr>
                                        <p:cTn id="101" dur="1" fill="hold">
                                          <p:stCondLst>
                                            <p:cond delay="0"/>
                                          </p:stCondLst>
                                        </p:cTn>
                                        <p:tgtEl>
                                          <p:spTgt spid="6">
                                            <p:txEl>
                                              <p:pRg st="5" end="5"/>
                                            </p:txEl>
                                          </p:spTgt>
                                        </p:tgtEl>
                                        <p:attrNameLst>
                                          <p:attrName>style.visibility</p:attrName>
                                        </p:attrNameLst>
                                      </p:cBhvr>
                                      <p:to>
                                        <p:strVal val="visible"/>
                                      </p:to>
                                    </p:set>
                                    <p:anim calcmode="lin" valueType="num">
                                      <p:cBhvr additive="base">
                                        <p:cTn id="102"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104" fill="hold">
                            <p:stCondLst>
                              <p:cond delay="10000"/>
                            </p:stCondLst>
                            <p:childTnLst>
                              <p:par>
                                <p:cTn id="105" presetID="2" presetClass="entr" presetSubtype="4" fill="hold" grpId="0" nodeType="afterEffect">
                                  <p:stCondLst>
                                    <p:cond delay="0"/>
                                  </p:stCondLst>
                                  <p:childTnLst>
                                    <p:set>
                                      <p:cBhvr>
                                        <p:cTn id="106" dur="1" fill="hold">
                                          <p:stCondLst>
                                            <p:cond delay="0"/>
                                          </p:stCondLst>
                                        </p:cTn>
                                        <p:tgtEl>
                                          <p:spTgt spid="6">
                                            <p:txEl>
                                              <p:pRg st="6" end="6"/>
                                            </p:txEl>
                                          </p:spTgt>
                                        </p:tgtEl>
                                        <p:attrNameLst>
                                          <p:attrName>style.visibility</p:attrName>
                                        </p:attrNameLst>
                                      </p:cBhvr>
                                      <p:to>
                                        <p:strVal val="visible"/>
                                      </p:to>
                                    </p:set>
                                    <p:anim calcmode="lin" valueType="num">
                                      <p:cBhvr additive="base">
                                        <p:cTn id="10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109" fill="hold">
                            <p:stCondLst>
                              <p:cond delay="10500"/>
                            </p:stCondLst>
                            <p:childTnLst>
                              <p:par>
                                <p:cTn id="110" presetID="2" presetClass="entr" presetSubtype="4" fill="hold" grpId="0" nodeType="afterEffect">
                                  <p:stCondLst>
                                    <p:cond delay="0"/>
                                  </p:stCondLst>
                                  <p:childTnLst>
                                    <p:set>
                                      <p:cBhvr>
                                        <p:cTn id="111" dur="1" fill="hold">
                                          <p:stCondLst>
                                            <p:cond delay="0"/>
                                          </p:stCondLst>
                                        </p:cTn>
                                        <p:tgtEl>
                                          <p:spTgt spid="6">
                                            <p:txEl>
                                              <p:pRg st="7" end="7"/>
                                            </p:txEl>
                                          </p:spTgt>
                                        </p:tgtEl>
                                        <p:attrNameLst>
                                          <p:attrName>style.visibility</p:attrName>
                                        </p:attrNameLst>
                                      </p:cBhvr>
                                      <p:to>
                                        <p:strVal val="visible"/>
                                      </p:to>
                                    </p:set>
                                    <p:anim calcmode="lin" valueType="num">
                                      <p:cBhvr additive="base">
                                        <p:cTn id="112"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114" fill="hold">
                            <p:stCondLst>
                              <p:cond delay="11000"/>
                            </p:stCondLst>
                            <p:childTnLst>
                              <p:par>
                                <p:cTn id="115" presetID="2" presetClass="entr" presetSubtype="4" fill="hold" grpId="0" nodeType="afterEffect">
                                  <p:stCondLst>
                                    <p:cond delay="0"/>
                                  </p:stCondLst>
                                  <p:childTnLst>
                                    <p:set>
                                      <p:cBhvr>
                                        <p:cTn id="116" dur="1" fill="hold">
                                          <p:stCondLst>
                                            <p:cond delay="0"/>
                                          </p:stCondLst>
                                        </p:cTn>
                                        <p:tgtEl>
                                          <p:spTgt spid="6">
                                            <p:txEl>
                                              <p:pRg st="8" end="8"/>
                                            </p:txEl>
                                          </p:spTgt>
                                        </p:tgtEl>
                                        <p:attrNameLst>
                                          <p:attrName>style.visibility</p:attrName>
                                        </p:attrNameLst>
                                      </p:cBhvr>
                                      <p:to>
                                        <p:strVal val="visible"/>
                                      </p:to>
                                    </p:set>
                                    <p:anim calcmode="lin" valueType="num">
                                      <p:cBhvr additive="base">
                                        <p:cTn id="117"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animBg="1"/>
      <p:bldP spid="5" grpId="0" build="p"/>
      <p:bldP spid="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solidFill>
            <a:schemeClr val="accent2">
              <a:lumMod val="20000"/>
              <a:lumOff val="80000"/>
            </a:schemeClr>
          </a:solidFill>
        </p:spPr>
        <p:txBody>
          <a:bodyPr>
            <a:normAutofit/>
          </a:bodyPr>
          <a:lstStyle/>
          <a:p>
            <a:pPr>
              <a:buNone/>
            </a:pPr>
            <a:r>
              <a:rPr lang="en-GB" sz="2000" dirty="0" smtClean="0"/>
              <a:t>Click the link to the video:</a:t>
            </a:r>
          </a:p>
          <a:p>
            <a:pPr>
              <a:buNone/>
            </a:pPr>
            <a:endParaRPr lang="en-GB" sz="2000" dirty="0" smtClean="0"/>
          </a:p>
          <a:p>
            <a:pPr>
              <a:buNone/>
            </a:pPr>
            <a:r>
              <a:rPr lang="en-GB" sz="2000" dirty="0" smtClean="0">
                <a:hlinkClick r:id="rId2"/>
              </a:rPr>
              <a:t>Self-esteem</a:t>
            </a:r>
            <a:endParaRPr lang="en-GB" sz="2000" dirty="0" smtClean="0"/>
          </a:p>
          <a:p>
            <a:pPr>
              <a:buNone/>
            </a:pPr>
            <a:endParaRPr lang="en-GB" sz="2000" dirty="0" smtClean="0"/>
          </a:p>
          <a:p>
            <a:pPr>
              <a:buNone/>
            </a:pPr>
            <a:r>
              <a:rPr lang="en-GB" sz="2000" dirty="0" smtClean="0">
                <a:solidFill>
                  <a:srgbClr val="FF00FF"/>
                </a:solidFill>
              </a:rPr>
              <a:t>Class discussion – what messages do you take from this video?</a:t>
            </a:r>
            <a:endParaRPr lang="en-GB" sz="2000" dirty="0">
              <a:solidFill>
                <a:srgbClr val="FF00FF"/>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xfrm>
            <a:off x="457200" y="1600200"/>
            <a:ext cx="4495800" cy="4525963"/>
          </a:xfrm>
          <a:solidFill>
            <a:schemeClr val="accent2">
              <a:lumMod val="20000"/>
              <a:lumOff val="80000"/>
            </a:schemeClr>
          </a:solidFill>
          <a:ln>
            <a:noFill/>
          </a:ln>
        </p:spPr>
        <p:style>
          <a:lnRef idx="1">
            <a:schemeClr val="dk1"/>
          </a:lnRef>
          <a:fillRef idx="2">
            <a:schemeClr val="dk1"/>
          </a:fillRef>
          <a:effectRef idx="1">
            <a:schemeClr val="dk1"/>
          </a:effectRef>
          <a:fontRef idx="minor">
            <a:schemeClr val="dk1"/>
          </a:fontRef>
        </p:style>
        <p:txBody>
          <a:bodyPr>
            <a:normAutofit lnSpcReduction="10000"/>
          </a:bodyPr>
          <a:lstStyle/>
          <a:p>
            <a:pPr lvl="0">
              <a:buNone/>
            </a:pPr>
            <a:r>
              <a:rPr lang="en-GB" sz="2000" b="1" dirty="0" smtClean="0"/>
              <a:t>Class Discussion:</a:t>
            </a:r>
          </a:p>
          <a:p>
            <a:pPr lvl="0">
              <a:buNone/>
            </a:pPr>
            <a:endParaRPr lang="en-GB" sz="2000" b="1" dirty="0" smtClean="0"/>
          </a:p>
          <a:p>
            <a:r>
              <a:rPr lang="en-GB" sz="2000" dirty="0" smtClean="0"/>
              <a:t>Our self esteem isn’t a fixed thing. We can have good/poor </a:t>
            </a:r>
            <a:r>
              <a:rPr lang="en-GB" sz="2000" dirty="0" smtClean="0"/>
              <a:t>self-esteem </a:t>
            </a:r>
            <a:r>
              <a:rPr lang="en-GB" sz="2000" dirty="0" smtClean="0"/>
              <a:t>in different areas of our lives which means we can use these feelings to help us build </a:t>
            </a:r>
            <a:r>
              <a:rPr lang="en-GB" sz="2000" dirty="0" smtClean="0"/>
              <a:t>self-esteem </a:t>
            </a:r>
            <a:r>
              <a:rPr lang="en-GB" sz="2000" dirty="0" smtClean="0"/>
              <a:t>in areas where it is poor</a:t>
            </a:r>
          </a:p>
          <a:p>
            <a:pPr lvl="0">
              <a:buNone/>
            </a:pPr>
            <a:endParaRPr lang="en-GB" sz="2000" dirty="0" smtClean="0"/>
          </a:p>
          <a:p>
            <a:pPr lvl="0"/>
            <a:r>
              <a:rPr lang="en-GB" sz="2000" dirty="0" smtClean="0">
                <a:solidFill>
                  <a:srgbClr val="FF00FF"/>
                </a:solidFill>
              </a:rPr>
              <a:t>What steps can we all take to improve our self-esteem? </a:t>
            </a:r>
          </a:p>
          <a:p>
            <a:pPr lvl="0">
              <a:buNone/>
            </a:pPr>
            <a:endParaRPr lang="en-GB" sz="2000" dirty="0" smtClean="0">
              <a:solidFill>
                <a:srgbClr val="FF00FF"/>
              </a:solidFill>
            </a:endParaRPr>
          </a:p>
          <a:p>
            <a:pPr lvl="0"/>
            <a:r>
              <a:rPr lang="en-GB" sz="2000" dirty="0" smtClean="0">
                <a:solidFill>
                  <a:srgbClr val="FF00FF"/>
                </a:solidFill>
              </a:rPr>
              <a:t>How can this impact positively on our mental health?</a:t>
            </a:r>
          </a:p>
          <a:p>
            <a:pPr lvl="0">
              <a:buNone/>
            </a:pPr>
            <a:endParaRPr lang="en-GB" sz="2000" dirty="0" smtClean="0">
              <a:solidFill>
                <a:srgbClr val="FF00FF"/>
              </a:solidFill>
            </a:endParaRPr>
          </a:p>
          <a:p>
            <a:pPr>
              <a:buNone/>
            </a:pPr>
            <a:endParaRPr lang="en-GB"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181600"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xfrm>
            <a:off x="457200" y="1600200"/>
            <a:ext cx="5410200" cy="4876800"/>
          </a:xfrm>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pPr>
              <a:buNone/>
            </a:pPr>
            <a:r>
              <a:rPr lang="en-GB" sz="2200" b="1" dirty="0" smtClean="0">
                <a:solidFill>
                  <a:schemeClr val="tx1">
                    <a:lumMod val="95000"/>
                    <a:lumOff val="5000"/>
                  </a:schemeClr>
                </a:solidFill>
              </a:rPr>
              <a:t>Steps to Improving Self-esteem:</a:t>
            </a:r>
          </a:p>
          <a:p>
            <a:pPr>
              <a:buNone/>
            </a:pPr>
            <a:endParaRPr lang="en-GB" sz="2200" dirty="0" smtClean="0">
              <a:solidFill>
                <a:schemeClr val="tx1">
                  <a:lumMod val="95000"/>
                  <a:lumOff val="5000"/>
                </a:schemeClr>
              </a:solidFill>
            </a:endParaRP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2200" dirty="0" smtClean="0">
                <a:solidFill>
                  <a:schemeClr val="tx1">
                    <a:lumMod val="95000"/>
                    <a:lumOff val="5000"/>
                  </a:schemeClr>
                </a:solidFill>
              </a:rPr>
              <a:t>Look forward not backwards</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2200" dirty="0" smtClean="0">
                <a:solidFill>
                  <a:schemeClr val="tx1">
                    <a:lumMod val="95000"/>
                    <a:lumOff val="5000"/>
                  </a:schemeClr>
                </a:solidFill>
              </a:rPr>
              <a:t>Focus on your positive attributes </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2200" dirty="0" smtClean="0">
                <a:solidFill>
                  <a:schemeClr val="tx1">
                    <a:lumMod val="95000"/>
                    <a:lumOff val="5000"/>
                  </a:schemeClr>
                </a:solidFill>
              </a:rPr>
              <a:t>Exhibit a good attitude</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2200" dirty="0" smtClean="0">
                <a:solidFill>
                  <a:schemeClr val="tx1">
                    <a:lumMod val="95000"/>
                    <a:lumOff val="5000"/>
                  </a:schemeClr>
                </a:solidFill>
              </a:rPr>
              <a:t>Do something good for someone</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2200" dirty="0" smtClean="0">
                <a:solidFill>
                  <a:schemeClr val="tx1">
                    <a:lumMod val="95000"/>
                    <a:lumOff val="5000"/>
                  </a:schemeClr>
                </a:solidFill>
              </a:rPr>
              <a:t>Recognise your strengths/weaknesses and build on them</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2200" dirty="0" smtClean="0">
                <a:solidFill>
                  <a:schemeClr val="tx1">
                    <a:lumMod val="95000"/>
                    <a:lumOff val="5000"/>
                  </a:schemeClr>
                </a:solidFill>
              </a:rPr>
              <a:t>Get fitter</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2200" dirty="0" smtClean="0">
                <a:solidFill>
                  <a:schemeClr val="tx1">
                    <a:lumMod val="95000"/>
                    <a:lumOff val="5000"/>
                  </a:schemeClr>
                </a:solidFill>
              </a:rPr>
              <a:t>Learn new things</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GB" sz="2200" dirty="0" smtClean="0">
                <a:solidFill>
                  <a:schemeClr val="tx1">
                    <a:lumMod val="95000"/>
                    <a:lumOff val="5000"/>
                  </a:schemeClr>
                </a:solidFill>
              </a:rPr>
              <a:t>Improve your personal relationships</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US" altLang="ar-EG" sz="2200" dirty="0" smtClean="0">
                <a:solidFill>
                  <a:schemeClr val="tx1">
                    <a:lumMod val="95000"/>
                    <a:lumOff val="5000"/>
                  </a:schemeClr>
                </a:solidFill>
              </a:rPr>
              <a:t>Stop worrying about the things you can’t change</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US" altLang="ar-EG" sz="2200" dirty="0" smtClean="0">
                <a:solidFill>
                  <a:schemeClr val="tx1">
                    <a:lumMod val="95000"/>
                    <a:lumOff val="5000"/>
                  </a:schemeClr>
                </a:solidFill>
              </a:rPr>
              <a:t>Be more accepting of others and the things they can’t change</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US" sz="2200" dirty="0" smtClean="0">
                <a:solidFill>
                  <a:schemeClr val="tx1">
                    <a:lumMod val="95000"/>
                    <a:lumOff val="5000"/>
                  </a:schemeClr>
                </a:solidFill>
              </a:rPr>
              <a:t>Don’t compare yourself to others</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US" sz="2200" dirty="0" smtClean="0">
                <a:solidFill>
                  <a:schemeClr val="tx1">
                    <a:lumMod val="95000"/>
                    <a:lumOff val="5000"/>
                  </a:schemeClr>
                </a:solidFill>
              </a:rPr>
              <a:t>Practice positive thinking</a:t>
            </a:r>
          </a:p>
          <a:p>
            <a:pPr marL="457200" indent="-457200">
              <a:spcBef>
                <a:spcPts val="700"/>
              </a:spcBef>
              <a:buSzPct val="75000"/>
              <a:buFont typeface="Wingdings" pitchFamily="2"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en-US" sz="2200" dirty="0" smtClean="0">
                <a:solidFill>
                  <a:schemeClr val="tx1">
                    <a:lumMod val="95000"/>
                    <a:lumOff val="5000"/>
                  </a:schemeClr>
                </a:solidFill>
              </a:rPr>
              <a:t>Be comfortable in your own skin</a:t>
            </a:r>
          </a:p>
          <a:p>
            <a:pPr marL="457200" indent="-457200">
              <a:spcBef>
                <a:spcPts val="700"/>
              </a:spcBef>
              <a:buClr>
                <a:srgbClr val="FF63B1"/>
              </a:buClr>
              <a:buSzPct val="75000"/>
              <a:buNone/>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endParaRPr lang="en-GB" sz="2200" dirty="0" smtClean="0">
              <a:solidFill>
                <a:srgbClr val="000000"/>
              </a:solidFill>
            </a:endParaRPr>
          </a:p>
          <a:p>
            <a:pPr>
              <a:buNone/>
            </a:pPr>
            <a:endParaRPr lang="en-GB" sz="2200" dirty="0" smtClean="0"/>
          </a:p>
          <a:p>
            <a:pPr>
              <a:buNone/>
            </a:pPr>
            <a:endParaRPr lang="en-GB" sz="2000" dirty="0" smtClean="0">
              <a:solidFill>
                <a:srgbClr val="FF00FF"/>
              </a:solidFill>
            </a:endParaRPr>
          </a:p>
          <a:p>
            <a:pPr>
              <a:buNone/>
            </a:pPr>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7170" name="Picture 2" descr="C:\Users\Keith\Dropbox\Images\ideas.jpg"/>
          <p:cNvPicPr>
            <a:picLocks noChangeAspect="1" noChangeArrowheads="1"/>
          </p:cNvPicPr>
          <p:nvPr/>
        </p:nvPicPr>
        <p:blipFill>
          <a:blip r:embed="rId2" cstate="print"/>
          <a:srcRect/>
          <a:stretch>
            <a:fillRect/>
          </a:stretch>
        </p:blipFill>
        <p:spPr bwMode="auto">
          <a:xfrm>
            <a:off x="5943600" y="2286000"/>
            <a:ext cx="3029198" cy="304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additive="base">
                                        <p:cTn id="5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 calcmode="lin" valueType="num">
                                      <p:cBhvr additive="base">
                                        <p:cTn id="62"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 calcmode="lin" valueType="num">
                                      <p:cBhvr additive="base">
                                        <p:cTn id="6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nodeType="afterEffect">
                                  <p:stCondLst>
                                    <p:cond delay="0"/>
                                  </p:stCondLst>
                                  <p:childTnLst>
                                    <p:set>
                                      <p:cBhvr>
                                        <p:cTn id="71" dur="1" fill="hold">
                                          <p:stCondLst>
                                            <p:cond delay="0"/>
                                          </p:stCondLst>
                                        </p:cTn>
                                        <p:tgtEl>
                                          <p:spTgt spid="3">
                                            <p:txEl>
                                              <p:pRg st="14" end="14"/>
                                            </p:txEl>
                                          </p:spTgt>
                                        </p:tgtEl>
                                        <p:attrNameLst>
                                          <p:attrName>style.visibility</p:attrName>
                                        </p:attrNameLst>
                                      </p:cBhvr>
                                      <p:to>
                                        <p:strVal val="visible"/>
                                      </p:to>
                                    </p:set>
                                    <p:anim calcmode="lin" valueType="num">
                                      <p:cBhvr additive="base">
                                        <p:cTn id="72"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accent6"/>
                </a:solidFill>
              </a:rPr>
              <a:t>Self-awareness</a:t>
            </a:r>
            <a:endParaRPr lang="en-GB" dirty="0"/>
          </a:p>
        </p:txBody>
      </p:sp>
      <p:sp>
        <p:nvSpPr>
          <p:cNvPr id="3" name="Content Placeholder 2"/>
          <p:cNvSpPr>
            <a:spLocks noGrp="1"/>
          </p:cNvSpPr>
          <p:nvPr>
            <p:ph idx="1"/>
          </p:nvPr>
        </p:nvSpPr>
        <p:spPr>
          <a:ln>
            <a:noFill/>
          </a:ln>
        </p:spPr>
        <p:style>
          <a:lnRef idx="1">
            <a:schemeClr val="dk1"/>
          </a:lnRef>
          <a:fillRef idx="2">
            <a:schemeClr val="dk1"/>
          </a:fillRef>
          <a:effectRef idx="1">
            <a:schemeClr val="dk1"/>
          </a:effectRef>
          <a:fontRef idx="minor">
            <a:schemeClr val="dk1"/>
          </a:fontRef>
        </p:style>
        <p:txBody>
          <a:bodyPr>
            <a:normAutofit fontScale="92500" lnSpcReduction="10000"/>
          </a:bodyPr>
          <a:lstStyle/>
          <a:p>
            <a:pPr>
              <a:buNone/>
            </a:pPr>
            <a:r>
              <a:rPr lang="en-GB" sz="2000" b="1" dirty="0" smtClean="0"/>
              <a:t>Personal Exercise:</a:t>
            </a:r>
            <a:endParaRPr lang="en-GB" sz="2000" dirty="0" smtClean="0"/>
          </a:p>
          <a:p>
            <a:pPr>
              <a:buNone/>
            </a:pPr>
            <a:endParaRPr lang="en-GB" altLang="ar-EG" sz="2000" b="1" dirty="0" smtClean="0">
              <a:solidFill>
                <a:schemeClr val="accent6">
                  <a:lumMod val="75000"/>
                </a:schemeClr>
              </a:solidFill>
            </a:endParaRPr>
          </a:p>
          <a:p>
            <a:pPr algn="ctr">
              <a:buNone/>
            </a:pPr>
            <a:r>
              <a:rPr lang="en-GB" altLang="ar-EG" sz="2000" b="1" dirty="0" smtClean="0">
                <a:solidFill>
                  <a:schemeClr val="accent6">
                    <a:lumMod val="75000"/>
                  </a:schemeClr>
                </a:solidFill>
              </a:rPr>
              <a:t>You are a unique individual</a:t>
            </a:r>
          </a:p>
          <a:p>
            <a:pPr algn="ctr">
              <a:buNone/>
            </a:pPr>
            <a:endParaRPr lang="en-GB" altLang="ar-EG" sz="2000" b="1" dirty="0" smtClean="0">
              <a:solidFill>
                <a:schemeClr val="accent6">
                  <a:lumMod val="75000"/>
                </a:schemeClr>
              </a:solidFill>
            </a:endParaRPr>
          </a:p>
          <a:p>
            <a:pPr algn="ctr">
              <a:buNone/>
            </a:pPr>
            <a:r>
              <a:rPr lang="en-GB" altLang="ar-EG" sz="2000" b="1" dirty="0" smtClean="0">
                <a:solidFill>
                  <a:schemeClr val="accent6">
                    <a:lumMod val="75000"/>
                  </a:schemeClr>
                </a:solidFill>
              </a:rPr>
              <a:t>No one else is like you in the whole world</a:t>
            </a:r>
          </a:p>
          <a:p>
            <a:pPr algn="ctr">
              <a:buNone/>
            </a:pPr>
            <a:endParaRPr lang="en-GB" altLang="ar-EG" sz="2000" b="1" dirty="0" smtClean="0">
              <a:solidFill>
                <a:schemeClr val="accent6">
                  <a:lumMod val="75000"/>
                </a:schemeClr>
              </a:solidFill>
            </a:endParaRPr>
          </a:p>
          <a:p>
            <a:pPr algn="ctr">
              <a:buNone/>
            </a:pPr>
            <a:r>
              <a:rPr lang="en-GB" altLang="ar-EG" sz="2000" b="1" dirty="0" smtClean="0">
                <a:solidFill>
                  <a:schemeClr val="accent6">
                    <a:lumMod val="75000"/>
                  </a:schemeClr>
                </a:solidFill>
              </a:rPr>
              <a:t>This makes you special already</a:t>
            </a:r>
          </a:p>
          <a:p>
            <a:pPr>
              <a:buNone/>
            </a:pPr>
            <a:endParaRPr lang="en-GB" altLang="ar-EG" sz="2000" dirty="0" smtClean="0"/>
          </a:p>
          <a:p>
            <a:r>
              <a:rPr lang="en-GB" altLang="ar-EG" sz="2000" dirty="0" smtClean="0"/>
              <a:t>We have received feedback from classmates and looked at areas we can change such as our attitude,  behaviour and skills which will improve our self-esteem and contribute to positive mental health</a:t>
            </a:r>
          </a:p>
          <a:p>
            <a:pPr>
              <a:buNone/>
            </a:pPr>
            <a:endParaRPr lang="en-GB" altLang="ar-EG" sz="2000" dirty="0" smtClean="0"/>
          </a:p>
          <a:p>
            <a:r>
              <a:rPr lang="en-GB" altLang="ar-EG" sz="2000" dirty="0" smtClean="0">
                <a:solidFill>
                  <a:srgbClr val="FF00FF"/>
                </a:solidFill>
              </a:rPr>
              <a:t>Make a list of 4 specific activities you are going to undertake to support your self-esteem and be prepared to share one of these with the class</a:t>
            </a:r>
          </a:p>
          <a:p>
            <a:endParaRPr lang="en-GB" altLang="ar-EG" sz="2000" dirty="0" smtClean="0"/>
          </a:p>
          <a:p>
            <a:endParaRPr lang="en-GB" altLang="ar-EG"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70575" y="1371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6"/>
          </a:lnRef>
          <a:fillRef idx="2">
            <a:schemeClr val="accent6"/>
          </a:fillRef>
          <a:effectRef idx="1">
            <a:schemeClr val="accent6"/>
          </a:effectRef>
          <a:fontRef idx="minor">
            <a:schemeClr val="dk1"/>
          </a:fontRef>
        </p:style>
        <p:txBody>
          <a:bodyPr>
            <a:normAutofit/>
          </a:bodyPr>
          <a:lstStyle/>
          <a:p>
            <a:r>
              <a:rPr lang="en-GB" sz="2000" dirty="0" smtClean="0"/>
              <a:t>Self-Awareness is having a clear perception of your personality, including strengths, weaknesses, thoughts, beliefs, </a:t>
            </a:r>
            <a:r>
              <a:rPr lang="en-GB" sz="2000" dirty="0" smtClean="0"/>
              <a:t>motivation </a:t>
            </a:r>
            <a:r>
              <a:rPr lang="en-GB" sz="2000" dirty="0" smtClean="0"/>
              <a:t>and emotions </a:t>
            </a:r>
          </a:p>
          <a:p>
            <a:endParaRPr lang="en-GB" sz="2000" dirty="0" smtClean="0"/>
          </a:p>
          <a:p>
            <a:r>
              <a:rPr lang="en-GB" sz="2000" dirty="0" smtClean="0"/>
              <a:t>It allows you to understand other people, how they perceive you, your attitude and your responses to them</a:t>
            </a:r>
          </a:p>
          <a:p>
            <a:pPr>
              <a:buNone/>
            </a:pPr>
            <a:endParaRPr lang="en-GB" sz="2000" dirty="0" smtClean="0"/>
          </a:p>
          <a:p>
            <a:r>
              <a:rPr lang="en-GB" sz="2000" dirty="0" smtClean="0"/>
              <a:t>Good self-awareness and the ability to adapt and effectively manage all of the above contributes to good self-esteem and positive mental health</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15362" name="Picture 2" descr="C:\Users\Keith\Dropbox\Images\happy lady beach.jpg"/>
          <p:cNvPicPr>
            <a:picLocks noChangeAspect="1" noChangeArrowheads="1"/>
          </p:cNvPicPr>
          <p:nvPr/>
        </p:nvPicPr>
        <p:blipFill>
          <a:blip r:embed="rId2" cstate="print"/>
          <a:srcRect/>
          <a:stretch>
            <a:fillRect/>
          </a:stretch>
        </p:blipFill>
        <p:spPr bwMode="auto">
          <a:xfrm>
            <a:off x="5486400" y="2514600"/>
            <a:ext cx="3398695" cy="2260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xfrm>
            <a:off x="457200" y="1600200"/>
            <a:ext cx="8001000" cy="4525963"/>
          </a:xfrm>
          <a:solidFill>
            <a:schemeClr val="accent2">
              <a:lumMod val="20000"/>
              <a:lumOff val="80000"/>
            </a:schemeClr>
          </a:solidFill>
        </p:spPr>
        <p:txBody>
          <a:bodyPr>
            <a:normAutofit lnSpcReduction="10000"/>
          </a:bodyPr>
          <a:lstStyle/>
          <a:p>
            <a:pPr>
              <a:buNone/>
            </a:pPr>
            <a:r>
              <a:rPr lang="en-GB" sz="2000" b="1" dirty="0" smtClean="0"/>
              <a:t>Personal Exercise:</a:t>
            </a:r>
          </a:p>
          <a:p>
            <a:pPr>
              <a:buNone/>
            </a:pPr>
            <a:endParaRPr lang="en-GB" sz="2000" b="1" dirty="0" smtClean="0"/>
          </a:p>
          <a:p>
            <a:pPr>
              <a:buNone/>
            </a:pPr>
            <a:r>
              <a:rPr lang="en-GB" sz="2000" dirty="0" smtClean="0">
                <a:solidFill>
                  <a:srgbClr val="FF00FF"/>
                </a:solidFill>
              </a:rPr>
              <a:t>What am I like?</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r>
              <a:rPr lang="en-GB" sz="2000" dirty="0" smtClean="0">
                <a:solidFill>
                  <a:srgbClr val="FF00FF"/>
                </a:solidFill>
              </a:rPr>
              <a:t>From this list, choose the top 6 that you feel best describe you. If there are other areas not on the list that you would like to include in your list, please do so</a:t>
            </a:r>
          </a:p>
          <a:p>
            <a:pPr>
              <a:buNone/>
            </a:pPr>
            <a:endParaRPr lang="en-GB" sz="2000" dirty="0" smtClean="0">
              <a:solidFill>
                <a:srgbClr val="FF00FF"/>
              </a:solidFill>
            </a:endParaRPr>
          </a:p>
          <a:p>
            <a:pPr>
              <a:buNone/>
            </a:pPr>
            <a:endParaRPr lang="en-GB" sz="2000" dirty="0" smtClean="0"/>
          </a:p>
          <a:p>
            <a:pPr>
              <a:buNone/>
            </a:pPr>
            <a:endParaRPr lang="en-GB" sz="2000" dirty="0" smtClean="0"/>
          </a:p>
        </p:txBody>
      </p:sp>
      <p:pic>
        <p:nvPicPr>
          <p:cNvPr id="5" name="Picture 4"/>
          <p:cNvPicPr/>
          <p:nvPr/>
        </p:nvPicPr>
        <p:blipFill>
          <a:blip r:embed="rId2" cstate="print"/>
          <a:srcRect/>
          <a:stretch>
            <a:fillRect/>
          </a:stretch>
        </p:blipFill>
        <p:spPr bwMode="auto">
          <a:xfrm>
            <a:off x="2895600" y="1295400"/>
            <a:ext cx="5731510" cy="30961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Learn to recognise personal strengths and how this affects self-confidence and self-esteem</a:t>
            </a:r>
          </a:p>
          <a:p>
            <a:pPr>
              <a:buNone/>
            </a:pPr>
            <a:endParaRPr lang="en-GB" sz="2000" dirty="0" smtClean="0"/>
          </a:p>
          <a:p>
            <a:r>
              <a:rPr lang="en-GB" sz="2000" dirty="0" smtClean="0"/>
              <a:t>Learn to recognise that the way in which personal qualities, attitudes, skills and achievements are evaluated by others, affects confidence and self-esteem</a:t>
            </a:r>
          </a:p>
          <a:p>
            <a:pPr>
              <a:buNone/>
            </a:pPr>
            <a:endParaRPr lang="en-GB" sz="2000" dirty="0" smtClean="0"/>
          </a:p>
          <a:p>
            <a:endParaRPr lang="en-GB" sz="2000" dirty="0" smtClean="0"/>
          </a:p>
          <a:p>
            <a:endParaRPr lang="en-GB" dirty="0"/>
          </a:p>
        </p:txBody>
      </p:sp>
      <p:pic>
        <p:nvPicPr>
          <p:cNvPr id="1026" name="Picture 2" descr="C:\Users\Keith\Dropbox\Images\goals2.jpg"/>
          <p:cNvPicPr>
            <a:picLocks noChangeAspect="1" noChangeArrowheads="1"/>
          </p:cNvPicPr>
          <p:nvPr/>
        </p:nvPicPr>
        <p:blipFill>
          <a:blip r:embed="rId2" cstate="print"/>
          <a:srcRect/>
          <a:stretch>
            <a:fillRect/>
          </a:stretch>
        </p:blipFill>
        <p:spPr bwMode="auto">
          <a:xfrm>
            <a:off x="5943601" y="1680622"/>
            <a:ext cx="2895600" cy="43032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xfrm>
            <a:off x="457200" y="1600200"/>
            <a:ext cx="5334000" cy="5029200"/>
          </a:xfrm>
          <a:solidFill>
            <a:schemeClr val="accent6">
              <a:lumMod val="20000"/>
              <a:lumOff val="80000"/>
            </a:schemeClr>
          </a:solidFill>
        </p:spPr>
        <p:txBody>
          <a:bodyPr>
            <a:normAutofit fontScale="77500" lnSpcReduction="20000"/>
          </a:bodyPr>
          <a:lstStyle/>
          <a:p>
            <a:pPr>
              <a:buNone/>
            </a:pPr>
            <a:r>
              <a:rPr lang="en-GB" sz="2300" b="1" dirty="0" smtClean="0"/>
              <a:t>Start point:</a:t>
            </a:r>
          </a:p>
          <a:p>
            <a:pPr>
              <a:buNone/>
            </a:pPr>
            <a:endParaRPr lang="en-GB" sz="2300" dirty="0" smtClean="0"/>
          </a:p>
          <a:p>
            <a:r>
              <a:rPr lang="en-GB" sz="2300" dirty="0" smtClean="0"/>
              <a:t>Self-awareness starts with being honest about ourselves and who we are – not who we think we are and accepting this</a:t>
            </a:r>
          </a:p>
          <a:p>
            <a:pPr>
              <a:buNone/>
            </a:pPr>
            <a:endParaRPr lang="en-GB" sz="2300" dirty="0" smtClean="0"/>
          </a:p>
          <a:p>
            <a:r>
              <a:rPr lang="en-GB" sz="2300" dirty="0" smtClean="0"/>
              <a:t>Knowing yourself is key to moving forward positively and enables you to make any changes to get to where you’d like to be</a:t>
            </a:r>
          </a:p>
          <a:p>
            <a:pPr>
              <a:buNone/>
            </a:pPr>
            <a:endParaRPr lang="en-GB" sz="2300" dirty="0" smtClean="0"/>
          </a:p>
          <a:p>
            <a:r>
              <a:rPr lang="en-GB" sz="2300" dirty="0" smtClean="0"/>
              <a:t>Sometimes we need to ask others to get an accurate picture of ourselves  </a:t>
            </a:r>
          </a:p>
          <a:p>
            <a:pPr>
              <a:buNone/>
            </a:pPr>
            <a:endParaRPr lang="en-GB" sz="2300" dirty="0" smtClean="0"/>
          </a:p>
          <a:p>
            <a:r>
              <a:rPr lang="en-GB" sz="2300" dirty="0" smtClean="0"/>
              <a:t>This is sometimes very difficult as it can mean exposing and facing things we need to improve before trying to address them</a:t>
            </a:r>
          </a:p>
          <a:p>
            <a:pPr>
              <a:buNone/>
            </a:pPr>
            <a:endParaRPr lang="en-GB" sz="2300" dirty="0" smtClean="0"/>
          </a:p>
          <a:p>
            <a:r>
              <a:rPr lang="en-GB" sz="2300" dirty="0" smtClean="0"/>
              <a:t>Everyone has strengths and things they need to improve so it is good to be aware of where we are now – our start point</a:t>
            </a:r>
          </a:p>
          <a:p>
            <a:endParaRPr lang="en-GB" sz="2100" dirty="0" smtClean="0"/>
          </a:p>
          <a:p>
            <a:pPr lvl="0"/>
            <a:endParaRPr lang="en-GB" sz="2100" b="1" dirty="0" smtClean="0">
              <a:solidFill>
                <a:srgbClr val="FF00FF"/>
              </a:solidFill>
            </a:endParaRPr>
          </a:p>
          <a:p>
            <a:pPr>
              <a:buNone/>
            </a:pPr>
            <a:endParaRPr lang="en-GB" sz="2400" dirty="0" smtClean="0"/>
          </a:p>
          <a:p>
            <a:pPr>
              <a:buNone/>
            </a:pPr>
            <a:endParaRPr lang="en-GB" dirty="0"/>
          </a:p>
        </p:txBody>
      </p:sp>
      <p:pic>
        <p:nvPicPr>
          <p:cNvPr id="2050" name="Picture 2" descr="C:\Users\Keith\Dropbox\Images\stretchinh.jpg"/>
          <p:cNvPicPr>
            <a:picLocks noChangeAspect="1" noChangeArrowheads="1"/>
          </p:cNvPicPr>
          <p:nvPr/>
        </p:nvPicPr>
        <p:blipFill>
          <a:blip r:embed="rId2" cstate="print"/>
          <a:srcRect/>
          <a:stretch>
            <a:fillRect/>
          </a:stretch>
        </p:blipFill>
        <p:spPr bwMode="auto">
          <a:xfrm>
            <a:off x="6096000" y="1905054"/>
            <a:ext cx="2794621" cy="41909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xfrm>
            <a:off x="457200" y="1600200"/>
            <a:ext cx="5562600" cy="4876800"/>
          </a:xfrm>
          <a:solidFill>
            <a:schemeClr val="accent3">
              <a:lumMod val="20000"/>
              <a:lumOff val="80000"/>
            </a:schemeClr>
          </a:solidFill>
        </p:spPr>
        <p:txBody>
          <a:bodyPr>
            <a:normAutofit fontScale="70000" lnSpcReduction="20000"/>
          </a:bodyPr>
          <a:lstStyle/>
          <a:p>
            <a:pPr>
              <a:buNone/>
            </a:pPr>
            <a:r>
              <a:rPr lang="en-GB" sz="2300" b="1" dirty="0" smtClean="0"/>
              <a:t>Strengths and Improvements Perception - In Groups of 5:</a:t>
            </a:r>
          </a:p>
          <a:p>
            <a:pPr>
              <a:buNone/>
            </a:pPr>
            <a:endParaRPr lang="en-GB" sz="2300" dirty="0" smtClean="0"/>
          </a:p>
          <a:p>
            <a:pPr lvl="0"/>
            <a:r>
              <a:rPr lang="en-GB" sz="2300" dirty="0" smtClean="0">
                <a:solidFill>
                  <a:srgbClr val="FF00FF"/>
                </a:solidFill>
              </a:rPr>
              <a:t>Write down your name and the 4 others in your group on the sheet</a:t>
            </a:r>
          </a:p>
          <a:p>
            <a:pPr lvl="0">
              <a:buNone/>
            </a:pPr>
            <a:endParaRPr lang="en-GB" sz="2300" dirty="0" smtClean="0">
              <a:solidFill>
                <a:srgbClr val="FF00FF"/>
              </a:solidFill>
            </a:endParaRPr>
          </a:p>
          <a:p>
            <a:pPr lvl="0"/>
            <a:r>
              <a:rPr lang="en-GB" sz="2300" dirty="0" smtClean="0">
                <a:solidFill>
                  <a:srgbClr val="FF00FF"/>
                </a:solidFill>
              </a:rPr>
              <a:t>Using the strengths list, choose 2 that best describe each one of your group and write down the reasons why</a:t>
            </a:r>
          </a:p>
          <a:p>
            <a:pPr lvl="0"/>
            <a:endParaRPr lang="en-GB" sz="2300" dirty="0" smtClean="0">
              <a:solidFill>
                <a:srgbClr val="FF00FF"/>
              </a:solidFill>
            </a:endParaRPr>
          </a:p>
          <a:p>
            <a:pPr lvl="0"/>
            <a:r>
              <a:rPr lang="en-GB" sz="2300" dirty="0" smtClean="0">
                <a:solidFill>
                  <a:srgbClr val="FF00FF"/>
                </a:solidFill>
              </a:rPr>
              <a:t>Choose 2 other items for each one of your group that you think are strengths but they could improve on </a:t>
            </a:r>
          </a:p>
          <a:p>
            <a:pPr lvl="0"/>
            <a:endParaRPr lang="en-GB" sz="2300" dirty="0" smtClean="0">
              <a:solidFill>
                <a:srgbClr val="FF00FF"/>
              </a:solidFill>
            </a:endParaRPr>
          </a:p>
          <a:p>
            <a:pPr lvl="0"/>
            <a:r>
              <a:rPr lang="en-GB" sz="2300" dirty="0" smtClean="0">
                <a:solidFill>
                  <a:srgbClr val="FF00FF"/>
                </a:solidFill>
              </a:rPr>
              <a:t>If there are strengths and improvements not on the lists but you feel apply to the individual, put these in</a:t>
            </a:r>
          </a:p>
          <a:p>
            <a:pPr lvl="0">
              <a:buNone/>
            </a:pPr>
            <a:endParaRPr lang="en-GB" sz="2300" dirty="0" smtClean="0">
              <a:solidFill>
                <a:srgbClr val="FF00FF"/>
              </a:solidFill>
            </a:endParaRPr>
          </a:p>
          <a:p>
            <a:pPr lvl="0"/>
            <a:r>
              <a:rPr lang="en-GB" sz="2300" dirty="0" smtClean="0">
                <a:solidFill>
                  <a:srgbClr val="FF00FF"/>
                </a:solidFill>
              </a:rPr>
              <a:t>Each group member will take it in turns to tell the others the words and reasons for their choices. You have 30 seconds to feedback to each group member</a:t>
            </a:r>
          </a:p>
          <a:p>
            <a:pPr lvl="0">
              <a:buNone/>
            </a:pPr>
            <a:endParaRPr lang="en-GB" sz="2300" dirty="0" smtClean="0">
              <a:solidFill>
                <a:srgbClr val="FF00FF"/>
              </a:solidFill>
            </a:endParaRPr>
          </a:p>
          <a:p>
            <a:pPr lvl="0"/>
            <a:r>
              <a:rPr lang="en-GB" sz="2300" dirty="0" smtClean="0">
                <a:solidFill>
                  <a:srgbClr val="FF00FF"/>
                </a:solidFill>
              </a:rPr>
              <a:t>You are not allowed to react to or interrupt any group member who is feeding back.  What is discussed in the group stays in the group!</a:t>
            </a:r>
          </a:p>
          <a:p>
            <a:pPr>
              <a:buNone/>
            </a:pPr>
            <a:endParaRPr lang="en-GB" sz="2000" dirty="0"/>
          </a:p>
        </p:txBody>
      </p:sp>
      <p:pic>
        <p:nvPicPr>
          <p:cNvPr id="3074" name="Picture 2" descr="C:\Users\Keith\Dropbox\Images\swot2.jpg"/>
          <p:cNvPicPr>
            <a:picLocks noChangeAspect="1" noChangeArrowheads="1"/>
          </p:cNvPicPr>
          <p:nvPr/>
        </p:nvPicPr>
        <p:blipFill>
          <a:blip r:embed="rId2" cstate="print"/>
          <a:srcRect/>
          <a:stretch>
            <a:fillRect/>
          </a:stretch>
        </p:blipFill>
        <p:spPr bwMode="auto">
          <a:xfrm>
            <a:off x="6007144" y="1981200"/>
            <a:ext cx="2984456" cy="3200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animEffect transition="in" filter="dissolve">
                                      <p:cBhvr>
                                        <p:cTn id="31"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xfrm>
            <a:off x="457200" y="1600200"/>
            <a:ext cx="4495800" cy="4525963"/>
          </a:xfrm>
          <a:ln>
            <a:noFill/>
          </a:ln>
        </p:spPr>
        <p:style>
          <a:lnRef idx="1">
            <a:schemeClr val="dk1"/>
          </a:lnRef>
          <a:fillRef idx="2">
            <a:schemeClr val="dk1"/>
          </a:fillRef>
          <a:effectRef idx="1">
            <a:schemeClr val="dk1"/>
          </a:effectRef>
          <a:fontRef idx="minor">
            <a:schemeClr val="dk1"/>
          </a:fontRef>
        </p:style>
        <p:txBody>
          <a:bodyPr>
            <a:normAutofit fontScale="92500" lnSpcReduction="10000"/>
          </a:bodyPr>
          <a:lstStyle/>
          <a:p>
            <a:pPr lvl="0">
              <a:buNone/>
            </a:pPr>
            <a:r>
              <a:rPr lang="en-GB" sz="2000" b="1" dirty="0" smtClean="0"/>
              <a:t>Group Discussion:</a:t>
            </a:r>
          </a:p>
          <a:p>
            <a:pPr lvl="0">
              <a:buNone/>
            </a:pPr>
            <a:endParaRPr lang="en-GB" sz="2000" dirty="0" smtClean="0"/>
          </a:p>
          <a:p>
            <a:pPr lvl="0"/>
            <a:r>
              <a:rPr lang="en-GB" sz="2000" dirty="0" smtClean="0">
                <a:solidFill>
                  <a:srgbClr val="FF00FF"/>
                </a:solidFill>
              </a:rPr>
              <a:t>Do you agree with the 2 main strengths the members have identified?</a:t>
            </a:r>
          </a:p>
          <a:p>
            <a:pPr lvl="0"/>
            <a:endParaRPr lang="en-GB" sz="2000" dirty="0" smtClean="0">
              <a:solidFill>
                <a:srgbClr val="FF00FF"/>
              </a:solidFill>
            </a:endParaRPr>
          </a:p>
          <a:p>
            <a:r>
              <a:rPr lang="en-GB" sz="2000" dirty="0" smtClean="0">
                <a:solidFill>
                  <a:srgbClr val="FF00FF"/>
                </a:solidFill>
              </a:rPr>
              <a:t>Do you agree with the 2 strengths the members have identified for you to improve?</a:t>
            </a:r>
          </a:p>
          <a:p>
            <a:pPr lvl="0">
              <a:buNone/>
            </a:pPr>
            <a:endParaRPr lang="en-GB" sz="2000" dirty="0" smtClean="0">
              <a:solidFill>
                <a:srgbClr val="FF00FF"/>
              </a:solidFill>
            </a:endParaRPr>
          </a:p>
          <a:p>
            <a:pPr lvl="0"/>
            <a:r>
              <a:rPr lang="en-GB" sz="2000" dirty="0" smtClean="0">
                <a:solidFill>
                  <a:srgbClr val="FF00FF"/>
                </a:solidFill>
              </a:rPr>
              <a:t>How did it make you feel being described in a positive way?</a:t>
            </a:r>
          </a:p>
          <a:p>
            <a:pPr lvl="0"/>
            <a:endParaRPr lang="en-GB" sz="2000" dirty="0" smtClean="0">
              <a:solidFill>
                <a:srgbClr val="FF00FF"/>
              </a:solidFill>
            </a:endParaRPr>
          </a:p>
          <a:p>
            <a:pPr lvl="0"/>
            <a:r>
              <a:rPr lang="en-GB" sz="2000" dirty="0" smtClean="0">
                <a:solidFill>
                  <a:srgbClr val="FF00FF"/>
                </a:solidFill>
              </a:rPr>
              <a:t>Where do you think peoples perceptions of us come from?</a:t>
            </a:r>
          </a:p>
          <a:p>
            <a:pPr lvl="0">
              <a:buNone/>
            </a:pPr>
            <a:endParaRPr lang="en-GB" sz="2000" dirty="0" smtClean="0">
              <a:solidFill>
                <a:srgbClr val="FF00FF"/>
              </a:solidFill>
            </a:endParaRPr>
          </a:p>
          <a:p>
            <a:pPr>
              <a:buNone/>
            </a:pPr>
            <a:endParaRPr lang="en-GB" dirty="0"/>
          </a:p>
        </p:txBody>
      </p:sp>
      <p:pic>
        <p:nvPicPr>
          <p:cNvPr id="4098" name="Picture 2" descr="C:\Users\Keith\Dropbox\Images\thumbs up2.jpg"/>
          <p:cNvPicPr>
            <a:picLocks noChangeAspect="1" noChangeArrowheads="1"/>
          </p:cNvPicPr>
          <p:nvPr/>
        </p:nvPicPr>
        <p:blipFill>
          <a:blip r:embed="rId2" cstate="print"/>
          <a:srcRect/>
          <a:stretch>
            <a:fillRect/>
          </a:stretch>
        </p:blipFill>
        <p:spPr bwMode="auto">
          <a:xfrm>
            <a:off x="5029200" y="1905000"/>
            <a:ext cx="3886200" cy="3886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Self-awareness</a:t>
            </a:r>
            <a:endParaRPr lang="en-GB" sz="2800" dirty="0"/>
          </a:p>
        </p:txBody>
      </p:sp>
      <p:sp>
        <p:nvSpPr>
          <p:cNvPr id="3" name="Content Placeholder 2"/>
          <p:cNvSpPr>
            <a:spLocks noGrp="1"/>
          </p:cNvSpPr>
          <p:nvPr>
            <p:ph idx="1"/>
          </p:nvPr>
        </p:nvSpPr>
        <p:spPr>
          <a:xfrm>
            <a:off x="457200" y="1600200"/>
            <a:ext cx="5410200" cy="4525963"/>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buNone/>
            </a:pPr>
            <a:r>
              <a:rPr lang="en-GB" sz="2000" b="1" dirty="0" smtClean="0"/>
              <a:t>Perceptions:</a:t>
            </a:r>
          </a:p>
          <a:p>
            <a:pPr>
              <a:buNone/>
            </a:pPr>
            <a:endParaRPr lang="en-GB" sz="2000" dirty="0" smtClean="0"/>
          </a:p>
          <a:p>
            <a:r>
              <a:rPr lang="en-GB" sz="2000" dirty="0" smtClean="0"/>
              <a:t>Peoples perceptions of us come from areas including:</a:t>
            </a:r>
          </a:p>
          <a:p>
            <a:pPr>
              <a:buNone/>
            </a:pPr>
            <a:endParaRPr lang="en-GB" sz="2000" dirty="0" smtClean="0"/>
          </a:p>
          <a:p>
            <a:pPr lvl="1"/>
            <a:r>
              <a:rPr lang="en-GB" sz="2000" dirty="0" smtClean="0"/>
              <a:t>The way we behave and interact with them and others</a:t>
            </a:r>
          </a:p>
          <a:p>
            <a:pPr lvl="1"/>
            <a:r>
              <a:rPr lang="en-GB" sz="2000" dirty="0" smtClean="0"/>
              <a:t>Our emotions and reactions</a:t>
            </a:r>
          </a:p>
          <a:p>
            <a:pPr lvl="1"/>
            <a:r>
              <a:rPr lang="en-GB" sz="2000" dirty="0" smtClean="0"/>
              <a:t>The good and bad qualities we display</a:t>
            </a:r>
          </a:p>
          <a:p>
            <a:pPr lvl="1"/>
            <a:r>
              <a:rPr lang="en-GB" sz="2000" dirty="0" smtClean="0"/>
              <a:t>The way we look and sound</a:t>
            </a:r>
          </a:p>
          <a:p>
            <a:pPr lvl="1"/>
            <a:r>
              <a:rPr lang="en-GB" sz="2000" dirty="0" smtClean="0"/>
              <a:t>Our skills and aptitude</a:t>
            </a:r>
          </a:p>
          <a:p>
            <a:pPr lvl="1"/>
            <a:endParaRPr lang="en-GB" sz="2000" dirty="0" smtClean="0"/>
          </a:p>
          <a:p>
            <a:r>
              <a:rPr lang="en-GB" sz="2000" dirty="0" smtClean="0"/>
              <a:t>Only you will know if these perceptions are accurate or not but consider your feedback, be honest and identify areas you feel you can improve</a:t>
            </a:r>
          </a:p>
          <a:p>
            <a:pPr>
              <a:buNone/>
            </a:pPr>
            <a:endParaRPr lang="en-GB" sz="2000" dirty="0" smtClean="0"/>
          </a:p>
        </p:txBody>
      </p:sp>
      <p:pic>
        <p:nvPicPr>
          <p:cNvPr id="5123" name="Picture 3" descr="C:\Users\Keith\Dropbox\Images\target 3.jpg"/>
          <p:cNvPicPr>
            <a:picLocks noChangeAspect="1" noChangeArrowheads="1"/>
          </p:cNvPicPr>
          <p:nvPr/>
        </p:nvPicPr>
        <p:blipFill>
          <a:blip r:embed="rId2" cstate="print"/>
          <a:srcRect/>
          <a:stretch>
            <a:fillRect/>
          </a:stretch>
        </p:blipFill>
        <p:spPr bwMode="auto">
          <a:xfrm>
            <a:off x="5943600" y="1447800"/>
            <a:ext cx="3011091" cy="4800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 calcmode="lin" valueType="num">
                                      <p:cBhvr additive="base">
                                        <p:cTn id="4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1993</TotalTime>
  <Words>1481</Words>
  <Application>Microsoft Office PowerPoint</Application>
  <PresentationFormat>On-screen Show (4:3)</PresentationFormat>
  <Paragraphs>250</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   Bristol Healthy Schools  Stride  Emotional Health and Wellbeing Programme  Year 8 – Lesson 5 Self-Awareness</vt:lpstr>
      <vt:lpstr>Our School Values and Ground Rules</vt:lpstr>
      <vt:lpstr>Self-awareness</vt:lpstr>
      <vt:lpstr>Self-awareness</vt:lpstr>
      <vt:lpstr>Self-awareness</vt:lpstr>
      <vt:lpstr>Self-awareness</vt:lpstr>
      <vt:lpstr>Self-awareness</vt:lpstr>
      <vt:lpstr>Self-awareness</vt:lpstr>
      <vt:lpstr>Self-awareness</vt:lpstr>
      <vt:lpstr>Self-awareness</vt:lpstr>
      <vt:lpstr>Self-awareness</vt:lpstr>
      <vt:lpstr> </vt:lpstr>
      <vt:lpstr>Self-awareness</vt:lpstr>
      <vt:lpstr>Self-awareness</vt:lpstr>
      <vt:lpstr>Self-awareness</vt:lpstr>
      <vt:lpstr>Self-awareness</vt:lpstr>
      <vt:lpstr>Self-awareness</vt:lpstr>
      <vt:lpstr>Self-awareness</vt:lpstr>
      <vt:lpstr>Self-awareness</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237</cp:revision>
  <dcterms:created xsi:type="dcterms:W3CDTF">2006-08-16T00:00:00Z</dcterms:created>
  <dcterms:modified xsi:type="dcterms:W3CDTF">2017-12-12T15:55:16Z</dcterms:modified>
</cp:coreProperties>
</file>