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4" r:id="rId3"/>
    <p:sldId id="265" r:id="rId4"/>
    <p:sldId id="268" r:id="rId5"/>
    <p:sldId id="269" r:id="rId6"/>
    <p:sldId id="271" r:id="rId7"/>
    <p:sldId id="272" r:id="rId8"/>
    <p:sldId id="279" r:id="rId9"/>
    <p:sldId id="275" r:id="rId10"/>
    <p:sldId id="276" r:id="rId11"/>
    <p:sldId id="277" r:id="rId12"/>
    <p:sldId id="278" r:id="rId13"/>
    <p:sldId id="27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6957" autoAdjust="0"/>
  </p:normalViewPr>
  <p:slideViewPr>
    <p:cSldViewPr>
      <p:cViewPr varScale="1">
        <p:scale>
          <a:sx n="79" d="100"/>
          <a:sy n="79" d="100"/>
        </p:scale>
        <p:origin x="-170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338E2C-D69D-41F0-9C6B-AF8C55D6A2F8}" type="datetimeFigureOut">
              <a:rPr lang="en-US" smtClean="0"/>
              <a:pPr/>
              <a:t>12/12/2017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E4B9C2-DE7F-455F-AE15-409478145DA6}"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9E4B9C2-DE7F-455F-AE15-409478145DA6}" type="slidenum">
              <a:rPr lang="en-GB" smtClean="0"/>
              <a:pPr/>
              <a:t>5</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9E4B9C2-DE7F-455F-AE15-409478145DA6}" type="slidenum">
              <a:rPr lang="en-GB" smtClean="0"/>
              <a:pPr/>
              <a:t>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a:t>
            </a:r>
            <a:r>
              <a:rPr lang="en-GB" dirty="0" smtClean="0">
                <a:solidFill>
                  <a:schemeClr val="accent6"/>
                </a:solidFill>
              </a:rPr>
              <a:t>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8 – Lesson 6</a:t>
            </a:r>
            <a:br>
              <a:rPr lang="en-GB" dirty="0" smtClean="0">
                <a:solidFill>
                  <a:schemeClr val="tx2">
                    <a:lumMod val="60000"/>
                    <a:lumOff val="40000"/>
                  </a:schemeClr>
                </a:solidFill>
              </a:rPr>
            </a:br>
            <a:r>
              <a:rPr lang="en-GB" dirty="0" smtClean="0">
                <a:solidFill>
                  <a:schemeClr val="tx2">
                    <a:lumMod val="60000"/>
                    <a:lumOff val="40000"/>
                  </a:schemeClr>
                </a:solidFill>
              </a:rPr>
              <a:t>Review and Application of Learning Assessment </a:t>
            </a:r>
            <a:endParaRPr lang="en-GB" dirty="0">
              <a:solidFill>
                <a:schemeClr val="tx2">
                  <a:lumMod val="60000"/>
                  <a:lumOff val="40000"/>
                </a:schemeClr>
              </a:solidFill>
            </a:endParaRPr>
          </a:p>
        </p:txBody>
      </p:sp>
      <p:pic>
        <p:nvPicPr>
          <p:cNvPr id="4" name="Picture 3"/>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457200" y="1600200"/>
            <a:ext cx="5410200" cy="4648200"/>
          </a:xfrm>
          <a:solidFill>
            <a:srgbClr val="FFFF00"/>
          </a:solidFill>
        </p:spPr>
        <p:txBody>
          <a:bodyPr>
            <a:normAutofit fontScale="25000" lnSpcReduction="20000"/>
          </a:bodyPr>
          <a:lstStyle/>
          <a:p>
            <a:pPr lvl="0">
              <a:lnSpc>
                <a:spcPct val="120000"/>
              </a:lnSpc>
            </a:pPr>
            <a:r>
              <a:rPr lang="en-GB" sz="7200" dirty="0" smtClean="0"/>
              <a:t>Respect difference and diversity</a:t>
            </a:r>
          </a:p>
          <a:p>
            <a:pPr lvl="0">
              <a:lnSpc>
                <a:spcPct val="120000"/>
              </a:lnSpc>
            </a:pPr>
            <a:r>
              <a:rPr lang="en-GB" sz="7200" dirty="0" smtClean="0"/>
              <a:t>Listen respectfully </a:t>
            </a:r>
          </a:p>
          <a:p>
            <a:pPr lvl="0">
              <a:lnSpc>
                <a:spcPct val="120000"/>
              </a:lnSpc>
            </a:pPr>
            <a:r>
              <a:rPr lang="en-GB" sz="7200" dirty="0" smtClean="0"/>
              <a:t>Take turns and do not interrupt</a:t>
            </a:r>
          </a:p>
          <a:p>
            <a:pPr lvl="0">
              <a:lnSpc>
                <a:spcPct val="120000"/>
              </a:lnSpc>
            </a:pPr>
            <a:r>
              <a:rPr lang="en-GB" sz="7200" dirty="0" smtClean="0"/>
              <a:t>Respect all ideas and value other’s opinions</a:t>
            </a:r>
          </a:p>
          <a:p>
            <a:pPr lvl="0">
              <a:lnSpc>
                <a:spcPct val="120000"/>
              </a:lnSpc>
            </a:pPr>
            <a:r>
              <a:rPr lang="en-GB" sz="7200" dirty="0" smtClean="0"/>
              <a:t>Positive and polite</a:t>
            </a:r>
          </a:p>
          <a:p>
            <a:pPr lvl="0">
              <a:lnSpc>
                <a:spcPct val="120000"/>
              </a:lnSpc>
            </a:pPr>
            <a:r>
              <a:rPr lang="en-GB" sz="7200" dirty="0" smtClean="0"/>
              <a:t>Trust and confidentiality </a:t>
            </a:r>
          </a:p>
          <a:p>
            <a:pPr lvl="0">
              <a:lnSpc>
                <a:spcPct val="120000"/>
              </a:lnSpc>
            </a:pPr>
            <a:r>
              <a:rPr lang="en-GB" sz="7200" dirty="0" smtClean="0"/>
              <a:t>No negative naming or put-downs</a:t>
            </a:r>
          </a:p>
          <a:p>
            <a:pPr lvl="0">
              <a:lnSpc>
                <a:spcPct val="120000"/>
              </a:lnSpc>
            </a:pPr>
            <a:r>
              <a:rPr lang="en-GB" sz="7200" dirty="0" smtClean="0"/>
              <a:t>The right to say “pass”</a:t>
            </a:r>
          </a:p>
          <a:p>
            <a:pPr>
              <a:lnSpc>
                <a:spcPct val="120000"/>
              </a:lnSpc>
            </a:pPr>
            <a:endParaRPr lang="en-GB" dirty="0" smtClean="0"/>
          </a:p>
          <a:p>
            <a:pPr lvl="0" algn="ctr">
              <a:lnSpc>
                <a:spcPct val="120000"/>
              </a:lnSpc>
              <a:buNone/>
            </a:pPr>
            <a:r>
              <a:rPr lang="en-GB" sz="9600" b="1" dirty="0" smtClean="0">
                <a:solidFill>
                  <a:srgbClr val="FF00FF"/>
                </a:solidFill>
              </a:rPr>
              <a:t>Is everyone happy with these rules?</a:t>
            </a:r>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6019800" y="2819400"/>
            <a:ext cx="2816225" cy="2030413"/>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Application of Learning</a:t>
            </a:r>
            <a:endParaRPr lang="en-GB" sz="2800" dirty="0">
              <a:solidFill>
                <a:schemeClr val="accent6"/>
              </a:solidFill>
            </a:endParaRPr>
          </a:p>
        </p:txBody>
      </p:sp>
      <p:sp>
        <p:nvSpPr>
          <p:cNvPr id="3" name="Content Placeholder 2"/>
          <p:cNvSpPr>
            <a:spLocks noGrp="1"/>
          </p:cNvSpPr>
          <p:nvPr>
            <p:ph idx="1"/>
          </p:nvPr>
        </p:nvSpPr>
        <p:spPr>
          <a:xfrm>
            <a:off x="457200" y="1600200"/>
            <a:ext cx="7315200" cy="4525963"/>
          </a:xfrm>
        </p:spPr>
        <p:style>
          <a:lnRef idx="1">
            <a:schemeClr val="accent6"/>
          </a:lnRef>
          <a:fillRef idx="3">
            <a:schemeClr val="accent6"/>
          </a:fillRef>
          <a:effectRef idx="2">
            <a:schemeClr val="accent6"/>
          </a:effectRef>
          <a:fontRef idx="minor">
            <a:schemeClr val="lt1"/>
          </a:fontRef>
        </p:style>
        <p:txBody>
          <a:bodyPr>
            <a:normAutofit/>
          </a:bodyPr>
          <a:lstStyle/>
          <a:p>
            <a:r>
              <a:rPr lang="en-GB" sz="2000" dirty="0" smtClean="0">
                <a:solidFill>
                  <a:schemeClr val="bg1"/>
                </a:solidFill>
              </a:rPr>
              <a:t>Throughout this year, we have explored and discussed the following areas:</a:t>
            </a:r>
          </a:p>
          <a:p>
            <a:pPr>
              <a:buNone/>
            </a:pPr>
            <a:endParaRPr lang="en-GB" sz="2000" dirty="0" smtClean="0">
              <a:solidFill>
                <a:schemeClr val="bg1"/>
              </a:solidFill>
            </a:endParaRPr>
          </a:p>
          <a:p>
            <a:pPr lvl="1"/>
            <a:r>
              <a:rPr lang="en-GB" sz="1800" dirty="0" smtClean="0">
                <a:solidFill>
                  <a:schemeClr val="bg1"/>
                </a:solidFill>
              </a:rPr>
              <a:t>Physical, Mental and Emotional Health and Wellbeing</a:t>
            </a:r>
          </a:p>
          <a:p>
            <a:pPr lvl="1"/>
            <a:r>
              <a:rPr lang="en-GB" sz="1800" dirty="0" smtClean="0">
                <a:solidFill>
                  <a:schemeClr val="bg1"/>
                </a:solidFill>
              </a:rPr>
              <a:t>Managing Peer Pressure</a:t>
            </a:r>
          </a:p>
          <a:p>
            <a:pPr lvl="1"/>
            <a:r>
              <a:rPr lang="en-GB" sz="1800" dirty="0" smtClean="0">
                <a:solidFill>
                  <a:schemeClr val="bg1"/>
                </a:solidFill>
              </a:rPr>
              <a:t>Dealing with Loss</a:t>
            </a:r>
          </a:p>
          <a:p>
            <a:pPr lvl="1"/>
            <a:r>
              <a:rPr lang="en-GB" sz="1800" dirty="0" smtClean="0">
                <a:solidFill>
                  <a:schemeClr val="bg1"/>
                </a:solidFill>
              </a:rPr>
              <a:t>Sexting and Staying Safe</a:t>
            </a:r>
          </a:p>
          <a:p>
            <a:pPr lvl="1"/>
            <a:r>
              <a:rPr lang="en-GB" sz="1800" dirty="0" smtClean="0">
                <a:solidFill>
                  <a:schemeClr val="bg1"/>
                </a:solidFill>
              </a:rPr>
              <a:t>Self-Awareness</a:t>
            </a:r>
          </a:p>
          <a:p>
            <a:pPr>
              <a:buNone/>
            </a:pP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Review and Application of Learning</a:t>
            </a:r>
            <a:endParaRPr lang="en-GB" sz="2800" b="1" dirty="0">
              <a:solidFill>
                <a:schemeClr val="accent6"/>
              </a:solidFill>
            </a:endParaRPr>
          </a:p>
        </p:txBody>
      </p:sp>
      <p:sp>
        <p:nvSpPr>
          <p:cNvPr id="3" name="Content Placeholder 2"/>
          <p:cNvSpPr>
            <a:spLocks noGrp="1"/>
          </p:cNvSpPr>
          <p:nvPr>
            <p:ph idx="1"/>
          </p:nvPr>
        </p:nvSpPr>
        <p:spPr>
          <a:xfrm>
            <a:off x="457200" y="1600200"/>
            <a:ext cx="8153400" cy="4525963"/>
          </a:xfrm>
        </p:spPr>
        <p:style>
          <a:lnRef idx="1">
            <a:schemeClr val="accent3"/>
          </a:lnRef>
          <a:fillRef idx="2">
            <a:schemeClr val="accent3"/>
          </a:fillRef>
          <a:effectRef idx="1">
            <a:schemeClr val="accent3"/>
          </a:effectRef>
          <a:fontRef idx="minor">
            <a:schemeClr val="dk1"/>
          </a:fontRef>
        </p:style>
        <p:txBody>
          <a:bodyPr>
            <a:normAutofit fontScale="70000" lnSpcReduction="20000"/>
          </a:bodyPr>
          <a:lstStyle/>
          <a:p>
            <a:r>
              <a:rPr lang="en-GB" sz="2300" b="1" dirty="0" smtClean="0"/>
              <a:t>Physical, Mental and Emotional Health and Wellbeing - In this lesson, we worked together identifying:</a:t>
            </a:r>
          </a:p>
          <a:p>
            <a:pPr lvl="1"/>
            <a:r>
              <a:rPr lang="en-GB" sz="2300" dirty="0" smtClean="0"/>
              <a:t>Importance of nutrition and physical activity</a:t>
            </a:r>
          </a:p>
          <a:p>
            <a:pPr lvl="1"/>
            <a:r>
              <a:rPr lang="en-GB" sz="2300" dirty="0" smtClean="0"/>
              <a:t>Wellness, making decisions and practicing healthy behaviours </a:t>
            </a:r>
          </a:p>
          <a:p>
            <a:pPr lvl="1"/>
            <a:r>
              <a:rPr lang="en-GB" sz="2300" dirty="0" smtClean="0"/>
              <a:t>Physical, mental/emotional and social health</a:t>
            </a:r>
          </a:p>
          <a:p>
            <a:pPr lvl="1"/>
            <a:r>
              <a:rPr lang="en-GB" sz="2300" dirty="0" smtClean="0"/>
              <a:t>Effects of heredity, environment, media and technology, values, attitude and behaviour on health</a:t>
            </a:r>
          </a:p>
          <a:p>
            <a:pPr lvl="1"/>
            <a:r>
              <a:rPr lang="en-GB" sz="2300" dirty="0" smtClean="0"/>
              <a:t>Health risks and prevention</a:t>
            </a:r>
          </a:p>
          <a:p>
            <a:pPr lvl="1"/>
            <a:r>
              <a:rPr lang="en-GB" sz="2300" dirty="0" smtClean="0"/>
              <a:t>Help and Support</a:t>
            </a:r>
          </a:p>
          <a:p>
            <a:pPr lvl="1">
              <a:buNone/>
            </a:pPr>
            <a:endParaRPr lang="en-GB" sz="2300" dirty="0" smtClean="0"/>
          </a:p>
          <a:p>
            <a:r>
              <a:rPr lang="en-GB" sz="2300" b="1" dirty="0" smtClean="0"/>
              <a:t>Managing Peer Pressure - In this lesson, we worked together identifying:</a:t>
            </a:r>
          </a:p>
          <a:p>
            <a:pPr lvl="1"/>
            <a:r>
              <a:rPr lang="en-GB" sz="2300" dirty="0" smtClean="0"/>
              <a:t>Positive/negative influences and choices we make</a:t>
            </a:r>
          </a:p>
          <a:p>
            <a:pPr lvl="1"/>
            <a:r>
              <a:rPr lang="en-GB" sz="2300" dirty="0" smtClean="0"/>
              <a:t>Positive peer influence and pressure</a:t>
            </a:r>
          </a:p>
          <a:p>
            <a:pPr lvl="1"/>
            <a:r>
              <a:rPr lang="en-GB" sz="2300" dirty="0" smtClean="0"/>
              <a:t>Negative peer influence and pressure</a:t>
            </a:r>
          </a:p>
          <a:p>
            <a:pPr lvl="1"/>
            <a:r>
              <a:rPr lang="en-GB" sz="2300" dirty="0" smtClean="0"/>
              <a:t>Possible outcomes of poor decisions</a:t>
            </a:r>
          </a:p>
          <a:p>
            <a:pPr lvl="1"/>
            <a:r>
              <a:rPr lang="en-GB" sz="2300" dirty="0" smtClean="0"/>
              <a:t>Saying no to friends and being assertive</a:t>
            </a:r>
          </a:p>
          <a:p>
            <a:pPr lvl="1"/>
            <a:r>
              <a:rPr lang="en-GB" sz="2300" dirty="0" smtClean="0"/>
              <a:t>Help and Support</a:t>
            </a:r>
          </a:p>
          <a:p>
            <a:pPr lvl="1">
              <a:buNone/>
            </a:pPr>
            <a:endParaRPr lang="en-GB" sz="1900" dirty="0" smtClean="0"/>
          </a:p>
          <a:p>
            <a:pPr lvl="1">
              <a:buNone/>
            </a:pPr>
            <a:endParaRPr lang="en-GB" sz="1900" dirty="0" smtClean="0"/>
          </a:p>
          <a:p>
            <a:pPr lvl="1"/>
            <a:endParaRPr lang="en-GB" sz="1800" dirty="0" smtClean="0"/>
          </a:p>
          <a:p>
            <a:pPr lvl="1"/>
            <a:endParaRPr lang="en-GB" sz="1800" dirty="0" smtClean="0"/>
          </a:p>
          <a:p>
            <a:pPr lvl="1"/>
            <a:endParaRPr lang="en-GB" sz="1800" dirty="0" smtClean="0"/>
          </a:p>
          <a:p>
            <a:pPr lvl="1"/>
            <a:endParaRPr lang="en-GB" sz="1800" dirty="0" smtClean="0"/>
          </a:p>
          <a:p>
            <a:endParaRPr lang="en-GB" sz="2000" dirty="0" smtClean="0">
              <a:solidFill>
                <a:srgbClr val="FF00FF"/>
              </a:solidFill>
            </a:endParaRPr>
          </a:p>
          <a:p>
            <a:pPr>
              <a:buNone/>
            </a:pPr>
            <a:endParaRPr lang="en-GB" sz="2000" dirty="0" smtClean="0"/>
          </a:p>
          <a:p>
            <a:endParaRPr lang="en-GB" sz="2000" dirty="0" smtClean="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 calcmode="lin" valueType="num">
                                      <p:cBhvr additive="base">
                                        <p:cTn id="4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 calcmode="lin" valueType="num">
                                      <p:cBhvr additive="base">
                                        <p:cTn id="5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nodeType="after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 calcmode="lin" valueType="num">
                                      <p:cBhvr additive="base">
                                        <p:cTn id="5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nodeType="afterEffect">
                                  <p:stCondLst>
                                    <p:cond delay="0"/>
                                  </p:stCondLst>
                                  <p:childTnLst>
                                    <p:set>
                                      <p:cBhvr>
                                        <p:cTn id="61" dur="1" fill="hold">
                                          <p:stCondLst>
                                            <p:cond delay="0"/>
                                          </p:stCondLst>
                                        </p:cTn>
                                        <p:tgtEl>
                                          <p:spTgt spid="3">
                                            <p:txEl>
                                              <p:pRg st="12" end="12"/>
                                            </p:txEl>
                                          </p:spTgt>
                                        </p:tgtEl>
                                        <p:attrNameLst>
                                          <p:attrName>style.visibility</p:attrName>
                                        </p:attrNameLst>
                                      </p:cBhvr>
                                      <p:to>
                                        <p:strVal val="visible"/>
                                      </p:to>
                                    </p:set>
                                    <p:anim calcmode="lin" valueType="num">
                                      <p:cBhvr additive="base">
                                        <p:cTn id="62"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nodeType="afterEffect">
                                  <p:stCondLst>
                                    <p:cond delay="0"/>
                                  </p:stCondLst>
                                  <p:childTnLst>
                                    <p:set>
                                      <p:cBhvr>
                                        <p:cTn id="66" dur="1" fill="hold">
                                          <p:stCondLst>
                                            <p:cond delay="0"/>
                                          </p:stCondLst>
                                        </p:cTn>
                                        <p:tgtEl>
                                          <p:spTgt spid="3">
                                            <p:txEl>
                                              <p:pRg st="13" end="13"/>
                                            </p:txEl>
                                          </p:spTgt>
                                        </p:tgtEl>
                                        <p:attrNameLst>
                                          <p:attrName>style.visibility</p:attrName>
                                        </p:attrNameLst>
                                      </p:cBhvr>
                                      <p:to>
                                        <p:strVal val="visible"/>
                                      </p:to>
                                    </p:set>
                                    <p:anim calcmode="lin" valueType="num">
                                      <p:cBhvr additive="base">
                                        <p:cTn id="67"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nodeType="afterEffect">
                                  <p:stCondLst>
                                    <p:cond delay="0"/>
                                  </p:stCondLst>
                                  <p:childTnLst>
                                    <p:set>
                                      <p:cBhvr>
                                        <p:cTn id="71" dur="1" fill="hold">
                                          <p:stCondLst>
                                            <p:cond delay="0"/>
                                          </p:stCondLst>
                                        </p:cTn>
                                        <p:tgtEl>
                                          <p:spTgt spid="3">
                                            <p:txEl>
                                              <p:pRg st="14" end="14"/>
                                            </p:txEl>
                                          </p:spTgt>
                                        </p:tgtEl>
                                        <p:attrNameLst>
                                          <p:attrName>style.visibility</p:attrName>
                                        </p:attrNameLst>
                                      </p:cBhvr>
                                      <p:to>
                                        <p:strVal val="visible"/>
                                      </p:to>
                                    </p:set>
                                    <p:anim calcmode="lin" valueType="num">
                                      <p:cBhvr additive="base">
                                        <p:cTn id="72"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Review and Application of Learning</a:t>
            </a:r>
            <a:endParaRPr lang="en-GB" sz="2800" dirty="0"/>
          </a:p>
        </p:txBody>
      </p:sp>
      <p:sp>
        <p:nvSpPr>
          <p:cNvPr id="6"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fontScale="92500" lnSpcReduction="20000"/>
          </a:bodyPr>
          <a:lstStyle/>
          <a:p>
            <a:r>
              <a:rPr lang="en-GB" sz="1700" b="1" dirty="0" smtClean="0"/>
              <a:t>Dealing with Loss - In this lesson, we worked together identifying:</a:t>
            </a:r>
          </a:p>
          <a:p>
            <a:pPr>
              <a:buNone/>
            </a:pPr>
            <a:endParaRPr lang="en-GB" sz="1700" b="1" dirty="0" smtClean="0"/>
          </a:p>
          <a:p>
            <a:pPr lvl="1"/>
            <a:r>
              <a:rPr lang="en-GB" sz="1700" dirty="0" smtClean="0"/>
              <a:t>Feelings relating to loss and bereavement</a:t>
            </a:r>
          </a:p>
          <a:p>
            <a:pPr lvl="1"/>
            <a:r>
              <a:rPr lang="en-GB" sz="1700" dirty="0" smtClean="0"/>
              <a:t>Grieving</a:t>
            </a:r>
          </a:p>
          <a:p>
            <a:pPr lvl="1"/>
            <a:r>
              <a:rPr lang="en-GB" sz="1700" dirty="0" smtClean="0"/>
              <a:t>The coping process</a:t>
            </a:r>
          </a:p>
          <a:p>
            <a:pPr lvl="1"/>
            <a:r>
              <a:rPr lang="en-GB" sz="1700" dirty="0" smtClean="0"/>
              <a:t>Talking about your loss</a:t>
            </a:r>
          </a:p>
          <a:p>
            <a:pPr lvl="1"/>
            <a:r>
              <a:rPr lang="en-GB" sz="1700" dirty="0" smtClean="0"/>
              <a:t>Degrees of loss</a:t>
            </a:r>
          </a:p>
          <a:p>
            <a:pPr lvl="1"/>
            <a:r>
              <a:rPr lang="en-GB" sz="1700" dirty="0" smtClean="0"/>
              <a:t>Looking after yourself</a:t>
            </a:r>
          </a:p>
          <a:p>
            <a:pPr lvl="1"/>
            <a:r>
              <a:rPr lang="en-GB" sz="1700" dirty="0" smtClean="0"/>
              <a:t>Help and Support</a:t>
            </a:r>
          </a:p>
          <a:p>
            <a:pPr lvl="1"/>
            <a:endParaRPr lang="en-GB" sz="1700" b="1" dirty="0" smtClean="0"/>
          </a:p>
          <a:p>
            <a:r>
              <a:rPr lang="en-GB" sz="1700" b="1" dirty="0" smtClean="0"/>
              <a:t>Sexting and Staying Safe - In this lesson, we worked together identifying:</a:t>
            </a:r>
          </a:p>
          <a:p>
            <a:pPr>
              <a:buNone/>
            </a:pPr>
            <a:endParaRPr lang="en-GB" sz="1700" b="1" dirty="0" smtClean="0"/>
          </a:p>
          <a:p>
            <a:pPr lvl="1"/>
            <a:r>
              <a:rPr lang="en-GB" sz="1700" dirty="0" smtClean="0"/>
              <a:t>Reasons why people sext</a:t>
            </a:r>
          </a:p>
          <a:p>
            <a:pPr lvl="1"/>
            <a:r>
              <a:rPr lang="en-GB" sz="1700" dirty="0" smtClean="0"/>
              <a:t>Sexting going wrong</a:t>
            </a:r>
          </a:p>
          <a:p>
            <a:pPr lvl="1"/>
            <a:r>
              <a:rPr lang="en-GB" sz="1700" dirty="0" smtClean="0"/>
              <a:t>Sexting and your reputation</a:t>
            </a:r>
          </a:p>
          <a:p>
            <a:pPr lvl="1"/>
            <a:r>
              <a:rPr lang="en-GB" sz="1700" dirty="0" smtClean="0"/>
              <a:t>Sexting and your career opportunities</a:t>
            </a:r>
          </a:p>
          <a:p>
            <a:pPr lvl="1"/>
            <a:r>
              <a:rPr lang="en-GB" sz="1700" dirty="0" smtClean="0"/>
              <a:t>Sexting and the law</a:t>
            </a:r>
          </a:p>
          <a:p>
            <a:pPr lvl="1"/>
            <a:r>
              <a:rPr lang="en-GB" sz="1700" dirty="0" smtClean="0"/>
              <a:t>Saying no, help and support</a:t>
            </a:r>
          </a:p>
          <a:p>
            <a:pPr lvl="1"/>
            <a:endParaRPr lang="en-GB" sz="1600" dirty="0" smtClean="0"/>
          </a:p>
          <a:p>
            <a:pPr lvl="1"/>
            <a:endParaRPr lang="en-GB" sz="1200" b="1" dirty="0" smtClean="0"/>
          </a:p>
          <a:p>
            <a:pPr>
              <a:buNone/>
            </a:pPr>
            <a:endParaRPr lang="en-GB" sz="2000" dirty="0" smtClean="0"/>
          </a:p>
          <a:p>
            <a:endParaRPr lang="en-GB" sz="2000" dirty="0" smtClean="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Effect transition="in" filter="dissolve">
                                      <p:cBhvr>
                                        <p:cTn id="11" dur="500"/>
                                        <p:tgtEl>
                                          <p:spTgt spid="6">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Effect transition="in" filter="dissolve">
                                      <p:cBhvr>
                                        <p:cTn id="15" dur="500"/>
                                        <p:tgtEl>
                                          <p:spTgt spid="6">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Effect transition="in" filter="dissolve">
                                      <p:cBhvr>
                                        <p:cTn id="19" dur="500"/>
                                        <p:tgtEl>
                                          <p:spTgt spid="6">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animEffect transition="in" filter="dissolve">
                                      <p:cBhvr>
                                        <p:cTn id="23" dur="500"/>
                                        <p:tgtEl>
                                          <p:spTgt spid="6">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dissolve">
                                      <p:cBhvr>
                                        <p:cTn id="27" dur="500"/>
                                        <p:tgtEl>
                                          <p:spTgt spid="6">
                                            <p:txEl>
                                              <p:pRg st="6" end="6"/>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animEffect transition="in" filter="dissolve">
                                      <p:cBhvr>
                                        <p:cTn id="31" dur="500"/>
                                        <p:tgtEl>
                                          <p:spTgt spid="6">
                                            <p:txEl>
                                              <p:pRg st="7" end="7"/>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animEffect transition="in" filter="dissolve">
                                      <p:cBhvr>
                                        <p:cTn id="35" dur="500"/>
                                        <p:tgtEl>
                                          <p:spTgt spid="6">
                                            <p:txEl>
                                              <p:pRg st="8" end="8"/>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6">
                                            <p:txEl>
                                              <p:pRg st="10" end="10"/>
                                            </p:txEl>
                                          </p:spTgt>
                                        </p:tgtEl>
                                        <p:attrNameLst>
                                          <p:attrName>style.visibility</p:attrName>
                                        </p:attrNameLst>
                                      </p:cBhvr>
                                      <p:to>
                                        <p:strVal val="visible"/>
                                      </p:to>
                                    </p:set>
                                    <p:animEffect transition="in" filter="dissolve">
                                      <p:cBhvr>
                                        <p:cTn id="39" dur="500"/>
                                        <p:tgtEl>
                                          <p:spTgt spid="6">
                                            <p:txEl>
                                              <p:pRg st="10" end="10"/>
                                            </p:txEl>
                                          </p:spTgt>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6">
                                            <p:txEl>
                                              <p:pRg st="12" end="12"/>
                                            </p:txEl>
                                          </p:spTgt>
                                        </p:tgtEl>
                                        <p:attrNameLst>
                                          <p:attrName>style.visibility</p:attrName>
                                        </p:attrNameLst>
                                      </p:cBhvr>
                                      <p:to>
                                        <p:strVal val="visible"/>
                                      </p:to>
                                    </p:set>
                                    <p:animEffect transition="in" filter="dissolve">
                                      <p:cBhvr>
                                        <p:cTn id="43" dur="500"/>
                                        <p:tgtEl>
                                          <p:spTgt spid="6">
                                            <p:txEl>
                                              <p:pRg st="12" end="12"/>
                                            </p:txEl>
                                          </p:spTgt>
                                        </p:tgtEl>
                                      </p:cBhvr>
                                    </p:animEffect>
                                  </p:childTnLst>
                                </p:cTn>
                              </p:par>
                            </p:childTnLst>
                          </p:cTn>
                        </p:par>
                        <p:par>
                          <p:cTn id="44" fill="hold">
                            <p:stCondLst>
                              <p:cond delay="5000"/>
                            </p:stCondLst>
                            <p:childTnLst>
                              <p:par>
                                <p:cTn id="45" presetID="9" presetClass="entr" presetSubtype="0" fill="hold" nodeType="afterEffect">
                                  <p:stCondLst>
                                    <p:cond delay="0"/>
                                  </p:stCondLst>
                                  <p:childTnLst>
                                    <p:set>
                                      <p:cBhvr>
                                        <p:cTn id="46" dur="1" fill="hold">
                                          <p:stCondLst>
                                            <p:cond delay="0"/>
                                          </p:stCondLst>
                                        </p:cTn>
                                        <p:tgtEl>
                                          <p:spTgt spid="6">
                                            <p:txEl>
                                              <p:pRg st="13" end="13"/>
                                            </p:txEl>
                                          </p:spTgt>
                                        </p:tgtEl>
                                        <p:attrNameLst>
                                          <p:attrName>style.visibility</p:attrName>
                                        </p:attrNameLst>
                                      </p:cBhvr>
                                      <p:to>
                                        <p:strVal val="visible"/>
                                      </p:to>
                                    </p:set>
                                    <p:animEffect transition="in" filter="dissolve">
                                      <p:cBhvr>
                                        <p:cTn id="47" dur="500"/>
                                        <p:tgtEl>
                                          <p:spTgt spid="6">
                                            <p:txEl>
                                              <p:pRg st="13" end="13"/>
                                            </p:txEl>
                                          </p:spTgt>
                                        </p:tgtEl>
                                      </p:cBhvr>
                                    </p:animEffect>
                                  </p:childTnLst>
                                </p:cTn>
                              </p:par>
                            </p:childTnLst>
                          </p:cTn>
                        </p:par>
                        <p:par>
                          <p:cTn id="48" fill="hold">
                            <p:stCondLst>
                              <p:cond delay="5500"/>
                            </p:stCondLst>
                            <p:childTnLst>
                              <p:par>
                                <p:cTn id="49" presetID="9" presetClass="entr" presetSubtype="0" fill="hold" nodeType="afterEffect">
                                  <p:stCondLst>
                                    <p:cond delay="0"/>
                                  </p:stCondLst>
                                  <p:childTnLst>
                                    <p:set>
                                      <p:cBhvr>
                                        <p:cTn id="50" dur="1" fill="hold">
                                          <p:stCondLst>
                                            <p:cond delay="0"/>
                                          </p:stCondLst>
                                        </p:cTn>
                                        <p:tgtEl>
                                          <p:spTgt spid="6">
                                            <p:txEl>
                                              <p:pRg st="14" end="14"/>
                                            </p:txEl>
                                          </p:spTgt>
                                        </p:tgtEl>
                                        <p:attrNameLst>
                                          <p:attrName>style.visibility</p:attrName>
                                        </p:attrNameLst>
                                      </p:cBhvr>
                                      <p:to>
                                        <p:strVal val="visible"/>
                                      </p:to>
                                    </p:set>
                                    <p:animEffect transition="in" filter="dissolve">
                                      <p:cBhvr>
                                        <p:cTn id="51" dur="500"/>
                                        <p:tgtEl>
                                          <p:spTgt spid="6">
                                            <p:txEl>
                                              <p:pRg st="14" end="14"/>
                                            </p:txEl>
                                          </p:spTgt>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6">
                                            <p:txEl>
                                              <p:pRg st="15" end="15"/>
                                            </p:txEl>
                                          </p:spTgt>
                                        </p:tgtEl>
                                        <p:attrNameLst>
                                          <p:attrName>style.visibility</p:attrName>
                                        </p:attrNameLst>
                                      </p:cBhvr>
                                      <p:to>
                                        <p:strVal val="visible"/>
                                      </p:to>
                                    </p:set>
                                    <p:animEffect transition="in" filter="dissolve">
                                      <p:cBhvr>
                                        <p:cTn id="55" dur="500"/>
                                        <p:tgtEl>
                                          <p:spTgt spid="6">
                                            <p:txEl>
                                              <p:pRg st="15" end="15"/>
                                            </p:txEl>
                                          </p:spTgt>
                                        </p:tgtEl>
                                      </p:cBhvr>
                                    </p:animEffect>
                                  </p:childTnLst>
                                </p:cTn>
                              </p:par>
                            </p:childTnLst>
                          </p:cTn>
                        </p:par>
                        <p:par>
                          <p:cTn id="56" fill="hold">
                            <p:stCondLst>
                              <p:cond delay="6500"/>
                            </p:stCondLst>
                            <p:childTnLst>
                              <p:par>
                                <p:cTn id="57" presetID="9" presetClass="entr" presetSubtype="0" fill="hold" nodeType="afterEffect">
                                  <p:stCondLst>
                                    <p:cond delay="0"/>
                                  </p:stCondLst>
                                  <p:childTnLst>
                                    <p:set>
                                      <p:cBhvr>
                                        <p:cTn id="58" dur="1" fill="hold">
                                          <p:stCondLst>
                                            <p:cond delay="0"/>
                                          </p:stCondLst>
                                        </p:cTn>
                                        <p:tgtEl>
                                          <p:spTgt spid="6">
                                            <p:txEl>
                                              <p:pRg st="16" end="16"/>
                                            </p:txEl>
                                          </p:spTgt>
                                        </p:tgtEl>
                                        <p:attrNameLst>
                                          <p:attrName>style.visibility</p:attrName>
                                        </p:attrNameLst>
                                      </p:cBhvr>
                                      <p:to>
                                        <p:strVal val="visible"/>
                                      </p:to>
                                    </p:set>
                                    <p:animEffect transition="in" filter="dissolve">
                                      <p:cBhvr>
                                        <p:cTn id="59" dur="500"/>
                                        <p:tgtEl>
                                          <p:spTgt spid="6">
                                            <p:txEl>
                                              <p:pRg st="16" end="16"/>
                                            </p:txEl>
                                          </p:spTgt>
                                        </p:tgtEl>
                                      </p:cBhvr>
                                    </p:animEffect>
                                  </p:childTnLst>
                                </p:cTn>
                              </p:par>
                            </p:childTnLst>
                          </p:cTn>
                        </p:par>
                        <p:par>
                          <p:cTn id="60" fill="hold">
                            <p:stCondLst>
                              <p:cond delay="7000"/>
                            </p:stCondLst>
                            <p:childTnLst>
                              <p:par>
                                <p:cTn id="61" presetID="9" presetClass="entr" presetSubtype="0" fill="hold" nodeType="afterEffect">
                                  <p:stCondLst>
                                    <p:cond delay="0"/>
                                  </p:stCondLst>
                                  <p:childTnLst>
                                    <p:set>
                                      <p:cBhvr>
                                        <p:cTn id="62" dur="1" fill="hold">
                                          <p:stCondLst>
                                            <p:cond delay="0"/>
                                          </p:stCondLst>
                                        </p:cTn>
                                        <p:tgtEl>
                                          <p:spTgt spid="6">
                                            <p:txEl>
                                              <p:pRg st="17" end="17"/>
                                            </p:txEl>
                                          </p:spTgt>
                                        </p:tgtEl>
                                        <p:attrNameLst>
                                          <p:attrName>style.visibility</p:attrName>
                                        </p:attrNameLst>
                                      </p:cBhvr>
                                      <p:to>
                                        <p:strVal val="visible"/>
                                      </p:to>
                                    </p:set>
                                    <p:animEffect transition="in" filter="dissolve">
                                      <p:cBhvr>
                                        <p:cTn id="63" dur="500"/>
                                        <p:tgtEl>
                                          <p:spTgt spid="6">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Review and Application of Learning</a:t>
            </a:r>
            <a:endParaRPr lang="en-GB" sz="2800" dirty="0"/>
          </a:p>
        </p:txBody>
      </p:sp>
      <p:sp>
        <p:nvSpPr>
          <p:cNvPr id="6"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a:bodyPr>
          <a:lstStyle/>
          <a:p>
            <a:pPr marL="342900" lvl="1" indent="-342900">
              <a:buNone/>
            </a:pPr>
            <a:r>
              <a:rPr lang="en-GB" sz="2000" b="1" dirty="0" smtClean="0"/>
              <a:t>Self-Awareness - In this lesson, we worked together identifying:</a:t>
            </a:r>
          </a:p>
          <a:p>
            <a:pPr marL="342900" lvl="1" indent="-342900">
              <a:buNone/>
            </a:pPr>
            <a:endParaRPr lang="en-GB" sz="2000" b="1" dirty="0" smtClean="0"/>
          </a:p>
          <a:p>
            <a:pPr lvl="1"/>
            <a:r>
              <a:rPr lang="en-GB" sz="2000" dirty="0" smtClean="0"/>
              <a:t>Strengths, things </a:t>
            </a:r>
            <a:r>
              <a:rPr lang="en-GB" sz="2000" smtClean="0"/>
              <a:t>to improve </a:t>
            </a:r>
            <a:r>
              <a:rPr lang="en-GB" sz="2000" dirty="0" smtClean="0"/>
              <a:t>and perception of these</a:t>
            </a:r>
          </a:p>
          <a:p>
            <a:pPr lvl="1"/>
            <a:r>
              <a:rPr lang="en-GB" sz="2000" dirty="0" smtClean="0"/>
              <a:t>Factors affecting self-awareness and self-image</a:t>
            </a:r>
          </a:p>
          <a:p>
            <a:pPr lvl="1"/>
            <a:r>
              <a:rPr lang="en-GB" sz="2000" dirty="0" smtClean="0"/>
              <a:t>Managing emotions and behaviour</a:t>
            </a:r>
          </a:p>
          <a:p>
            <a:pPr lvl="1"/>
            <a:r>
              <a:rPr lang="en-GB" sz="2000" dirty="0" smtClean="0"/>
              <a:t>Self-esteem and confidence</a:t>
            </a:r>
          </a:p>
          <a:p>
            <a:pPr lvl="1"/>
            <a:r>
              <a:rPr lang="en-GB" sz="2000" dirty="0" smtClean="0"/>
              <a:t>Examples of high and low self-esteem</a:t>
            </a:r>
          </a:p>
          <a:p>
            <a:pPr lvl="1"/>
            <a:r>
              <a:rPr lang="en-GB" sz="2000" dirty="0" smtClean="0"/>
              <a:t>Improving self-esteem</a:t>
            </a:r>
          </a:p>
          <a:p>
            <a:pPr lvl="1"/>
            <a:r>
              <a:rPr lang="en-GB" sz="2000" dirty="0" smtClean="0"/>
              <a:t>Help and support</a:t>
            </a:r>
          </a:p>
          <a:p>
            <a:pPr lvl="1"/>
            <a:endParaRPr lang="en-GB" sz="1600" dirty="0" smtClean="0"/>
          </a:p>
          <a:p>
            <a:pPr lvl="1"/>
            <a:endParaRPr lang="en-GB" sz="2000" dirty="0" smtClean="0">
              <a:solidFill>
                <a:schemeClr val="accent4">
                  <a:lumMod val="75000"/>
                </a:schemeClr>
              </a:solidFill>
            </a:endParaRPr>
          </a:p>
          <a:p>
            <a:pPr>
              <a:buNone/>
            </a:pPr>
            <a:endParaRPr lang="en-GB" sz="2000" dirty="0" smtClean="0"/>
          </a:p>
          <a:p>
            <a:endParaRPr lang="en-GB" sz="2000" dirty="0" smtClean="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 calcmode="lin" valueType="num">
                                      <p:cBhvr additive="base">
                                        <p:cTn id="12"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nodeType="after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 calcmode="lin" valueType="num">
                                      <p:cBhvr additive="base">
                                        <p:cTn id="17" dur="5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2" fill="hold" nodeType="after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 calcmode="lin" valueType="num">
                                      <p:cBhvr additive="base">
                                        <p:cTn id="22" dur="500" fill="hold"/>
                                        <p:tgtEl>
                                          <p:spTgt spid="6">
                                            <p:txEl>
                                              <p:pRg st="4" end="4"/>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12" fill="hold" nodeType="after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 calcmode="lin" valueType="num">
                                      <p:cBhvr additive="base">
                                        <p:cTn id="27" dur="500" fill="hold"/>
                                        <p:tgtEl>
                                          <p:spTgt spid="6">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12" fill="hold" nodeType="afterEffect">
                                  <p:stCondLst>
                                    <p:cond delay="0"/>
                                  </p:stCondLst>
                                  <p:childTnLst>
                                    <p:set>
                                      <p:cBhvr>
                                        <p:cTn id="31" dur="1" fill="hold">
                                          <p:stCondLst>
                                            <p:cond delay="0"/>
                                          </p:stCondLst>
                                        </p:cTn>
                                        <p:tgtEl>
                                          <p:spTgt spid="6">
                                            <p:txEl>
                                              <p:pRg st="6" end="6"/>
                                            </p:txEl>
                                          </p:spTgt>
                                        </p:tgtEl>
                                        <p:attrNameLst>
                                          <p:attrName>style.visibility</p:attrName>
                                        </p:attrNameLst>
                                      </p:cBhvr>
                                      <p:to>
                                        <p:strVal val="visible"/>
                                      </p:to>
                                    </p:set>
                                    <p:anim calcmode="lin" valueType="num">
                                      <p:cBhvr additive="base">
                                        <p:cTn id="32" dur="500" fill="hold"/>
                                        <p:tgtEl>
                                          <p:spTgt spid="6">
                                            <p:txEl>
                                              <p:pRg st="6" end="6"/>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12" fill="hold" nodeType="after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anim calcmode="lin" valueType="num">
                                      <p:cBhvr additive="base">
                                        <p:cTn id="37" dur="500" fill="hold"/>
                                        <p:tgtEl>
                                          <p:spTgt spid="6">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12" fill="hold" nodeType="afterEffect">
                                  <p:stCondLst>
                                    <p:cond delay="0"/>
                                  </p:stCondLst>
                                  <p:childTnLst>
                                    <p:set>
                                      <p:cBhvr>
                                        <p:cTn id="41" dur="1" fill="hold">
                                          <p:stCondLst>
                                            <p:cond delay="0"/>
                                          </p:stCondLst>
                                        </p:cTn>
                                        <p:tgtEl>
                                          <p:spTgt spid="6">
                                            <p:txEl>
                                              <p:pRg st="8" end="8"/>
                                            </p:txEl>
                                          </p:spTgt>
                                        </p:tgtEl>
                                        <p:attrNameLst>
                                          <p:attrName>style.visibility</p:attrName>
                                        </p:attrNameLst>
                                      </p:cBhvr>
                                      <p:to>
                                        <p:strVal val="visible"/>
                                      </p:to>
                                    </p:set>
                                    <p:anim calcmode="lin" valueType="num">
                                      <p:cBhvr additive="base">
                                        <p:cTn id="42" dur="500" fill="hold"/>
                                        <p:tgtEl>
                                          <p:spTgt spid="6">
                                            <p:txEl>
                                              <p:pRg st="8" end="8"/>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Review and Application of Learning</a:t>
            </a:r>
            <a:endParaRPr lang="en-GB" sz="2800" dirty="0"/>
          </a:p>
        </p:txBody>
      </p:sp>
      <p:sp>
        <p:nvSpPr>
          <p:cNvPr id="3" name="Content Placeholder 2"/>
          <p:cNvSpPr>
            <a:spLocks noGrp="1"/>
          </p:cNvSpPr>
          <p:nvPr>
            <p:ph idx="1"/>
          </p:nvPr>
        </p:nvSpPr>
        <p:spPr>
          <a:xfrm>
            <a:off x="457200" y="1295400"/>
            <a:ext cx="8229600" cy="5257800"/>
          </a:xfrm>
          <a:solidFill>
            <a:schemeClr val="bg2"/>
          </a:solidFill>
        </p:spPr>
        <p:txBody>
          <a:bodyPr>
            <a:normAutofit lnSpcReduction="10000"/>
          </a:bodyPr>
          <a:lstStyle/>
          <a:p>
            <a:pPr>
              <a:buNone/>
            </a:pPr>
            <a:r>
              <a:rPr lang="en-GB" sz="2200" b="1" dirty="0" smtClean="0"/>
              <a:t>Your task today is in groups of 5:</a:t>
            </a:r>
          </a:p>
          <a:p>
            <a:pPr>
              <a:buNone/>
            </a:pPr>
            <a:endParaRPr lang="en-GB" sz="2200" dirty="0" smtClean="0">
              <a:solidFill>
                <a:srgbClr val="FF00FF"/>
              </a:solidFill>
            </a:endParaRPr>
          </a:p>
          <a:p>
            <a:r>
              <a:rPr lang="en-GB" sz="2200" dirty="0" smtClean="0">
                <a:solidFill>
                  <a:srgbClr val="FF00FF"/>
                </a:solidFill>
              </a:rPr>
              <a:t>Design a T-shirt (front and back) promoting ‘Positive Mental Health’ </a:t>
            </a:r>
          </a:p>
          <a:p>
            <a:endParaRPr lang="en-GB" sz="2200" dirty="0" smtClean="0">
              <a:solidFill>
                <a:srgbClr val="FF00FF"/>
              </a:solidFill>
            </a:endParaRPr>
          </a:p>
          <a:p>
            <a:r>
              <a:rPr lang="en-GB" sz="2200" dirty="0" smtClean="0">
                <a:solidFill>
                  <a:srgbClr val="FF00FF"/>
                </a:solidFill>
              </a:rPr>
              <a:t>You can use a main heading and/or an image as the focus of your messages</a:t>
            </a:r>
          </a:p>
          <a:p>
            <a:pPr>
              <a:buNone/>
            </a:pPr>
            <a:endParaRPr lang="en-GB" sz="2200" dirty="0" smtClean="0">
              <a:solidFill>
                <a:srgbClr val="FF00FF"/>
              </a:solidFill>
            </a:endParaRPr>
          </a:p>
          <a:p>
            <a:r>
              <a:rPr lang="en-GB" sz="2200" dirty="0" smtClean="0">
                <a:solidFill>
                  <a:srgbClr val="FF00FF"/>
                </a:solidFill>
              </a:rPr>
              <a:t>You must also cover all 5 areas we have discussed this year and can include text and images as appropriate to promote your positive messages</a:t>
            </a:r>
          </a:p>
          <a:p>
            <a:pPr lvl="1">
              <a:buNone/>
            </a:pPr>
            <a:endParaRPr lang="en-GB" sz="2200" dirty="0" smtClean="0">
              <a:solidFill>
                <a:srgbClr val="FF00FF"/>
              </a:solidFill>
            </a:endParaRPr>
          </a:p>
          <a:p>
            <a:r>
              <a:rPr lang="en-GB" sz="2200" dirty="0" smtClean="0">
                <a:solidFill>
                  <a:srgbClr val="FF00FF"/>
                </a:solidFill>
              </a:rPr>
              <a:t>You have 30 minutes to discuss, agree and design</a:t>
            </a:r>
          </a:p>
          <a:p>
            <a:endParaRPr lang="en-GB" sz="2200" dirty="0" smtClean="0">
              <a:solidFill>
                <a:srgbClr val="FF00FF"/>
              </a:solidFill>
            </a:endParaRPr>
          </a:p>
          <a:p>
            <a:r>
              <a:rPr lang="en-GB" sz="2200" dirty="0" smtClean="0">
                <a:solidFill>
                  <a:srgbClr val="FF00FF"/>
                </a:solidFill>
              </a:rPr>
              <a:t>Each group will then be present their designs to the whole class</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1143</TotalTime>
  <Words>726</Words>
  <Application>Microsoft Office PowerPoint</Application>
  <PresentationFormat>On-screen Show (4:3)</PresentationFormat>
  <Paragraphs>120</Paragraphs>
  <Slides>13</Slides>
  <Notes>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    Bristol Healthy Schools  Stride  Emotional Health and Wellbeing Programme  Year 8 – Lesson 6 Review and Application of Learning Assessment </vt:lpstr>
      <vt:lpstr>Our School Values and Ground Rules</vt:lpstr>
      <vt:lpstr>Application of Learning</vt:lpstr>
      <vt:lpstr>Review and Application of Learning</vt:lpstr>
      <vt:lpstr>Review and Application of Learning</vt:lpstr>
      <vt:lpstr>Review and Application of Learning</vt:lpstr>
      <vt:lpstr>Review and Application of Learning</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171</cp:revision>
  <dcterms:created xsi:type="dcterms:W3CDTF">2006-08-16T00:00:00Z</dcterms:created>
  <dcterms:modified xsi:type="dcterms:W3CDTF">2017-12-12T15:56:31Z</dcterms:modified>
</cp:coreProperties>
</file>