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5" r:id="rId5"/>
    <p:sldId id="286" r:id="rId6"/>
    <p:sldId id="268" r:id="rId7"/>
    <p:sldId id="267" r:id="rId8"/>
    <p:sldId id="295" r:id="rId9"/>
    <p:sldId id="257" r:id="rId10"/>
    <p:sldId id="258" r:id="rId11"/>
    <p:sldId id="287" r:id="rId12"/>
    <p:sldId id="260" r:id="rId13"/>
    <p:sldId id="288" r:id="rId14"/>
    <p:sldId id="281" r:id="rId15"/>
    <p:sldId id="292" r:id="rId16"/>
    <p:sldId id="296" r:id="rId17"/>
    <p:sldId id="277" r:id="rId18"/>
    <p:sldId id="289" r:id="rId19"/>
    <p:sldId id="297" r:id="rId20"/>
    <p:sldId id="270" r:id="rId21"/>
    <p:sldId id="282" r:id="rId22"/>
    <p:sldId id="269" r:id="rId23"/>
    <p:sldId id="283" r:id="rId24"/>
    <p:sldId id="290" r:id="rId25"/>
    <p:sldId id="293" r:id="rId26"/>
    <p:sldId id="303" r:id="rId27"/>
    <p:sldId id="299" r:id="rId28"/>
    <p:sldId id="300" r:id="rId29"/>
    <p:sldId id="301" r:id="rId30"/>
    <p:sldId id="302"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96" autoAdjust="0"/>
  </p:normalViewPr>
  <p:slideViewPr>
    <p:cSldViewPr>
      <p:cViewPr varScale="1">
        <p:scale>
          <a:sx n="81" d="100"/>
          <a:sy n="81" d="100"/>
        </p:scale>
        <p:origin x="-16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vimeo.com/229591059/e74efbba36"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 Lesson 1</a:t>
            </a:r>
            <a:br>
              <a:rPr lang="en-GB" dirty="0" smtClean="0">
                <a:solidFill>
                  <a:schemeClr val="tx2">
                    <a:lumMod val="60000"/>
                    <a:lumOff val="40000"/>
                  </a:schemeClr>
                </a:solidFill>
              </a:rPr>
            </a:br>
            <a:r>
              <a:rPr lang="en-GB" dirty="0" smtClean="0">
                <a:solidFill>
                  <a:schemeClr val="tx2">
                    <a:lumMod val="60000"/>
                    <a:lumOff val="40000"/>
                  </a:schemeClr>
                </a:solidFill>
              </a:rPr>
              <a:t>Importance of Sleep</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4724400" cy="4525963"/>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buNone/>
            </a:pPr>
            <a:r>
              <a:rPr lang="en-US" sz="2100" b="1" dirty="0" smtClean="0"/>
              <a:t>Lack of sleep seriously affects your health:</a:t>
            </a:r>
          </a:p>
          <a:p>
            <a:pPr>
              <a:buNone/>
            </a:pPr>
            <a:r>
              <a:rPr lang="en-GB" sz="2100" dirty="0" smtClean="0">
                <a:solidFill>
                  <a:schemeClr val="bg1"/>
                </a:solidFill>
              </a:rPr>
              <a:t> </a:t>
            </a:r>
          </a:p>
          <a:p>
            <a:r>
              <a:rPr lang="en-US" sz="2100" dirty="0" smtClean="0"/>
              <a:t>Young people need as much sleep as babies – around 9-11 hours per night</a:t>
            </a:r>
          </a:p>
          <a:p>
            <a:pPr>
              <a:buNone/>
            </a:pPr>
            <a:endParaRPr lang="en-US" sz="2100" dirty="0" smtClean="0"/>
          </a:p>
          <a:p>
            <a:r>
              <a:rPr lang="en-US" sz="2100" dirty="0" smtClean="0"/>
              <a:t>During sleep important growth hormones are released which helps your physical and mental development</a:t>
            </a:r>
          </a:p>
          <a:p>
            <a:endParaRPr lang="en-US" sz="2100" dirty="0" smtClean="0"/>
          </a:p>
          <a:p>
            <a:r>
              <a:rPr lang="en-US" sz="2100" dirty="0" smtClean="0"/>
              <a:t>People who sleep for 5/6 hours have more ghrelin hormone which increases the feelings of hunger</a:t>
            </a:r>
          </a:p>
          <a:p>
            <a:pPr>
              <a:buNone/>
            </a:pPr>
            <a:endParaRPr lang="en-US" sz="2100" dirty="0" smtClean="0"/>
          </a:p>
          <a:p>
            <a:r>
              <a:rPr lang="en-GB" sz="2100" dirty="0" smtClean="0"/>
              <a:t>People who sleep less are more likely to be overweight, may have snoring problems and may be tired during the day</a:t>
            </a:r>
          </a:p>
          <a:p>
            <a:pPr>
              <a:buNone/>
            </a:pPr>
            <a:endParaRPr lang="en-US" sz="2100" dirty="0" smtClean="0"/>
          </a:p>
          <a:p>
            <a:pPr>
              <a:buNone/>
            </a:pPr>
            <a:endParaRPr lang="en-GB" sz="22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17410" name="Picture 2" descr="Related image"/>
          <p:cNvPicPr>
            <a:picLocks noChangeAspect="1" noChangeArrowheads="1"/>
          </p:cNvPicPr>
          <p:nvPr/>
        </p:nvPicPr>
        <p:blipFill>
          <a:blip r:embed="rId2" cstate="print"/>
          <a:srcRect/>
          <a:stretch>
            <a:fillRect/>
          </a:stretch>
        </p:blipFill>
        <p:spPr bwMode="auto">
          <a:xfrm>
            <a:off x="5347752" y="2667000"/>
            <a:ext cx="3692214"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381000" y="1447800"/>
            <a:ext cx="5638800" cy="4525963"/>
          </a:xfrm>
          <a:solidFill>
            <a:schemeClr val="accent6">
              <a:lumMod val="60000"/>
              <a:lumOff val="40000"/>
            </a:schemeClr>
          </a:solidFill>
        </p:spPr>
        <p:txBody>
          <a:bodyPr>
            <a:normAutofit fontScale="85000" lnSpcReduction="20000"/>
          </a:bodyPr>
          <a:lstStyle/>
          <a:p>
            <a:pPr>
              <a:buNone/>
            </a:pPr>
            <a:r>
              <a:rPr lang="en-US" sz="2100" b="1" dirty="0" smtClean="0"/>
              <a:t>Lack of sleep seriously affects your health:</a:t>
            </a:r>
          </a:p>
          <a:p>
            <a:pPr>
              <a:buNone/>
            </a:pPr>
            <a:r>
              <a:rPr lang="en-GB" sz="2100" dirty="0" smtClean="0">
                <a:solidFill>
                  <a:schemeClr val="bg1"/>
                </a:solidFill>
              </a:rPr>
              <a:t> </a:t>
            </a:r>
          </a:p>
          <a:p>
            <a:r>
              <a:rPr lang="en-US" sz="2100" dirty="0" smtClean="0"/>
              <a:t>90% of people who sleep less than 5/6 hours per night also suffer from:</a:t>
            </a:r>
          </a:p>
          <a:p>
            <a:endParaRPr lang="en-US" sz="2100" dirty="0" smtClean="0"/>
          </a:p>
          <a:p>
            <a:pPr lvl="1"/>
            <a:r>
              <a:rPr lang="en-US" sz="2100" dirty="0" smtClean="0"/>
              <a:t>Diabetes</a:t>
            </a:r>
          </a:p>
          <a:p>
            <a:pPr lvl="1"/>
            <a:r>
              <a:rPr lang="en-US" sz="2100" dirty="0" smtClean="0"/>
              <a:t>High blood pressure</a:t>
            </a:r>
          </a:p>
          <a:p>
            <a:pPr lvl="1"/>
            <a:r>
              <a:rPr lang="en-US" sz="2100" dirty="0" smtClean="0"/>
              <a:t>Heart problems: heart failure, strokes, heart attacks, irregular heartbeat</a:t>
            </a:r>
          </a:p>
          <a:p>
            <a:pPr>
              <a:buNone/>
            </a:pPr>
            <a:endParaRPr lang="en-GB" sz="2100" dirty="0" smtClean="0"/>
          </a:p>
          <a:p>
            <a:r>
              <a:rPr lang="en-US" sz="2100" dirty="0" smtClean="0"/>
              <a:t>Most people who have depression sleep for less than 6 hours per night</a:t>
            </a:r>
          </a:p>
          <a:p>
            <a:endParaRPr lang="en-US" sz="2100" dirty="0" smtClean="0"/>
          </a:p>
          <a:p>
            <a:r>
              <a:rPr lang="en-US" sz="2100" dirty="0" smtClean="0"/>
              <a:t>Less sleep = less alert = accidents </a:t>
            </a:r>
          </a:p>
          <a:p>
            <a:endParaRPr lang="en-US" sz="2100" dirty="0" smtClean="0"/>
          </a:p>
          <a:p>
            <a:r>
              <a:rPr lang="en-US" sz="2100" dirty="0" smtClean="0"/>
              <a:t>Less sleep = less learning, less memory of what you have learned</a:t>
            </a:r>
            <a:endParaRPr lang="en-GB" sz="21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6145" name="Picture 1" descr="C:\Users\Keith\Dropbox\Images\alarm clcok green.jpg"/>
          <p:cNvPicPr>
            <a:picLocks noChangeAspect="1" noChangeArrowheads="1"/>
          </p:cNvPicPr>
          <p:nvPr/>
        </p:nvPicPr>
        <p:blipFill>
          <a:blip r:embed="rId2" cstate="print"/>
          <a:srcRect/>
          <a:stretch>
            <a:fillRect/>
          </a:stretch>
        </p:blipFill>
        <p:spPr bwMode="auto">
          <a:xfrm>
            <a:off x="6138314" y="2286000"/>
            <a:ext cx="2929486" cy="21742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 calcmode="lin" valueType="num">
                                      <p:cBhvr additive="base">
                                        <p:cTn id="4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8305800" cy="2514600"/>
          </a:xfrm>
        </p:spPr>
        <p:style>
          <a:lnRef idx="1">
            <a:schemeClr val="accent5"/>
          </a:lnRef>
          <a:fillRef idx="3">
            <a:schemeClr val="accent5"/>
          </a:fillRef>
          <a:effectRef idx="2">
            <a:schemeClr val="accent5"/>
          </a:effectRef>
          <a:fontRef idx="minor">
            <a:schemeClr val="lt1"/>
          </a:fontRef>
        </p:style>
        <p:txBody>
          <a:bodyPr>
            <a:normAutofit/>
          </a:bodyPr>
          <a:lstStyle/>
          <a:p>
            <a:pPr lvl="0">
              <a:buNone/>
            </a:pPr>
            <a:r>
              <a:rPr lang="en-GB" sz="2000" b="1" dirty="0" smtClean="0"/>
              <a:t>Sleeping Positions:</a:t>
            </a:r>
          </a:p>
          <a:p>
            <a:pPr lvl="0">
              <a:buNone/>
            </a:pPr>
            <a:endParaRPr lang="en-GB" sz="2000" dirty="0" smtClean="0"/>
          </a:p>
          <a:p>
            <a:r>
              <a:rPr lang="en-GB" sz="2000" dirty="0" smtClean="0"/>
              <a:t>Professor Chris Idzikowski, Director of the Sleep Assessment and Advisory Service,  has identified  six common sleeping positions</a:t>
            </a:r>
          </a:p>
          <a:p>
            <a:pPr>
              <a:buNone/>
            </a:pPr>
            <a:endParaRPr lang="en-GB" sz="2000" dirty="0" smtClean="0"/>
          </a:p>
          <a:p>
            <a:r>
              <a:rPr lang="en-GB" sz="2000" dirty="0" smtClean="0"/>
              <a:t>His research of 1000 people claims that each position is linked to a particular personality</a:t>
            </a: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5" descr="_39343154_sleeping_416"/>
          <p:cNvPicPr>
            <a:picLocks noChangeAspect="1" noChangeArrowheads="1"/>
          </p:cNvPicPr>
          <p:nvPr/>
        </p:nvPicPr>
        <p:blipFill>
          <a:blip r:embed="rId2" cstate="print"/>
          <a:srcRect/>
          <a:stretch>
            <a:fillRect/>
          </a:stretch>
        </p:blipFill>
        <p:spPr bwMode="auto">
          <a:xfrm>
            <a:off x="1905000" y="4114800"/>
            <a:ext cx="5170488" cy="2743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8305800" cy="4876800"/>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lvl="0">
              <a:buNone/>
            </a:pPr>
            <a:r>
              <a:rPr lang="en-GB" sz="2000" b="1" dirty="0" smtClean="0"/>
              <a:t>Sleeping positions and links to personality:</a:t>
            </a:r>
          </a:p>
          <a:p>
            <a:pPr lvl="0">
              <a:buNone/>
            </a:pPr>
            <a:endParaRPr lang="en-GB" sz="2000" dirty="0" smtClean="0"/>
          </a:p>
          <a:p>
            <a:r>
              <a:rPr lang="en-GB" sz="1800" b="1" dirty="0" smtClean="0"/>
              <a:t>The Foetus:</a:t>
            </a:r>
            <a:r>
              <a:rPr lang="en-GB" sz="1800" dirty="0" smtClean="0"/>
              <a:t> Described as tough on the outside but sensitive at heart. They may be shy when they first meet somebody, but soon relax. More than twice as many women as men tend to sleep in this position</a:t>
            </a:r>
          </a:p>
          <a:p>
            <a:r>
              <a:rPr lang="en-GB" sz="1800" b="1" dirty="0" smtClean="0"/>
              <a:t>Log:</a:t>
            </a:r>
            <a:r>
              <a:rPr lang="en-GB" sz="1800" dirty="0" smtClean="0"/>
              <a:t> Described as easy going, social people who like being part of the in-crowd and who are trusting of strangers but may be gullible </a:t>
            </a:r>
          </a:p>
          <a:p>
            <a:r>
              <a:rPr lang="en-GB" sz="1800" b="1" dirty="0" smtClean="0"/>
              <a:t>Yearner:</a:t>
            </a:r>
            <a:r>
              <a:rPr lang="en-GB" sz="1800" dirty="0" smtClean="0"/>
              <a:t> Said to have an open nature, but can be suspicious, cynical. They are slow to make up their minds, but once they have taken a decision, they are unlikely ever to change it</a:t>
            </a:r>
          </a:p>
          <a:p>
            <a:r>
              <a:rPr lang="en-GB" sz="1800" b="1" dirty="0" smtClean="0"/>
              <a:t>Soldier: </a:t>
            </a:r>
            <a:r>
              <a:rPr lang="en-GB" sz="1800" dirty="0" smtClean="0"/>
              <a:t>Generally quiet and reserved, don't like a fuss, but set themselves and others high standards</a:t>
            </a:r>
          </a:p>
          <a:p>
            <a:r>
              <a:rPr lang="en-GB" sz="1800" b="1" dirty="0" smtClean="0"/>
              <a:t>Freefaller:</a:t>
            </a:r>
            <a:r>
              <a:rPr lang="en-GB" sz="1800" dirty="0" smtClean="0"/>
              <a:t> Often happy in crowds and brash, can be nervy and thin-skinned underneath and don't like criticism or extreme situations </a:t>
            </a:r>
          </a:p>
          <a:p>
            <a:r>
              <a:rPr lang="en-GB" sz="1800" b="1" dirty="0" smtClean="0"/>
              <a:t>Starfish: </a:t>
            </a:r>
            <a:r>
              <a:rPr lang="en-GB" sz="1800" dirty="0" smtClean="0"/>
              <a:t>Lying on your back with both arms up around the pillow. These sleepers make good friends because they are always ready to listen to others, and offer help when needed. They generally don't like to be the centre of attention. </a:t>
            </a:r>
          </a:p>
          <a:p>
            <a:r>
              <a:rPr lang="en-GB" sz="1800" dirty="0" smtClean="0">
                <a:solidFill>
                  <a:srgbClr val="FF00FF"/>
                </a:solidFill>
              </a:rPr>
              <a:t>What position do you sleep in and is the description accurate?</a:t>
            </a: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vertical)">
                                      <p:cBhvr>
                                        <p:cTn id="11" dur="500"/>
                                        <p:tgtEl>
                                          <p:spTgt spid="3">
                                            <p:txEl>
                                              <p:pRg st="2" end="2"/>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vertical)">
                                      <p:cBhvr>
                                        <p:cTn id="15" dur="500"/>
                                        <p:tgtEl>
                                          <p:spTgt spid="3">
                                            <p:txEl>
                                              <p:pRg st="3" end="3"/>
                                            </p:txEl>
                                          </p:spTgt>
                                        </p:tgtEl>
                                      </p:cBhvr>
                                    </p:animEffect>
                                  </p:childTnLst>
                                </p:cTn>
                              </p:par>
                            </p:childTnLst>
                          </p:cTn>
                        </p:par>
                        <p:par>
                          <p:cTn id="16" fill="hold">
                            <p:stCondLst>
                              <p:cond delay="1500"/>
                            </p:stCondLst>
                            <p:childTnLst>
                              <p:par>
                                <p:cTn id="17" presetID="3" presetClass="entr" presetSubtype="5"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vertical)">
                                      <p:cBhvr>
                                        <p:cTn id="19" dur="500"/>
                                        <p:tgtEl>
                                          <p:spTgt spid="3">
                                            <p:txEl>
                                              <p:pRg st="4" end="4"/>
                                            </p:txEl>
                                          </p:spTgt>
                                        </p:tgtEl>
                                      </p:cBhvr>
                                    </p:animEffect>
                                  </p:childTnLst>
                                </p:cTn>
                              </p:par>
                            </p:childTnLst>
                          </p:cTn>
                        </p:par>
                        <p:par>
                          <p:cTn id="20" fill="hold">
                            <p:stCondLst>
                              <p:cond delay="2000"/>
                            </p:stCondLst>
                            <p:childTnLst>
                              <p:par>
                                <p:cTn id="21" presetID="3" presetClass="entr" presetSubtype="5"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vertical)">
                                      <p:cBhvr>
                                        <p:cTn id="23" dur="500"/>
                                        <p:tgtEl>
                                          <p:spTgt spid="3">
                                            <p:txEl>
                                              <p:pRg st="5" end="5"/>
                                            </p:txEl>
                                          </p:spTgt>
                                        </p:tgtEl>
                                      </p:cBhvr>
                                    </p:animEffect>
                                  </p:childTnLst>
                                </p:cTn>
                              </p:par>
                            </p:childTnLst>
                          </p:cTn>
                        </p:par>
                        <p:par>
                          <p:cTn id="24" fill="hold">
                            <p:stCondLst>
                              <p:cond delay="2500"/>
                            </p:stCondLst>
                            <p:childTnLst>
                              <p:par>
                                <p:cTn id="25" presetID="3" presetClass="entr" presetSubtype="5"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vertical)">
                                      <p:cBhvr>
                                        <p:cTn id="27" dur="500"/>
                                        <p:tgtEl>
                                          <p:spTgt spid="3">
                                            <p:txEl>
                                              <p:pRg st="6" end="6"/>
                                            </p:txEl>
                                          </p:spTgt>
                                        </p:tgtEl>
                                      </p:cBhvr>
                                    </p:animEffect>
                                  </p:childTnLst>
                                </p:cTn>
                              </p:par>
                            </p:childTnLst>
                          </p:cTn>
                        </p:par>
                        <p:par>
                          <p:cTn id="28" fill="hold">
                            <p:stCondLst>
                              <p:cond delay="3000"/>
                            </p:stCondLst>
                            <p:childTnLst>
                              <p:par>
                                <p:cTn id="29" presetID="3" presetClass="entr" presetSubtype="5"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linds(vertical)">
                                      <p:cBhvr>
                                        <p:cTn id="31" dur="500"/>
                                        <p:tgtEl>
                                          <p:spTgt spid="3">
                                            <p:txEl>
                                              <p:pRg st="7" end="7"/>
                                            </p:txEl>
                                          </p:spTgt>
                                        </p:tgtEl>
                                      </p:cBhvr>
                                    </p:animEffect>
                                  </p:childTnLst>
                                </p:cTn>
                              </p:par>
                            </p:childTnLst>
                          </p:cTn>
                        </p:par>
                        <p:par>
                          <p:cTn id="32" fill="hold">
                            <p:stCondLst>
                              <p:cond delay="3500"/>
                            </p:stCondLst>
                            <p:childTnLst>
                              <p:par>
                                <p:cTn id="33" presetID="3" presetClass="entr" presetSubtype="5"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vertic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486400" cy="5105400"/>
          </a:xfrm>
        </p:spPr>
        <p:style>
          <a:lnRef idx="0">
            <a:schemeClr val="accent2"/>
          </a:lnRef>
          <a:fillRef idx="3">
            <a:schemeClr val="accent2"/>
          </a:fillRef>
          <a:effectRef idx="3">
            <a:schemeClr val="accent2"/>
          </a:effectRef>
          <a:fontRef idx="minor">
            <a:schemeClr val="lt1"/>
          </a:fontRef>
        </p:style>
        <p:txBody>
          <a:bodyPr>
            <a:normAutofit fontScale="85000" lnSpcReduction="10000"/>
          </a:bodyPr>
          <a:lstStyle/>
          <a:p>
            <a:pPr>
              <a:buNone/>
            </a:pPr>
            <a:r>
              <a:rPr lang="en-GB" sz="2000" b="1" dirty="0" smtClean="0"/>
              <a:t>Junk Sleep:</a:t>
            </a:r>
          </a:p>
          <a:p>
            <a:pPr>
              <a:buNone/>
            </a:pPr>
            <a:endParaRPr lang="en-GB" sz="2000" dirty="0" smtClean="0"/>
          </a:p>
          <a:p>
            <a:r>
              <a:rPr lang="en-GB" sz="2000" dirty="0" smtClean="0"/>
              <a:t>One thing that all experts agree on is that too many young people are damaging their health by not getting enough sleep and by falling asleep with electrical gadgets on</a:t>
            </a:r>
          </a:p>
          <a:p>
            <a:pPr>
              <a:buNone/>
            </a:pPr>
            <a:endParaRPr lang="en-GB" sz="2000" dirty="0" smtClean="0"/>
          </a:p>
          <a:p>
            <a:r>
              <a:rPr lang="en-GB" sz="2000" dirty="0" smtClean="0"/>
              <a:t>A third of 12 to 16-year-olds asked slept for between four to seven hours a night. Experts recommend at least 9-11 hours.</a:t>
            </a:r>
          </a:p>
          <a:p>
            <a:pPr>
              <a:buNone/>
            </a:pPr>
            <a:endParaRPr lang="en-GB" sz="2000" dirty="0" smtClean="0"/>
          </a:p>
          <a:p>
            <a:r>
              <a:rPr lang="en-GB" sz="2000" dirty="0" smtClean="0"/>
              <a:t>Almost a quarter of the young people surveyed admitted they fell asleep watching TV, listening to music or with other equipment still running - leading to what experts call poor quality ‘junk’ sleep</a:t>
            </a:r>
          </a:p>
          <a:p>
            <a:pPr>
              <a:buNone/>
            </a:pPr>
            <a:endParaRPr lang="en-GB" sz="2000" dirty="0" smtClean="0"/>
          </a:p>
          <a:p>
            <a:r>
              <a:rPr lang="en-GB" sz="2000" dirty="0" smtClean="0"/>
              <a:t>Junk sleep is sleep which is of neither the length nor quality that it should be to give the brain the rest it needs</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4337" name="Picture 1" descr="C:\Users\Keith\Dropbox\Images\ipad.jpg"/>
          <p:cNvPicPr>
            <a:picLocks noChangeAspect="1" noChangeArrowheads="1"/>
          </p:cNvPicPr>
          <p:nvPr/>
        </p:nvPicPr>
        <p:blipFill>
          <a:blip r:embed="rId2" cstate="print"/>
          <a:srcRect/>
          <a:stretch>
            <a:fillRect/>
          </a:stretch>
        </p:blipFill>
        <p:spPr bwMode="auto">
          <a:xfrm>
            <a:off x="5981700" y="2438400"/>
            <a:ext cx="30861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6"/>
                </a:solidFill>
              </a:rPr>
              <a:t>Importance of Sleep</a:t>
            </a:r>
            <a:endParaRPr lang="en-GB" dirty="0"/>
          </a:p>
        </p:txBody>
      </p:sp>
      <p:sp>
        <p:nvSpPr>
          <p:cNvPr id="3" name="Content Placeholder 2"/>
          <p:cNvSpPr>
            <a:spLocks noGrp="1"/>
          </p:cNvSpPr>
          <p:nvPr>
            <p:ph idx="1"/>
          </p:nvPr>
        </p:nvSpPr>
        <p:spPr>
          <a:solidFill>
            <a:schemeClr val="accent4">
              <a:lumMod val="40000"/>
              <a:lumOff val="60000"/>
            </a:schemeClr>
          </a:solidFill>
        </p:spPr>
        <p:txBody>
          <a:bodyPr/>
          <a:lstStyle/>
          <a:p>
            <a:pPr>
              <a:buNone/>
            </a:pPr>
            <a:r>
              <a:rPr lang="en-GB" dirty="0" smtClean="0"/>
              <a:t>Click the link to this video:</a:t>
            </a:r>
          </a:p>
          <a:p>
            <a:pPr>
              <a:buNone/>
            </a:pPr>
            <a:endParaRPr lang="en-GB" dirty="0" smtClean="0"/>
          </a:p>
          <a:p>
            <a:pPr>
              <a:buNone/>
            </a:pPr>
            <a:r>
              <a:rPr lang="en-GB" dirty="0" smtClean="0">
                <a:hlinkClick r:id="rId2"/>
              </a:rPr>
              <a:t>Importance of Sleep</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4495800" cy="4525963"/>
          </a:xfrm>
          <a:solidFill>
            <a:schemeClr val="accent3">
              <a:lumMod val="20000"/>
              <a:lumOff val="80000"/>
            </a:schemeClr>
          </a:solidFill>
        </p:spPr>
        <p:txBody>
          <a:bodyPr>
            <a:normAutofit/>
          </a:bodyPr>
          <a:lstStyle/>
          <a:p>
            <a:pPr>
              <a:buNone/>
            </a:pPr>
            <a:r>
              <a:rPr lang="en-GB" sz="2000" b="1" dirty="0" smtClean="0"/>
              <a:t>Class Exercise:</a:t>
            </a:r>
          </a:p>
          <a:p>
            <a:pPr>
              <a:buNone/>
            </a:pPr>
            <a:endParaRPr lang="en-GB" sz="2000" dirty="0" smtClean="0">
              <a:solidFill>
                <a:srgbClr val="FF00FF"/>
              </a:solidFill>
            </a:endParaRPr>
          </a:p>
          <a:p>
            <a:r>
              <a:rPr lang="en-GB" sz="2000" dirty="0" smtClean="0">
                <a:solidFill>
                  <a:srgbClr val="FF00FF"/>
                </a:solidFill>
              </a:rPr>
              <a:t>What tips could you give someone who wants sleep better?</a:t>
            </a:r>
          </a:p>
          <a:p>
            <a:endParaRPr lang="en-GB" dirty="0" smtClean="0">
              <a:solidFill>
                <a:srgbClr val="FF00FF"/>
              </a:solidFill>
            </a:endParaRPr>
          </a:p>
          <a:p>
            <a:pPr>
              <a:buNone/>
            </a:pPr>
            <a:endParaRPr lang="en-GB" dirty="0">
              <a:solidFill>
                <a:srgbClr val="FF00FF"/>
              </a:solidFill>
            </a:endParaRPr>
          </a:p>
        </p:txBody>
      </p:sp>
      <p:pic>
        <p:nvPicPr>
          <p:cNvPr id="3074" name="Picture 2" descr="C:\Users\Keith\Dropbox\Images\question marks.jpg"/>
          <p:cNvPicPr>
            <a:picLocks noChangeAspect="1" noChangeArrowheads="1"/>
          </p:cNvPicPr>
          <p:nvPr/>
        </p:nvPicPr>
        <p:blipFill>
          <a:blip r:embed="rId2" cstate="print"/>
          <a:srcRect/>
          <a:stretch>
            <a:fillRect/>
          </a:stretch>
        </p:blipFill>
        <p:spPr bwMode="auto">
          <a:xfrm>
            <a:off x="5181600" y="16002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638800" cy="4876800"/>
          </a:xfrm>
        </p:spPr>
        <p:style>
          <a:lnRef idx="1">
            <a:schemeClr val="dk1"/>
          </a:lnRef>
          <a:fillRef idx="3">
            <a:schemeClr val="dk1"/>
          </a:fillRef>
          <a:effectRef idx="2">
            <a:schemeClr val="dk1"/>
          </a:effectRef>
          <a:fontRef idx="minor">
            <a:schemeClr val="lt1"/>
          </a:fontRef>
        </p:style>
        <p:txBody>
          <a:bodyPr>
            <a:normAutofit/>
          </a:bodyPr>
          <a:lstStyle/>
          <a:p>
            <a:pPr>
              <a:buNone/>
            </a:pPr>
            <a:r>
              <a:rPr lang="en-GB" sz="2100" b="1" dirty="0" smtClean="0">
                <a:solidFill>
                  <a:schemeClr val="bg1"/>
                </a:solidFill>
              </a:rPr>
              <a:t>Sleep Tips:</a:t>
            </a:r>
          </a:p>
          <a:p>
            <a:endParaRPr lang="en-GB" sz="2100" dirty="0" smtClean="0">
              <a:solidFill>
                <a:schemeClr val="bg1"/>
              </a:solidFill>
            </a:endParaRPr>
          </a:p>
          <a:p>
            <a:pPr>
              <a:spcBef>
                <a:spcPct val="0"/>
              </a:spcBef>
              <a:spcAft>
                <a:spcPts val="600"/>
              </a:spcAft>
            </a:pPr>
            <a:r>
              <a:rPr lang="en-US" sz="2000" b="1" dirty="0" smtClean="0">
                <a:solidFill>
                  <a:schemeClr val="bg1"/>
                </a:solidFill>
                <a:ea typeface="ＭＳ Ｐゴシック" pitchFamily="-106" charset="-128"/>
              </a:rPr>
              <a:t>Sleep time: </a:t>
            </a:r>
            <a:r>
              <a:rPr lang="en-US" sz="2000" dirty="0" smtClean="0">
                <a:solidFill>
                  <a:schemeClr val="bg1"/>
                </a:solidFill>
                <a:ea typeface="ＭＳ Ｐゴシック" pitchFamily="-106" charset="-128"/>
              </a:rPr>
              <a:t>go to bed the same time everyday</a:t>
            </a:r>
          </a:p>
          <a:p>
            <a:pPr>
              <a:spcBef>
                <a:spcPct val="0"/>
              </a:spcBef>
              <a:spcAft>
                <a:spcPts val="600"/>
              </a:spcAft>
              <a:buNone/>
            </a:pPr>
            <a:endParaRPr lang="en-US" sz="2000" dirty="0" smtClean="0">
              <a:solidFill>
                <a:schemeClr val="bg1"/>
              </a:solidFill>
              <a:ea typeface="ＭＳ Ｐゴシック" pitchFamily="-106" charset="-128"/>
            </a:endParaRPr>
          </a:p>
          <a:p>
            <a:pPr>
              <a:spcBef>
                <a:spcPct val="0"/>
              </a:spcBef>
              <a:spcAft>
                <a:spcPts val="600"/>
              </a:spcAft>
            </a:pPr>
            <a:r>
              <a:rPr lang="en-US" sz="2000" b="1" dirty="0" smtClean="0">
                <a:solidFill>
                  <a:schemeClr val="bg1"/>
                </a:solidFill>
                <a:ea typeface="ＭＳ Ｐゴシック" pitchFamily="-106" charset="-128"/>
              </a:rPr>
              <a:t>Wake-up time: </a:t>
            </a:r>
            <a:r>
              <a:rPr lang="en-US" sz="2000" dirty="0" smtClean="0">
                <a:solidFill>
                  <a:schemeClr val="bg1"/>
                </a:solidFill>
                <a:ea typeface="ＭＳ Ｐゴシック" pitchFamily="-106" charset="-128"/>
              </a:rPr>
              <a:t>wake-up the same time everyday</a:t>
            </a:r>
          </a:p>
          <a:p>
            <a:pPr>
              <a:spcBef>
                <a:spcPct val="0"/>
              </a:spcBef>
              <a:spcAft>
                <a:spcPts val="600"/>
              </a:spcAft>
              <a:buNone/>
            </a:pPr>
            <a:endParaRPr lang="en-US" sz="2000" dirty="0" smtClean="0">
              <a:solidFill>
                <a:schemeClr val="bg1"/>
              </a:solidFill>
              <a:ea typeface="ＭＳ Ｐゴシック" pitchFamily="-106" charset="-128"/>
            </a:endParaRPr>
          </a:p>
          <a:p>
            <a:pPr>
              <a:spcBef>
                <a:spcPct val="0"/>
              </a:spcBef>
              <a:spcAft>
                <a:spcPts val="600"/>
              </a:spcAft>
            </a:pPr>
            <a:r>
              <a:rPr lang="en-US" sz="2000" b="1" dirty="0" smtClean="0">
                <a:solidFill>
                  <a:schemeClr val="bg1"/>
                </a:solidFill>
                <a:ea typeface="ＭＳ Ｐゴシック" pitchFamily="-106" charset="-128"/>
              </a:rPr>
              <a:t>Wind down: </a:t>
            </a:r>
            <a:r>
              <a:rPr lang="en-US" sz="2000" dirty="0" smtClean="0">
                <a:solidFill>
                  <a:schemeClr val="bg1"/>
                </a:solidFill>
                <a:ea typeface="ＭＳ Ｐゴシック" pitchFamily="-106" charset="-128"/>
              </a:rPr>
              <a:t>relax before you go to sleep (1 hour)</a:t>
            </a:r>
          </a:p>
          <a:p>
            <a:pPr>
              <a:spcBef>
                <a:spcPct val="0"/>
              </a:spcBef>
              <a:spcAft>
                <a:spcPts val="600"/>
              </a:spcAft>
              <a:buNone/>
            </a:pPr>
            <a:endParaRPr lang="en-US" sz="2000" dirty="0" smtClean="0">
              <a:solidFill>
                <a:schemeClr val="bg1"/>
              </a:solidFill>
              <a:ea typeface="ＭＳ Ｐゴシック" pitchFamily="-106" charset="-128"/>
            </a:endParaRPr>
          </a:p>
          <a:p>
            <a:pPr>
              <a:spcBef>
                <a:spcPct val="0"/>
              </a:spcBef>
              <a:spcAft>
                <a:spcPts val="600"/>
              </a:spcAft>
            </a:pPr>
            <a:r>
              <a:rPr lang="en-US" sz="2000" b="1" dirty="0" smtClean="0">
                <a:solidFill>
                  <a:schemeClr val="bg1"/>
                </a:solidFill>
                <a:ea typeface="ＭＳ Ｐゴシック" pitchFamily="-106" charset="-128"/>
              </a:rPr>
              <a:t>Use bed only for sleep: </a:t>
            </a:r>
            <a:r>
              <a:rPr lang="en-US" sz="2000" dirty="0" smtClean="0">
                <a:solidFill>
                  <a:schemeClr val="bg1"/>
                </a:solidFill>
                <a:ea typeface="ＭＳ Ｐゴシック" pitchFamily="-106" charset="-128"/>
              </a:rPr>
              <a:t>go to bed to sleep – not for TV or games</a:t>
            </a:r>
          </a:p>
          <a:p>
            <a:pPr>
              <a:spcBef>
                <a:spcPct val="0"/>
              </a:spcBef>
              <a:spcAft>
                <a:spcPts val="600"/>
              </a:spcAft>
              <a:buNone/>
            </a:pPr>
            <a:endParaRPr lang="en-US" sz="2000" dirty="0" smtClean="0">
              <a:solidFill>
                <a:schemeClr val="bg1"/>
              </a:solidFill>
              <a:ea typeface="ＭＳ Ｐゴシック" pitchFamily="-106" charset="-128"/>
            </a:endParaRPr>
          </a:p>
          <a:p>
            <a:pPr>
              <a:spcBef>
                <a:spcPct val="0"/>
              </a:spcBef>
              <a:spcAft>
                <a:spcPts val="600"/>
              </a:spcAft>
            </a:pPr>
            <a:r>
              <a:rPr lang="en-US" sz="2000" b="1" dirty="0" smtClean="0">
                <a:solidFill>
                  <a:schemeClr val="bg1"/>
                </a:solidFill>
                <a:ea typeface="ＭＳ Ｐゴシック" pitchFamily="-106" charset="-128"/>
              </a:rPr>
              <a:t>Naps: </a:t>
            </a:r>
            <a:r>
              <a:rPr lang="en-US" sz="2000" dirty="0" smtClean="0">
                <a:solidFill>
                  <a:schemeClr val="bg1"/>
                </a:solidFill>
                <a:ea typeface="ＭＳ Ｐゴシック" pitchFamily="-106" charset="-128"/>
              </a:rPr>
              <a:t>do not replace a night’s sleep and can stop you sleeping but can also refresh you</a:t>
            </a:r>
          </a:p>
          <a:p>
            <a:pPr lvl="0"/>
            <a:endParaRPr lang="en-GB" sz="2000" dirty="0" smtClean="0"/>
          </a:p>
          <a:p>
            <a:endParaRPr lang="en-GB" sz="2000" dirty="0"/>
          </a:p>
        </p:txBody>
      </p:sp>
      <p:pic>
        <p:nvPicPr>
          <p:cNvPr id="30723" name="Picture 3" descr="C:\Users\Keith\Dropbox\Images\alcoholic.jpg"/>
          <p:cNvPicPr>
            <a:picLocks noChangeAspect="1" noChangeArrowheads="1"/>
          </p:cNvPicPr>
          <p:nvPr/>
        </p:nvPicPr>
        <p:blipFill>
          <a:blip r:embed="rId2" cstate="print"/>
          <a:srcRect/>
          <a:stretch>
            <a:fillRect/>
          </a:stretch>
        </p:blipFill>
        <p:spPr bwMode="auto">
          <a:xfrm>
            <a:off x="6173576" y="2209800"/>
            <a:ext cx="2874707"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638800" cy="4876800"/>
          </a:xfrm>
          <a:solidFill>
            <a:schemeClr val="accent1"/>
          </a:solidFill>
        </p:spPr>
        <p:txBody>
          <a:bodyPr>
            <a:normAutofit/>
          </a:bodyPr>
          <a:lstStyle/>
          <a:p>
            <a:pPr>
              <a:buNone/>
            </a:pPr>
            <a:r>
              <a:rPr lang="en-GB" sz="2100" b="1" dirty="0" smtClean="0">
                <a:solidFill>
                  <a:schemeClr val="bg1"/>
                </a:solidFill>
              </a:rPr>
              <a:t>Sleep Tips:</a:t>
            </a:r>
          </a:p>
          <a:p>
            <a:endParaRPr lang="en-GB" sz="2100" dirty="0" smtClean="0">
              <a:solidFill>
                <a:schemeClr val="bg1"/>
              </a:solidFill>
            </a:endParaRPr>
          </a:p>
          <a:p>
            <a:pPr>
              <a:spcBef>
                <a:spcPct val="0"/>
              </a:spcBef>
              <a:spcAft>
                <a:spcPts val="600"/>
              </a:spcAft>
            </a:pPr>
            <a:r>
              <a:rPr lang="en-US" sz="2000" b="1" dirty="0" smtClean="0">
                <a:solidFill>
                  <a:schemeClr val="bg1"/>
                </a:solidFill>
                <a:ea typeface="ＭＳ Ｐゴシック" pitchFamily="-106" charset="-128"/>
              </a:rPr>
              <a:t>Exercise: </a:t>
            </a:r>
            <a:r>
              <a:rPr lang="en-US" sz="2000" dirty="0" smtClean="0">
                <a:solidFill>
                  <a:schemeClr val="bg1"/>
                </a:solidFill>
                <a:ea typeface="ＭＳ Ｐゴシック" pitchFamily="-106" charset="-128"/>
              </a:rPr>
              <a:t>improves the quality of your sleep (not for 2 hours before you sleep)</a:t>
            </a:r>
          </a:p>
          <a:p>
            <a:pPr>
              <a:spcBef>
                <a:spcPct val="0"/>
              </a:spcBef>
              <a:spcAft>
                <a:spcPts val="600"/>
              </a:spcAft>
              <a:buNone/>
            </a:pPr>
            <a:endParaRPr lang="en-US" sz="2000" dirty="0" smtClean="0">
              <a:solidFill>
                <a:schemeClr val="bg1"/>
              </a:solidFill>
              <a:ea typeface="ＭＳ Ｐゴシック" pitchFamily="-106" charset="-128"/>
            </a:endParaRPr>
          </a:p>
          <a:p>
            <a:pPr>
              <a:spcAft>
                <a:spcPts val="600"/>
              </a:spcAft>
            </a:pPr>
            <a:r>
              <a:rPr lang="en-US" sz="2000" b="1" dirty="0" smtClean="0">
                <a:solidFill>
                  <a:schemeClr val="bg1"/>
                </a:solidFill>
              </a:rPr>
              <a:t>Falling asleep</a:t>
            </a:r>
            <a:r>
              <a:rPr lang="en-US" sz="2000" dirty="0" smtClean="0">
                <a:solidFill>
                  <a:schemeClr val="bg1"/>
                </a:solidFill>
              </a:rPr>
              <a:t>: if you don’t fall asleep in 20 mins, get up and do something boring until you feel tired</a:t>
            </a:r>
          </a:p>
          <a:p>
            <a:pPr>
              <a:spcAft>
                <a:spcPts val="600"/>
              </a:spcAft>
              <a:buNone/>
            </a:pPr>
            <a:endParaRPr lang="en-US" sz="2000" dirty="0" smtClean="0">
              <a:solidFill>
                <a:schemeClr val="bg1"/>
              </a:solidFill>
            </a:endParaRPr>
          </a:p>
          <a:p>
            <a:pPr>
              <a:spcAft>
                <a:spcPts val="600"/>
              </a:spcAft>
            </a:pPr>
            <a:r>
              <a:rPr lang="en-US" sz="2000" b="1" dirty="0" smtClean="0">
                <a:solidFill>
                  <a:schemeClr val="bg1"/>
                </a:solidFill>
              </a:rPr>
              <a:t>Bath/shower</a:t>
            </a:r>
            <a:r>
              <a:rPr lang="en-US" sz="2000" dirty="0" smtClean="0">
                <a:solidFill>
                  <a:schemeClr val="bg1"/>
                </a:solidFill>
              </a:rPr>
              <a:t>: drop in body temperature helps you sleep (bath 90 mins before)</a:t>
            </a:r>
          </a:p>
          <a:p>
            <a:pPr>
              <a:spcAft>
                <a:spcPts val="600"/>
              </a:spcAft>
              <a:buNone/>
            </a:pPr>
            <a:endParaRPr lang="en-US" sz="2000" dirty="0" smtClean="0">
              <a:solidFill>
                <a:schemeClr val="bg1"/>
              </a:solidFill>
            </a:endParaRPr>
          </a:p>
          <a:p>
            <a:pPr lvl="0"/>
            <a:endParaRPr lang="en-GB" sz="2000" dirty="0" smtClean="0"/>
          </a:p>
          <a:p>
            <a:endParaRPr lang="en-GB" sz="2000" dirty="0"/>
          </a:p>
        </p:txBody>
      </p:sp>
      <p:pic>
        <p:nvPicPr>
          <p:cNvPr id="4097" name="Picture 1" descr="C:\Users\Keith\Dropbox\Images\lone runner.jpg"/>
          <p:cNvPicPr>
            <a:picLocks noChangeAspect="1" noChangeArrowheads="1"/>
          </p:cNvPicPr>
          <p:nvPr/>
        </p:nvPicPr>
        <p:blipFill>
          <a:blip r:embed="rId2" cstate="print"/>
          <a:srcRect/>
          <a:stretch>
            <a:fillRect/>
          </a:stretch>
        </p:blipFill>
        <p:spPr bwMode="auto">
          <a:xfrm>
            <a:off x="6171850" y="3048000"/>
            <a:ext cx="2826100" cy="18811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4495800" cy="4953000"/>
          </a:xfrm>
          <a:solidFill>
            <a:schemeClr val="accent3">
              <a:lumMod val="20000"/>
              <a:lumOff val="80000"/>
            </a:schemeClr>
          </a:solidFill>
        </p:spPr>
        <p:txBody>
          <a:bodyPr>
            <a:normAutofit fontScale="40000" lnSpcReduction="20000"/>
          </a:bodyPr>
          <a:lstStyle/>
          <a:p>
            <a:pPr>
              <a:buNone/>
            </a:pPr>
            <a:r>
              <a:rPr lang="en-GB" sz="4000" b="1" dirty="0" smtClean="0"/>
              <a:t>In Groups of 4:</a:t>
            </a:r>
          </a:p>
          <a:p>
            <a:pPr>
              <a:buNone/>
            </a:pPr>
            <a:endParaRPr lang="en-GB" sz="4000" b="1" dirty="0" smtClean="0"/>
          </a:p>
          <a:p>
            <a:r>
              <a:rPr lang="en-GB" sz="4000" dirty="0" smtClean="0"/>
              <a:t>Your bedroom is your sanctuary from the stresses of the day</a:t>
            </a:r>
          </a:p>
          <a:p>
            <a:endParaRPr lang="en-GB" sz="4000" dirty="0" smtClean="0"/>
          </a:p>
          <a:p>
            <a:r>
              <a:rPr lang="en-GB" sz="4000" dirty="0" smtClean="0"/>
              <a:t>Use your senses to create the best environment for sleep wherever you can</a:t>
            </a:r>
          </a:p>
          <a:p>
            <a:pPr>
              <a:buNone/>
            </a:pPr>
            <a:endParaRPr lang="en-GB" sz="4000" dirty="0" smtClean="0">
              <a:solidFill>
                <a:srgbClr val="FF00FF"/>
              </a:solidFill>
            </a:endParaRPr>
          </a:p>
          <a:p>
            <a:r>
              <a:rPr lang="en-GB" sz="4000" dirty="0" smtClean="0">
                <a:solidFill>
                  <a:srgbClr val="FF00FF"/>
                </a:solidFill>
              </a:rPr>
              <a:t>What can you do to improve sleep in relation to:</a:t>
            </a:r>
          </a:p>
          <a:p>
            <a:pPr>
              <a:buNone/>
            </a:pPr>
            <a:endParaRPr lang="en-GB" sz="4000" dirty="0" smtClean="0">
              <a:solidFill>
                <a:srgbClr val="FF00FF"/>
              </a:solidFill>
            </a:endParaRPr>
          </a:p>
          <a:p>
            <a:pPr lvl="1"/>
            <a:r>
              <a:rPr lang="en-GB" sz="4000" dirty="0" smtClean="0">
                <a:solidFill>
                  <a:srgbClr val="FF00FF"/>
                </a:solidFill>
              </a:rPr>
              <a:t>Taste, eating and drinking?</a:t>
            </a:r>
          </a:p>
          <a:p>
            <a:pPr lvl="1"/>
            <a:r>
              <a:rPr lang="en-GB" sz="4000" dirty="0" smtClean="0">
                <a:solidFill>
                  <a:srgbClr val="FF00FF"/>
                </a:solidFill>
              </a:rPr>
              <a:t>Smell, breathing?</a:t>
            </a:r>
          </a:p>
          <a:p>
            <a:pPr lvl="1"/>
            <a:r>
              <a:rPr lang="en-GB" sz="4000" dirty="0" smtClean="0">
                <a:solidFill>
                  <a:srgbClr val="FF00FF"/>
                </a:solidFill>
              </a:rPr>
              <a:t>Hearing, noise?</a:t>
            </a:r>
          </a:p>
          <a:p>
            <a:pPr lvl="1"/>
            <a:r>
              <a:rPr lang="en-GB" sz="4000" dirty="0" smtClean="0">
                <a:solidFill>
                  <a:srgbClr val="FF00FF"/>
                </a:solidFill>
              </a:rPr>
              <a:t>Seeing, sight?</a:t>
            </a:r>
          </a:p>
          <a:p>
            <a:pPr lvl="1"/>
            <a:r>
              <a:rPr lang="en-GB" sz="4000" dirty="0" smtClean="0">
                <a:solidFill>
                  <a:srgbClr val="FF00FF"/>
                </a:solidFill>
              </a:rPr>
              <a:t>Touch, temperature?</a:t>
            </a:r>
          </a:p>
          <a:p>
            <a:pPr lvl="1"/>
            <a:endParaRPr lang="en-GB" sz="4000" dirty="0" smtClean="0">
              <a:solidFill>
                <a:srgbClr val="FF00FF"/>
              </a:solidFill>
            </a:endParaRPr>
          </a:p>
          <a:p>
            <a:r>
              <a:rPr lang="en-GB" sz="4000" dirty="0" smtClean="0">
                <a:solidFill>
                  <a:srgbClr val="FF00FF"/>
                </a:solidFill>
              </a:rPr>
              <a:t>Each group member will draw a plan of your bedroom using the template and mark on it anything that might be disturbing your sleep</a:t>
            </a:r>
          </a:p>
          <a:p>
            <a:pPr lvl="1"/>
            <a:endParaRPr lang="en-GB" dirty="0" smtClean="0">
              <a:solidFill>
                <a:srgbClr val="FF00FF"/>
              </a:solidFill>
            </a:endParaRPr>
          </a:p>
          <a:p>
            <a:pPr lvl="1"/>
            <a:endParaRPr lang="en-GB" dirty="0" smtClean="0">
              <a:solidFill>
                <a:srgbClr val="FF00FF"/>
              </a:solidFill>
            </a:endParaRPr>
          </a:p>
          <a:p>
            <a:pPr lvl="1"/>
            <a:endParaRPr lang="en-GB" dirty="0" smtClean="0">
              <a:solidFill>
                <a:srgbClr val="FF00FF"/>
              </a:solidFill>
            </a:endParaRPr>
          </a:p>
          <a:p>
            <a:pPr>
              <a:buNone/>
            </a:pPr>
            <a:endParaRPr lang="en-GB" dirty="0">
              <a:solidFill>
                <a:srgbClr val="FF00FF"/>
              </a:solidFill>
            </a:endParaRPr>
          </a:p>
        </p:txBody>
      </p:sp>
      <p:pic>
        <p:nvPicPr>
          <p:cNvPr id="3074" name="Picture 2" descr="C:\Users\Keith\Dropbox\Images\question marks.jpg"/>
          <p:cNvPicPr>
            <a:picLocks noChangeAspect="1" noChangeArrowheads="1"/>
          </p:cNvPicPr>
          <p:nvPr/>
        </p:nvPicPr>
        <p:blipFill>
          <a:blip r:embed="rId2" cstate="print"/>
          <a:srcRect/>
          <a:stretch>
            <a:fillRect/>
          </a:stretch>
        </p:blipFill>
        <p:spPr bwMode="auto">
          <a:xfrm>
            <a:off x="5181600" y="16002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dissolve">
                                      <p:cBhvr>
                                        <p:cTn id="35" dur="500"/>
                                        <p:tgtEl>
                                          <p:spTgt spid="3">
                                            <p:txEl>
                                              <p:pRg st="11" end="11"/>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animEffect transition="in" filter="dissolve">
                                      <p:cBhvr>
                                        <p:cTn id="39" dur="500"/>
                                        <p:tgtEl>
                                          <p:spTgt spid="3">
                                            <p:txEl>
                                              <p:pRg st="12" end="12"/>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animEffect transition="in" filter="dissolve">
                                      <p:cBhvr>
                                        <p:cTn id="43"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410200" cy="4876800"/>
          </a:xfrm>
          <a:solidFill>
            <a:schemeClr val="accent4">
              <a:lumMod val="20000"/>
              <a:lumOff val="80000"/>
            </a:schemeClr>
          </a:solidFill>
        </p:spPr>
        <p:txBody>
          <a:bodyPr>
            <a:normAutofit/>
          </a:bodyPr>
          <a:lstStyle/>
          <a:p>
            <a:pPr lvl="0">
              <a:buNone/>
            </a:pPr>
            <a:r>
              <a:rPr lang="en-GB" sz="2000" b="1" dirty="0" smtClean="0"/>
              <a:t>Taste:</a:t>
            </a:r>
          </a:p>
          <a:p>
            <a:pPr lvl="0">
              <a:buNone/>
            </a:pPr>
            <a:endParaRPr lang="en-GB" sz="2000" dirty="0" smtClean="0"/>
          </a:p>
          <a:p>
            <a:r>
              <a:rPr lang="en-GB" sz="2000" dirty="0" smtClean="0"/>
              <a:t>In the hours before bed, what you eat and drink can affect your sleep</a:t>
            </a:r>
          </a:p>
          <a:p>
            <a:pPr>
              <a:buNone/>
            </a:pPr>
            <a:endParaRPr lang="en-GB" sz="2000" dirty="0" smtClean="0"/>
          </a:p>
          <a:p>
            <a:r>
              <a:rPr lang="en-GB" sz="2000" dirty="0" smtClean="0"/>
              <a:t>Some foods can make you drowsy as they contain  tryptophan—a building block of the sleep-related chemical serotonin</a:t>
            </a:r>
          </a:p>
          <a:p>
            <a:pPr>
              <a:buNone/>
            </a:pPr>
            <a:endParaRPr lang="en-GB" sz="2000" dirty="0" smtClean="0"/>
          </a:p>
          <a:p>
            <a:r>
              <a:rPr lang="en-GB" sz="2000" dirty="0" smtClean="0"/>
              <a:t>These foods include turkey, eggs, nuts and fish</a:t>
            </a:r>
          </a:p>
          <a:p>
            <a:pPr>
              <a:buNone/>
            </a:pPr>
            <a:endParaRPr lang="en-GB" sz="2000" dirty="0" smtClean="0"/>
          </a:p>
          <a:p>
            <a:r>
              <a:rPr lang="en-GB" sz="2000" dirty="0" smtClean="0"/>
              <a:t>Ideally, don’t eat within 2-3 hours of bedtime but if you do, have cereal or wholemeal foods</a:t>
            </a:r>
          </a:p>
          <a:p>
            <a:endParaRPr lang="en-GB" sz="2000" dirty="0" smtClean="0"/>
          </a:p>
          <a:p>
            <a:endParaRPr lang="en-GB" sz="2000" dirty="0" smtClean="0"/>
          </a:p>
          <a:p>
            <a:endParaRPr lang="en-GB" sz="2000" dirty="0" smtClean="0">
              <a:solidFill>
                <a:srgbClr val="FF00FF"/>
              </a:solidFill>
            </a:endParaRPr>
          </a:p>
          <a:p>
            <a:pPr>
              <a:buNone/>
            </a:pPr>
            <a:endParaRPr lang="en-GB" sz="2000" dirty="0"/>
          </a:p>
        </p:txBody>
      </p:sp>
      <p:pic>
        <p:nvPicPr>
          <p:cNvPr id="2050" name="Picture 2" descr="C:\Users\Keith\Dropbox\Images\healthy food.jpg"/>
          <p:cNvPicPr>
            <a:picLocks noChangeAspect="1" noChangeArrowheads="1"/>
          </p:cNvPicPr>
          <p:nvPr/>
        </p:nvPicPr>
        <p:blipFill>
          <a:blip r:embed="rId2" cstate="print"/>
          <a:srcRect/>
          <a:stretch>
            <a:fillRect/>
          </a:stretch>
        </p:blipFill>
        <p:spPr bwMode="auto">
          <a:xfrm>
            <a:off x="5968264" y="2971800"/>
            <a:ext cx="3023336" cy="21605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257800" cy="48768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buNone/>
            </a:pPr>
            <a:r>
              <a:rPr lang="en-GB" sz="2000" b="1" dirty="0" smtClean="0"/>
              <a:t>Smell:</a:t>
            </a:r>
          </a:p>
          <a:p>
            <a:pPr>
              <a:buNone/>
            </a:pPr>
            <a:endParaRPr lang="en-GB" sz="2000" dirty="0" smtClean="0"/>
          </a:p>
          <a:p>
            <a:r>
              <a:rPr lang="en-GB" sz="2000" dirty="0" smtClean="0"/>
              <a:t>What you breathe while you sleep can affect how you feel the next day</a:t>
            </a:r>
          </a:p>
          <a:p>
            <a:pPr>
              <a:buNone/>
            </a:pPr>
            <a:endParaRPr lang="en-GB" sz="2000" dirty="0" smtClean="0">
              <a:solidFill>
                <a:srgbClr val="FF00FF"/>
              </a:solidFill>
            </a:endParaRPr>
          </a:p>
          <a:p>
            <a:r>
              <a:rPr lang="en-GB" sz="2000" dirty="0" smtClean="0"/>
              <a:t>Lavender has been shown to decrease heart rate and blood pressure potentially relaxing you</a:t>
            </a:r>
          </a:p>
          <a:p>
            <a:pPr>
              <a:buNone/>
            </a:pPr>
            <a:endParaRPr lang="en-GB" sz="2000" dirty="0" smtClean="0"/>
          </a:p>
          <a:p>
            <a:r>
              <a:rPr lang="en-GB" sz="2000" dirty="0" smtClean="0"/>
              <a:t>Oils or flowers in your room could be a calming part of your bedtime routine but be aware of allergies</a:t>
            </a:r>
          </a:p>
          <a:p>
            <a:pPr>
              <a:buNone/>
            </a:pPr>
            <a:endParaRPr lang="en-GB" sz="2000" dirty="0" smtClean="0"/>
          </a:p>
          <a:p>
            <a:r>
              <a:rPr lang="en-GB" sz="2000" dirty="0" smtClean="0"/>
              <a:t>Keep your room clean and use laundry detergents and other scented products with a pleasing smell, or no smell</a:t>
            </a:r>
          </a:p>
          <a:p>
            <a:pPr>
              <a:buNone/>
            </a:pPr>
            <a:endParaRPr lang="en-GB" sz="2000" dirty="0" smtClean="0"/>
          </a:p>
          <a:p>
            <a:r>
              <a:rPr lang="en-GB" sz="2000" dirty="0" smtClean="0"/>
              <a:t>Fresh sheets and bedding can aide good quality sleep</a:t>
            </a:r>
            <a:endParaRPr lang="en-GB" sz="2000" dirty="0"/>
          </a:p>
        </p:txBody>
      </p:sp>
      <p:pic>
        <p:nvPicPr>
          <p:cNvPr id="10242" name="Picture 2" descr="Image result for nose"/>
          <p:cNvPicPr>
            <a:picLocks noChangeAspect="1" noChangeArrowheads="1"/>
          </p:cNvPicPr>
          <p:nvPr/>
        </p:nvPicPr>
        <p:blipFill>
          <a:blip r:embed="rId2" cstate="print"/>
          <a:srcRect/>
          <a:stretch>
            <a:fillRect/>
          </a:stretch>
        </p:blipFill>
        <p:spPr bwMode="auto">
          <a:xfrm>
            <a:off x="5867400" y="2209800"/>
            <a:ext cx="3200400" cy="32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b="1" dirty="0">
              <a:solidFill>
                <a:schemeClr val="accent6"/>
              </a:solidFill>
            </a:endParaRPr>
          </a:p>
        </p:txBody>
      </p:sp>
      <p:sp>
        <p:nvSpPr>
          <p:cNvPr id="5" name="Content Placeholder 4"/>
          <p:cNvSpPr>
            <a:spLocks noGrp="1"/>
          </p:cNvSpPr>
          <p:nvPr>
            <p:ph idx="1"/>
          </p:nvPr>
        </p:nvSpPr>
        <p:spPr>
          <a:xfrm>
            <a:off x="457200" y="1600200"/>
            <a:ext cx="6096000" cy="5257800"/>
          </a:xfrm>
        </p:spPr>
        <p:style>
          <a:lnRef idx="1">
            <a:schemeClr val="accent5"/>
          </a:lnRef>
          <a:fillRef idx="3">
            <a:schemeClr val="accent5"/>
          </a:fillRef>
          <a:effectRef idx="2">
            <a:schemeClr val="accent5"/>
          </a:effectRef>
          <a:fontRef idx="minor">
            <a:schemeClr val="lt1"/>
          </a:fontRef>
        </p:style>
        <p:txBody>
          <a:bodyPr>
            <a:normAutofit fontScale="92500" lnSpcReduction="20000"/>
          </a:bodyPr>
          <a:lstStyle/>
          <a:p>
            <a:pPr lvl="0">
              <a:buNone/>
            </a:pPr>
            <a:r>
              <a:rPr lang="en-GB" sz="2000" b="1" dirty="0" smtClean="0"/>
              <a:t>Hear:</a:t>
            </a:r>
          </a:p>
          <a:p>
            <a:pPr lvl="0">
              <a:buNone/>
            </a:pPr>
            <a:endParaRPr lang="en-GB" sz="2000" dirty="0" smtClean="0"/>
          </a:p>
          <a:p>
            <a:r>
              <a:rPr lang="en-GB" sz="2000" dirty="0" smtClean="0"/>
              <a:t>While you sleep, your brain continues to register and process sounds on a basic level</a:t>
            </a:r>
          </a:p>
          <a:p>
            <a:pPr>
              <a:buNone/>
            </a:pPr>
            <a:endParaRPr lang="en-GB" sz="2000" dirty="0" smtClean="0"/>
          </a:p>
          <a:p>
            <a:r>
              <a:rPr lang="en-GB" sz="2000" dirty="0" smtClean="0"/>
              <a:t>Noise can make you wake, move or shift between slight and heavy sleep and change your heart  rate and blood pressure</a:t>
            </a:r>
          </a:p>
          <a:p>
            <a:pPr>
              <a:buNone/>
            </a:pPr>
            <a:endParaRPr lang="en-GB" sz="2000" dirty="0" smtClean="0"/>
          </a:p>
          <a:p>
            <a:r>
              <a:rPr lang="en-GB" sz="2000" dirty="0" smtClean="0"/>
              <a:t>Turn off TV's, phones and other electrical gadgets and move your alarm clock to somewhere where it does not affect your sleep</a:t>
            </a:r>
          </a:p>
          <a:p>
            <a:pPr>
              <a:buNone/>
            </a:pPr>
            <a:endParaRPr lang="en-GB" sz="2000" dirty="0" smtClean="0"/>
          </a:p>
          <a:p>
            <a:r>
              <a:rPr lang="en-GB" sz="2000" dirty="0" smtClean="0"/>
              <a:t>A soothing constant noise like a fan can mask sudden sounds and help sleep – commonly called ‘white noise’</a:t>
            </a:r>
          </a:p>
          <a:p>
            <a:endParaRPr lang="en-GB" sz="2000" dirty="0" smtClean="0"/>
          </a:p>
          <a:p>
            <a:r>
              <a:rPr lang="en-GB" sz="2000" dirty="0" smtClean="0"/>
              <a:t>Close curtains and windows to reduce noise from outside</a:t>
            </a:r>
            <a:endParaRPr lang="en-GB" sz="2000" dirty="0"/>
          </a:p>
        </p:txBody>
      </p:sp>
      <p:pic>
        <p:nvPicPr>
          <p:cNvPr id="9217" name="Picture 1" descr="C:\Users\Keith\Dropbox\Images\listening2.jpg"/>
          <p:cNvPicPr>
            <a:picLocks noChangeAspect="1" noChangeArrowheads="1"/>
          </p:cNvPicPr>
          <p:nvPr/>
        </p:nvPicPr>
        <p:blipFill>
          <a:blip r:embed="rId2" cstate="print"/>
          <a:srcRect/>
          <a:stretch>
            <a:fillRect/>
          </a:stretch>
        </p:blipFill>
        <p:spPr bwMode="auto">
          <a:xfrm>
            <a:off x="6629400" y="2362200"/>
            <a:ext cx="2489488"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dissolve">
                                      <p:cBhvr>
                                        <p:cTn id="23" dur="500"/>
                                        <p:tgtEl>
                                          <p:spTgt spid="5">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animEffect transition="in" filter="dissolve">
                                      <p:cBhvr>
                                        <p:cTn id="27"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b="1" dirty="0">
              <a:solidFill>
                <a:schemeClr val="accent6"/>
              </a:solidFill>
            </a:endParaRPr>
          </a:p>
        </p:txBody>
      </p:sp>
      <p:sp>
        <p:nvSpPr>
          <p:cNvPr id="5" name="Content Placeholder 4"/>
          <p:cNvSpPr>
            <a:spLocks noGrp="1"/>
          </p:cNvSpPr>
          <p:nvPr>
            <p:ph idx="1"/>
          </p:nvPr>
        </p:nvSpPr>
        <p:spPr>
          <a:xfrm>
            <a:off x="457200" y="1600200"/>
            <a:ext cx="4953000" cy="4953000"/>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lvl="0">
              <a:buNone/>
            </a:pPr>
            <a:r>
              <a:rPr lang="en-GB" sz="2400" b="1" dirty="0" smtClean="0"/>
              <a:t>See:</a:t>
            </a:r>
          </a:p>
          <a:p>
            <a:pPr lvl="0">
              <a:buNone/>
            </a:pPr>
            <a:endParaRPr lang="en-GB" sz="2400" dirty="0" smtClean="0"/>
          </a:p>
          <a:p>
            <a:r>
              <a:rPr lang="en-GB" sz="2400" dirty="0" smtClean="0"/>
              <a:t>Sleep can depend on the visual conditions in your bedroom</a:t>
            </a:r>
          </a:p>
          <a:p>
            <a:pPr>
              <a:buNone/>
            </a:pPr>
            <a:endParaRPr lang="en-GB" sz="2400" dirty="0" smtClean="0"/>
          </a:p>
          <a:p>
            <a:r>
              <a:rPr lang="en-GB" sz="2400" dirty="0" smtClean="0"/>
              <a:t>Our body takes messages from light and dark to regulate our sleep so ensure you reduce artificial light and keep your bedroom dark until it’s time to get up</a:t>
            </a:r>
          </a:p>
          <a:p>
            <a:pPr>
              <a:buNone/>
            </a:pPr>
            <a:endParaRPr lang="en-GB" sz="2400" dirty="0" smtClean="0"/>
          </a:p>
          <a:p>
            <a:r>
              <a:rPr lang="en-GB" sz="2400" smtClean="0"/>
              <a:t>Turn </a:t>
            </a:r>
            <a:r>
              <a:rPr lang="en-GB" sz="2400" dirty="0" smtClean="0"/>
              <a:t>off or hide gadgets that emit light that can keep us wake</a:t>
            </a:r>
            <a:endParaRPr lang="en-GB" sz="2200" dirty="0" smtClean="0"/>
          </a:p>
          <a:p>
            <a:pPr>
              <a:buNone/>
            </a:pPr>
            <a:endParaRPr lang="en-GB" sz="2200" dirty="0" smtClean="0"/>
          </a:p>
          <a:p>
            <a:endParaRPr lang="en-GB" dirty="0"/>
          </a:p>
        </p:txBody>
      </p:sp>
      <p:pic>
        <p:nvPicPr>
          <p:cNvPr id="8193" name="Picture 1" descr="C:\Users\Keith\Dropbox\Images\eye.jpg"/>
          <p:cNvPicPr>
            <a:picLocks noChangeAspect="1" noChangeArrowheads="1"/>
          </p:cNvPicPr>
          <p:nvPr/>
        </p:nvPicPr>
        <p:blipFill>
          <a:blip r:embed="rId2" cstate="print"/>
          <a:srcRect/>
          <a:stretch>
            <a:fillRect/>
          </a:stretch>
        </p:blipFill>
        <p:spPr bwMode="auto">
          <a:xfrm>
            <a:off x="5486021" y="2057400"/>
            <a:ext cx="3648494" cy="365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b="1" dirty="0">
              <a:solidFill>
                <a:schemeClr val="accent6"/>
              </a:solidFill>
            </a:endParaRPr>
          </a:p>
        </p:txBody>
      </p:sp>
      <p:sp>
        <p:nvSpPr>
          <p:cNvPr id="5" name="Content Placeholder 4"/>
          <p:cNvSpPr>
            <a:spLocks noGrp="1"/>
          </p:cNvSpPr>
          <p:nvPr>
            <p:ph idx="1"/>
          </p:nvPr>
        </p:nvSpPr>
        <p:spPr>
          <a:xfrm>
            <a:off x="457200" y="1600200"/>
            <a:ext cx="4953000" cy="49530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n-GB" sz="2400" b="1" dirty="0" smtClean="0"/>
              <a:t>Touch:</a:t>
            </a:r>
          </a:p>
          <a:p>
            <a:endParaRPr lang="en-GB" sz="2400" dirty="0" smtClean="0"/>
          </a:p>
          <a:p>
            <a:r>
              <a:rPr lang="en-GB" sz="2400" dirty="0" smtClean="0"/>
              <a:t>Experts say that a 65 degree room temperature is best for sleep</a:t>
            </a:r>
          </a:p>
          <a:p>
            <a:pPr>
              <a:buNone/>
            </a:pPr>
            <a:endParaRPr lang="en-GB" sz="2400" dirty="0" smtClean="0"/>
          </a:p>
          <a:p>
            <a:r>
              <a:rPr lang="en-GB" sz="2400" dirty="0" smtClean="0"/>
              <a:t>Your body temperature naturally dips during the night so too hot will affect your sleep as much as too cold making you shiver</a:t>
            </a:r>
          </a:p>
          <a:p>
            <a:pPr>
              <a:buNone/>
            </a:pPr>
            <a:endParaRPr lang="en-GB" sz="2400" dirty="0" smtClean="0"/>
          </a:p>
          <a:p>
            <a:r>
              <a:rPr lang="en-GB" sz="2400" dirty="0" smtClean="0"/>
              <a:t>Good mattress and nice feeling bedding and sleep garments aide quality sleep</a:t>
            </a:r>
          </a:p>
          <a:p>
            <a:pPr>
              <a:buNone/>
            </a:pPr>
            <a:endParaRPr lang="en-GB" sz="2200" dirty="0" smtClean="0"/>
          </a:p>
          <a:p>
            <a:endParaRPr lang="en-GB" dirty="0"/>
          </a:p>
        </p:txBody>
      </p:sp>
      <p:pic>
        <p:nvPicPr>
          <p:cNvPr id="3073" name="Picture 1" descr="C:\Users\Keith\Dropbox\Images\hammock.jpg"/>
          <p:cNvPicPr>
            <a:picLocks noChangeAspect="1" noChangeArrowheads="1"/>
          </p:cNvPicPr>
          <p:nvPr/>
        </p:nvPicPr>
        <p:blipFill>
          <a:blip r:embed="rId2" cstate="print"/>
          <a:srcRect/>
          <a:stretch>
            <a:fillRect/>
          </a:stretch>
        </p:blipFill>
        <p:spPr bwMode="auto">
          <a:xfrm>
            <a:off x="5562600" y="2971800"/>
            <a:ext cx="3352800" cy="27870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dissolve">
                                      <p:cBhvr>
                                        <p:cTn id="1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4495800" cy="4525963"/>
          </a:xfrm>
          <a:solidFill>
            <a:schemeClr val="accent3">
              <a:lumMod val="20000"/>
              <a:lumOff val="80000"/>
            </a:schemeClr>
          </a:solidFill>
        </p:spPr>
        <p:txBody>
          <a:bodyPr>
            <a:normAutofit fontScale="92500" lnSpcReduction="20000"/>
          </a:bodyPr>
          <a:lstStyle/>
          <a:p>
            <a:pPr>
              <a:buNone/>
            </a:pPr>
            <a:r>
              <a:rPr lang="en-GB" sz="2000" b="1" dirty="0" smtClean="0"/>
              <a:t>Personal Exercise:</a:t>
            </a:r>
          </a:p>
          <a:p>
            <a:pPr>
              <a:buNone/>
            </a:pPr>
            <a:endParaRPr lang="en-GB" sz="2000" dirty="0" smtClean="0">
              <a:solidFill>
                <a:srgbClr val="FF00FF"/>
              </a:solidFill>
            </a:endParaRPr>
          </a:p>
          <a:p>
            <a:r>
              <a:rPr lang="en-GB" sz="2000" dirty="0" smtClean="0">
                <a:solidFill>
                  <a:srgbClr val="FF00FF"/>
                </a:solidFill>
              </a:rPr>
              <a:t>Do you go to bed when you are tired or does someone else tell you when to go?</a:t>
            </a:r>
          </a:p>
          <a:p>
            <a:pPr>
              <a:buNone/>
            </a:pPr>
            <a:endParaRPr lang="en-GB" sz="2000" dirty="0" smtClean="0">
              <a:solidFill>
                <a:srgbClr val="FF00FF"/>
              </a:solidFill>
            </a:endParaRPr>
          </a:p>
          <a:p>
            <a:r>
              <a:rPr lang="en-GB" sz="2000" dirty="0" smtClean="0">
                <a:solidFill>
                  <a:srgbClr val="FF00FF"/>
                </a:solidFill>
              </a:rPr>
              <a:t>What key signs or symptoms of tiredness do you experience?</a:t>
            </a:r>
          </a:p>
          <a:p>
            <a:pPr>
              <a:buNone/>
            </a:pPr>
            <a:endParaRPr lang="en-GB" sz="2000" dirty="0" smtClean="0">
              <a:solidFill>
                <a:srgbClr val="FF00FF"/>
              </a:solidFill>
            </a:endParaRPr>
          </a:p>
          <a:p>
            <a:r>
              <a:rPr lang="en-GB" sz="2000" dirty="0" smtClean="0">
                <a:solidFill>
                  <a:srgbClr val="FF00FF"/>
                </a:solidFill>
              </a:rPr>
              <a:t>Do you fight or accept them by going to bed?</a:t>
            </a:r>
          </a:p>
          <a:p>
            <a:pPr>
              <a:buNone/>
            </a:pPr>
            <a:endParaRPr lang="en-GB" sz="2000" dirty="0" smtClean="0">
              <a:solidFill>
                <a:srgbClr val="FF00FF"/>
              </a:solidFill>
            </a:endParaRPr>
          </a:p>
          <a:p>
            <a:r>
              <a:rPr lang="en-GB" sz="2000" dirty="0" smtClean="0">
                <a:solidFill>
                  <a:srgbClr val="FF00FF"/>
                </a:solidFill>
              </a:rPr>
              <a:t>Create a wind-down list that you will undertake ahead of going to bed</a:t>
            </a:r>
          </a:p>
          <a:p>
            <a:pPr>
              <a:buNone/>
            </a:pPr>
            <a:endParaRPr lang="en-GB" sz="2000" dirty="0" smtClean="0">
              <a:solidFill>
                <a:srgbClr val="FF00FF"/>
              </a:solidFill>
            </a:endParaRPr>
          </a:p>
          <a:p>
            <a:r>
              <a:rPr lang="en-GB" sz="2000" dirty="0" smtClean="0">
                <a:solidFill>
                  <a:srgbClr val="FF00FF"/>
                </a:solidFill>
              </a:rPr>
              <a:t>Be prepared to share this with the class</a:t>
            </a:r>
          </a:p>
          <a:p>
            <a:endParaRPr lang="en-GB" dirty="0" smtClean="0">
              <a:solidFill>
                <a:srgbClr val="FF00FF"/>
              </a:solidFill>
            </a:endParaRPr>
          </a:p>
          <a:p>
            <a:pPr>
              <a:buNone/>
            </a:pPr>
            <a:endParaRPr lang="en-GB" dirty="0">
              <a:solidFill>
                <a:srgbClr val="FF00FF"/>
              </a:solidFill>
            </a:endParaRPr>
          </a:p>
        </p:txBody>
      </p:sp>
      <p:pic>
        <p:nvPicPr>
          <p:cNvPr id="3074" name="Picture 2" descr="C:\Users\Keith\Dropbox\Images\question marks.jpg"/>
          <p:cNvPicPr>
            <a:picLocks noChangeAspect="1" noChangeArrowheads="1"/>
          </p:cNvPicPr>
          <p:nvPr/>
        </p:nvPicPr>
        <p:blipFill>
          <a:blip r:embed="rId2" cstate="print"/>
          <a:srcRect/>
          <a:stretch>
            <a:fillRect/>
          </a:stretch>
        </p:blipFill>
        <p:spPr bwMode="auto">
          <a:xfrm>
            <a:off x="5181600" y="16002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2"/>
          </a:lnRef>
          <a:fillRef idx="2">
            <a:schemeClr val="accent2"/>
          </a:fillRef>
          <a:effectRef idx="1">
            <a:schemeClr val="accent2"/>
          </a:effectRef>
          <a:fontRef idx="minor">
            <a:schemeClr val="dk1"/>
          </a:fontRef>
        </p:style>
        <p:txBody>
          <a:bodyPr>
            <a:normAutofit/>
          </a:bodyPr>
          <a:lstStyle/>
          <a:p>
            <a:pPr lvl="0"/>
            <a:r>
              <a:rPr lang="en-GB" sz="2000" dirty="0" smtClean="0"/>
              <a:t>Sleep is vital to your well-being, as important as the air you breathe, the water you drink and the food you eat</a:t>
            </a:r>
          </a:p>
          <a:p>
            <a:pPr lvl="0">
              <a:buNone/>
            </a:pPr>
            <a:endParaRPr lang="en-GB" sz="2000" dirty="0" smtClean="0"/>
          </a:p>
          <a:p>
            <a:pPr lvl="0"/>
            <a:r>
              <a:rPr lang="en-GB" sz="2000" dirty="0" smtClean="0"/>
              <a:t>It can even help you to eat better and manage the stress of being a young person</a:t>
            </a:r>
          </a:p>
          <a:p>
            <a:pPr>
              <a:buNone/>
            </a:pPr>
            <a:r>
              <a:rPr lang="en-GB" sz="2000" dirty="0" smtClean="0"/>
              <a:t> </a:t>
            </a:r>
          </a:p>
          <a:p>
            <a:r>
              <a:rPr lang="en-GB" sz="2000" dirty="0" smtClean="0"/>
              <a:t>We need to manage our sleep effectively to maintain positive mental health and wellbeing</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4" name="Picture 2" descr="C:\Users\Keith\Dropbox\Images\man in field.jpg"/>
          <p:cNvPicPr>
            <a:picLocks noChangeAspect="1" noChangeArrowheads="1"/>
          </p:cNvPicPr>
          <p:nvPr/>
        </p:nvPicPr>
        <p:blipFill>
          <a:blip r:embed="rId2" cstate="print"/>
          <a:srcRect/>
          <a:stretch>
            <a:fillRect/>
          </a:stretch>
        </p:blipFill>
        <p:spPr bwMode="auto">
          <a:xfrm>
            <a:off x="5368716" y="2286000"/>
            <a:ext cx="3775284" cy="2517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381000" y="1295400"/>
            <a:ext cx="8534400" cy="4876800"/>
          </a:xfrm>
          <a:solidFill>
            <a:schemeClr val="accent6">
              <a:lumMod val="20000"/>
              <a:lumOff val="80000"/>
            </a:schemeClr>
          </a:solidFill>
        </p:spPr>
        <p:txBody>
          <a:bodyPr>
            <a:normAutofit fontScale="32500" lnSpcReduction="20000"/>
          </a:bodyPr>
          <a:lstStyle/>
          <a:p>
            <a:pPr fontAlgn="base">
              <a:buNone/>
            </a:pPr>
            <a:r>
              <a:rPr lang="en-GB" sz="5500" b="1" dirty="0" smtClean="0">
                <a:solidFill>
                  <a:srgbClr val="FF00FF"/>
                </a:solidFill>
              </a:rPr>
              <a:t>How Much Do You Know About Sleep – Quiz  </a:t>
            </a:r>
            <a:r>
              <a:rPr lang="en-GB" sz="5500" b="1" dirty="0" smtClean="0"/>
              <a:t>Answer True or False</a:t>
            </a:r>
          </a:p>
          <a:p>
            <a:pPr fontAlgn="base">
              <a:buNone/>
            </a:pPr>
            <a:endParaRPr lang="en-GB" sz="5500" dirty="0" smtClean="0"/>
          </a:p>
          <a:p>
            <a:pPr marL="514350" lvl="0" indent="-514350">
              <a:buFont typeface="+mj-lt"/>
              <a:buAutoNum type="arabicPeriod"/>
            </a:pPr>
            <a:r>
              <a:rPr lang="en-GB" sz="5500" dirty="0" smtClean="0"/>
              <a:t>Snoring is a common problem, especially among males, but it isn’t harmful</a:t>
            </a:r>
          </a:p>
          <a:p>
            <a:pPr marL="514350" indent="-514350">
              <a:buFont typeface="+mj-lt"/>
              <a:buAutoNum type="arabicPeriod"/>
            </a:pPr>
            <a:r>
              <a:rPr lang="en-GB" sz="5500" dirty="0" smtClean="0"/>
              <a:t> You can be flexible on the amount of sleep you get</a:t>
            </a:r>
          </a:p>
          <a:p>
            <a:pPr marL="514350" indent="-514350">
              <a:buFont typeface="+mj-lt"/>
              <a:buAutoNum type="arabicPeriod"/>
            </a:pPr>
            <a:r>
              <a:rPr lang="en-GB" sz="5500" dirty="0" smtClean="0"/>
              <a:t> It is important to maintain a regular bed and wake time schedule including weekends</a:t>
            </a:r>
          </a:p>
          <a:p>
            <a:pPr marL="514350" indent="-514350">
              <a:buFont typeface="+mj-lt"/>
              <a:buAutoNum type="arabicPeriod"/>
            </a:pPr>
            <a:r>
              <a:rPr lang="en-GB" sz="5500" dirty="0" smtClean="0"/>
              <a:t>One way to establish a regular, relaxing bedtime routine is to try soaking in a hot bath and then reading a book or listening to soothing music  </a:t>
            </a:r>
          </a:p>
          <a:p>
            <a:pPr marL="514350" lvl="0" indent="-514350">
              <a:buFont typeface="+mj-lt"/>
              <a:buAutoNum type="arabicPeriod"/>
            </a:pPr>
            <a:r>
              <a:rPr lang="en-GB" sz="5500" dirty="0" smtClean="0"/>
              <a:t>Young people that fall asleep in class have bad habits and/or are lazy</a:t>
            </a:r>
          </a:p>
          <a:p>
            <a:pPr marL="514350" lvl="0" indent="-514350">
              <a:buFont typeface="+mj-lt"/>
              <a:buAutoNum type="arabicPeriod"/>
            </a:pPr>
            <a:r>
              <a:rPr lang="en-GB" sz="5500" dirty="0" smtClean="0"/>
              <a:t>Insomnia is characterised by difficulty falling asleep </a:t>
            </a:r>
          </a:p>
          <a:p>
            <a:pPr marL="514350" lvl="0" indent="-514350">
              <a:buFont typeface="+mj-lt"/>
              <a:buAutoNum type="arabicPeriod"/>
            </a:pPr>
            <a:r>
              <a:rPr lang="en-GB" sz="5500" dirty="0" smtClean="0"/>
              <a:t>It is best to use your bedroom only for sleep </a:t>
            </a:r>
          </a:p>
          <a:p>
            <a:pPr marL="514350" lvl="0" indent="-514350">
              <a:buFont typeface="+mj-lt"/>
              <a:buAutoNum type="arabicPeriod"/>
            </a:pPr>
            <a:r>
              <a:rPr lang="en-GB" sz="5500" dirty="0" smtClean="0"/>
              <a:t>Daytime sleepiness always means a person isn’t getting enough sleep </a:t>
            </a:r>
          </a:p>
          <a:p>
            <a:pPr marL="514350" indent="-514350">
              <a:buFont typeface="+mj-lt"/>
              <a:buAutoNum type="arabicPeriod"/>
            </a:pPr>
            <a:r>
              <a:rPr lang="en-GB" sz="5500" dirty="0" smtClean="0"/>
              <a:t>Health problems such as obesity, diabetes, hypertension and depression are unrelated to the amount and quality of a person’s sleep</a:t>
            </a:r>
            <a:r>
              <a:rPr lang="en-GB" dirty="0" smtClean="0"/>
              <a:t/>
            </a:r>
            <a:br>
              <a:rPr lang="en-GB" dirty="0" smtClean="0"/>
            </a:br>
            <a:r>
              <a:rPr lang="en-GB" dirty="0" smtClean="0"/>
              <a:t> </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9"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9"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8305800" cy="4525963"/>
          </a:xfrm>
          <a:solidFill>
            <a:schemeClr val="accent6">
              <a:lumMod val="60000"/>
              <a:lumOff val="40000"/>
            </a:schemeClr>
          </a:solidFill>
        </p:spPr>
        <p:txBody>
          <a:bodyPr>
            <a:normAutofit fontScale="47500" lnSpcReduction="20000"/>
          </a:bodyPr>
          <a:lstStyle/>
          <a:p>
            <a:pPr fontAlgn="base">
              <a:buNone/>
            </a:pPr>
            <a:r>
              <a:rPr lang="en-GB" b="1" dirty="0" smtClean="0"/>
              <a:t>Answers for sleep quiz:</a:t>
            </a:r>
          </a:p>
          <a:p>
            <a:pPr fontAlgn="base">
              <a:buNone/>
            </a:pPr>
            <a:endParaRPr lang="en-GB" b="1" dirty="0" smtClean="0"/>
          </a:p>
          <a:p>
            <a:pPr marL="514350" indent="-514350" fontAlgn="base">
              <a:buFont typeface="+mj-lt"/>
              <a:buAutoNum type="arabicPeriod"/>
            </a:pPr>
            <a:r>
              <a:rPr lang="en-GB" b="1" dirty="0" smtClean="0"/>
              <a:t>False</a:t>
            </a:r>
            <a:r>
              <a:rPr lang="en-GB" dirty="0" smtClean="0"/>
              <a:t> - It can be a symptom of a sleep apnea (blocked airways)</a:t>
            </a:r>
          </a:p>
          <a:p>
            <a:pPr marL="514350" indent="-514350" fontAlgn="base">
              <a:buFont typeface="+mj-lt"/>
              <a:buAutoNum type="arabicPeriod"/>
            </a:pPr>
            <a:r>
              <a:rPr lang="en-GB" b="1" dirty="0" smtClean="0"/>
              <a:t>False </a:t>
            </a:r>
            <a:r>
              <a:rPr lang="en-GB" dirty="0" smtClean="0"/>
              <a:t>- We accumulate a sleep debt that can be difficult to "pay back"</a:t>
            </a:r>
          </a:p>
          <a:p>
            <a:pPr marL="514350" indent="-514350" fontAlgn="base">
              <a:buFont typeface="+mj-lt"/>
              <a:buAutoNum type="arabicPeriod"/>
            </a:pPr>
            <a:r>
              <a:rPr lang="en-GB" b="1" dirty="0" smtClean="0"/>
              <a:t>True</a:t>
            </a:r>
            <a:r>
              <a:rPr lang="en-GB" dirty="0" smtClean="0"/>
              <a:t> - our sleep-wake cycle is regulated by a clock in our brain and the body's need to balance both sleep time and wake time including at weekends</a:t>
            </a:r>
          </a:p>
          <a:p>
            <a:pPr marL="514350" indent="-514350" fontAlgn="base">
              <a:buFont typeface="+mj-lt"/>
              <a:buAutoNum type="arabicPeriod"/>
            </a:pPr>
            <a:r>
              <a:rPr lang="en-GB" b="1" dirty="0" smtClean="0"/>
              <a:t>True </a:t>
            </a:r>
            <a:r>
              <a:rPr lang="en-GB" dirty="0" smtClean="0"/>
              <a:t>- A relaxing, routine activity right before bedtime helps separate your sleep time from activities that can cause excitement, stress or anxiety </a:t>
            </a:r>
            <a:endParaRPr lang="en-GB" b="1" dirty="0" smtClean="0"/>
          </a:p>
          <a:p>
            <a:pPr marL="514350" indent="-514350" fontAlgn="base">
              <a:buFont typeface="+mj-lt"/>
              <a:buAutoNum type="arabicPeriod"/>
            </a:pPr>
            <a:r>
              <a:rPr lang="en-GB" b="1" dirty="0" smtClean="0"/>
              <a:t>False</a:t>
            </a:r>
            <a:r>
              <a:rPr lang="en-GB" dirty="0" smtClean="0"/>
              <a:t> – young people internal clocks also keep them awake later in the evening and keep them sleeping later in the morning</a:t>
            </a:r>
          </a:p>
          <a:p>
            <a:pPr marL="514350" indent="-514350" fontAlgn="base">
              <a:buFont typeface="+mj-lt"/>
              <a:buAutoNum type="arabicPeriod"/>
            </a:pPr>
            <a:r>
              <a:rPr lang="en-GB" b="1" dirty="0" smtClean="0"/>
              <a:t>False</a:t>
            </a:r>
            <a:r>
              <a:rPr lang="en-GB" dirty="0" smtClean="0"/>
              <a:t> - Difficulty falling asleep is just one of four symptoms generally associated with insomnia</a:t>
            </a:r>
          </a:p>
          <a:p>
            <a:pPr marL="514350" indent="-514350" fontAlgn="base">
              <a:buFont typeface="+mj-lt"/>
              <a:buAutoNum type="arabicPeriod"/>
            </a:pPr>
            <a:r>
              <a:rPr lang="en-GB" b="1" dirty="0" smtClean="0"/>
              <a:t>True</a:t>
            </a:r>
            <a:r>
              <a:rPr lang="en-GB" dirty="0" smtClean="0"/>
              <a:t> - Use your bed only for sleep to strengthen the association between bed and sleep</a:t>
            </a:r>
          </a:p>
          <a:p>
            <a:pPr marL="514350" indent="-514350" fontAlgn="base">
              <a:buFont typeface="+mj-lt"/>
              <a:buAutoNum type="arabicPeriod"/>
            </a:pPr>
            <a:r>
              <a:rPr lang="en-GB" b="1" dirty="0" smtClean="0"/>
              <a:t>False</a:t>
            </a:r>
            <a:r>
              <a:rPr lang="en-GB" dirty="0" smtClean="0"/>
              <a:t> - Can occur even after getting enough night-time sleep, can be a sign of an underlying medical condition or sleep disorder such as narcolepsy(suddenly falling asleep at odd times) or sleep apnea. Napping is a recommended activity if done for roughly 20mins and felt to be a refreshing activity. In some cultures people practice a siesta and sleep in the afternoon</a:t>
            </a:r>
          </a:p>
          <a:p>
            <a:pPr marL="514350" indent="-514350" fontAlgn="base">
              <a:buFont typeface="+mj-lt"/>
              <a:buAutoNum type="arabicPeriod"/>
            </a:pPr>
            <a:r>
              <a:rPr lang="en-GB" b="1" dirty="0" smtClean="0"/>
              <a:t>False </a:t>
            </a:r>
            <a:r>
              <a:rPr lang="en-GB" dirty="0" smtClean="0"/>
              <a:t> - Studies have found a relationship between the quantity and quality of one's sleep and many health problems including obesity and diabetes </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1"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1"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Understand the importance of sleep to maintain physical, mental and emotional health and wellbeing</a:t>
            </a:r>
          </a:p>
          <a:p>
            <a:pPr>
              <a:buNone/>
            </a:pPr>
            <a:endParaRPr lang="en-GB" sz="2000" dirty="0" smtClean="0">
              <a:solidFill>
                <a:schemeClr val="bg1"/>
              </a:solidFill>
            </a:endParaRPr>
          </a:p>
          <a:p>
            <a:r>
              <a:rPr lang="en-GB" sz="2000" dirty="0" smtClean="0">
                <a:solidFill>
                  <a:schemeClr val="bg1"/>
                </a:solidFill>
              </a:rPr>
              <a:t>Learn how to manage our sleep to maintain positive mental health</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19460" name="Picture 4" descr="Image result for sheep"/>
          <p:cNvPicPr>
            <a:picLocks noChangeAspect="1" noChangeArrowheads="1"/>
          </p:cNvPicPr>
          <p:nvPr/>
        </p:nvPicPr>
        <p:blipFill>
          <a:blip r:embed="rId2" cstate="print"/>
          <a:srcRect/>
          <a:stretch>
            <a:fillRect/>
          </a:stretch>
        </p:blipFill>
        <p:spPr bwMode="auto">
          <a:xfrm>
            <a:off x="5715000" y="2057400"/>
            <a:ext cx="30480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5181600" cy="4525963"/>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pPr>
              <a:buNone/>
            </a:pPr>
            <a:r>
              <a:rPr lang="en-GB" sz="2000" b="1" dirty="0" smtClean="0"/>
              <a:t>Why do we Sleep? </a:t>
            </a:r>
          </a:p>
          <a:p>
            <a:pPr>
              <a:buNone/>
            </a:pPr>
            <a:endParaRPr lang="en-GB" sz="2000" dirty="0" smtClean="0"/>
          </a:p>
          <a:p>
            <a:r>
              <a:rPr lang="en-GB" sz="2000" dirty="0" smtClean="0"/>
              <a:t>No one’s completely sure but it is takes up 1/3  of our lives</a:t>
            </a:r>
          </a:p>
          <a:p>
            <a:pPr>
              <a:buNone/>
            </a:pPr>
            <a:endParaRPr lang="en-GB" sz="2000" dirty="0" smtClean="0"/>
          </a:p>
          <a:p>
            <a:r>
              <a:rPr lang="en-GB" sz="2000" dirty="0" smtClean="0"/>
              <a:t>Some believe the body regulates sleep in the same way it does for eating, drinking and breathing  </a:t>
            </a:r>
          </a:p>
          <a:p>
            <a:pPr>
              <a:buNone/>
            </a:pPr>
            <a:endParaRPr lang="en-GB" sz="2000" dirty="0" smtClean="0"/>
          </a:p>
          <a:p>
            <a:r>
              <a:rPr lang="en-GB" sz="2000" dirty="0" smtClean="0"/>
              <a:t>Some believe that sleep gives the body a chance to recuperate and re-energise</a:t>
            </a:r>
          </a:p>
          <a:p>
            <a:pPr>
              <a:buNone/>
            </a:pPr>
            <a:endParaRPr lang="en-GB" sz="2000" dirty="0" smtClean="0"/>
          </a:p>
          <a:p>
            <a:r>
              <a:rPr lang="en-GB" sz="2000" dirty="0" smtClean="0"/>
              <a:t>Some call it ‘beauty sleep’ as cells in your skin and elsewhere repair themselves</a:t>
            </a:r>
          </a:p>
          <a:p>
            <a:pPr>
              <a:buNone/>
            </a:pPr>
            <a:endParaRPr lang="en-GB" sz="2000" dirty="0" smtClean="0"/>
          </a:p>
          <a:p>
            <a:r>
              <a:rPr lang="en-GB" sz="2000" dirty="0" smtClean="0"/>
              <a:t>Others think that during sleep our brains digest information and our body digests food</a:t>
            </a:r>
          </a:p>
          <a:p>
            <a:pPr>
              <a:buNone/>
            </a:pPr>
            <a:endParaRPr lang="en-GB" sz="2000" dirty="0" smtClean="0"/>
          </a:p>
          <a:p>
            <a:r>
              <a:rPr lang="en-GB" sz="2000" dirty="0" smtClean="0"/>
              <a:t>Whatever the reasons, you  must respect sleep and the health benefits it gives you</a:t>
            </a:r>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8434" name="Picture 2" descr="Related image"/>
          <p:cNvPicPr>
            <a:picLocks noChangeAspect="1" noChangeArrowheads="1"/>
          </p:cNvPicPr>
          <p:nvPr/>
        </p:nvPicPr>
        <p:blipFill>
          <a:blip r:embed="rId2" cstate="print"/>
          <a:srcRect/>
          <a:stretch>
            <a:fillRect/>
          </a:stretch>
        </p:blipFill>
        <p:spPr bwMode="auto">
          <a:xfrm>
            <a:off x="5715000" y="2979737"/>
            <a:ext cx="3304860" cy="22018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Importance of Sleep</a:t>
            </a:r>
            <a:endParaRPr lang="en-GB" sz="2800" dirty="0"/>
          </a:p>
        </p:txBody>
      </p:sp>
      <p:sp>
        <p:nvSpPr>
          <p:cNvPr id="3" name="Content Placeholder 2"/>
          <p:cNvSpPr>
            <a:spLocks noGrp="1"/>
          </p:cNvSpPr>
          <p:nvPr>
            <p:ph idx="1"/>
          </p:nvPr>
        </p:nvSpPr>
        <p:spPr>
          <a:xfrm>
            <a:off x="457200" y="1600200"/>
            <a:ext cx="4495800" cy="4525963"/>
          </a:xfrm>
          <a:solidFill>
            <a:schemeClr val="accent3">
              <a:lumMod val="20000"/>
              <a:lumOff val="80000"/>
            </a:schemeClr>
          </a:solidFill>
        </p:spPr>
        <p:txBody>
          <a:bodyPr>
            <a:normAutofit/>
          </a:bodyPr>
          <a:lstStyle/>
          <a:p>
            <a:pPr>
              <a:buNone/>
            </a:pPr>
            <a:r>
              <a:rPr lang="en-GB" sz="2000" b="1" dirty="0" smtClean="0"/>
              <a:t>Class Exercise:</a:t>
            </a:r>
          </a:p>
          <a:p>
            <a:pPr>
              <a:buNone/>
            </a:pPr>
            <a:endParaRPr lang="en-GB" sz="2000" dirty="0" smtClean="0">
              <a:solidFill>
                <a:srgbClr val="FF00FF"/>
              </a:solidFill>
            </a:endParaRPr>
          </a:p>
          <a:p>
            <a:r>
              <a:rPr lang="en-GB" sz="2000" dirty="0" smtClean="0">
                <a:solidFill>
                  <a:srgbClr val="FF00FF"/>
                </a:solidFill>
              </a:rPr>
              <a:t>What impact can lack of sleep have on the way we look, feel and act?</a:t>
            </a:r>
          </a:p>
          <a:p>
            <a:endParaRPr lang="en-GB" dirty="0" smtClean="0">
              <a:solidFill>
                <a:srgbClr val="FF00FF"/>
              </a:solidFill>
            </a:endParaRPr>
          </a:p>
          <a:p>
            <a:pPr>
              <a:buNone/>
            </a:pPr>
            <a:endParaRPr lang="en-GB" dirty="0">
              <a:solidFill>
                <a:srgbClr val="FF00FF"/>
              </a:solidFill>
            </a:endParaRPr>
          </a:p>
        </p:txBody>
      </p:sp>
      <p:pic>
        <p:nvPicPr>
          <p:cNvPr id="3074" name="Picture 2" descr="C:\Users\Keith\Dropbox\Images\question marks.jpg"/>
          <p:cNvPicPr>
            <a:picLocks noChangeAspect="1" noChangeArrowheads="1"/>
          </p:cNvPicPr>
          <p:nvPr/>
        </p:nvPicPr>
        <p:blipFill>
          <a:blip r:embed="rId2" cstate="print"/>
          <a:srcRect/>
          <a:stretch>
            <a:fillRect/>
          </a:stretch>
        </p:blipFill>
        <p:spPr bwMode="auto">
          <a:xfrm>
            <a:off x="5181600" y="16002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5715000" cy="5257800"/>
          </a:xfrm>
        </p:spPr>
        <p:style>
          <a:lnRef idx="1">
            <a:schemeClr val="accent1"/>
          </a:lnRef>
          <a:fillRef idx="3">
            <a:schemeClr val="accent1"/>
          </a:fillRef>
          <a:effectRef idx="2">
            <a:schemeClr val="accent1"/>
          </a:effectRef>
          <a:fontRef idx="minor">
            <a:schemeClr val="lt1"/>
          </a:fontRef>
        </p:style>
        <p:txBody>
          <a:bodyPr>
            <a:normAutofit fontScale="40000" lnSpcReduction="20000"/>
          </a:bodyPr>
          <a:lstStyle/>
          <a:p>
            <a:r>
              <a:rPr lang="en-GB" sz="4500" dirty="0" smtClean="0"/>
              <a:t>A good way to understand the role of sleep is to look at what happens when we don't sleep</a:t>
            </a:r>
          </a:p>
          <a:p>
            <a:pPr>
              <a:buNone/>
            </a:pPr>
            <a:r>
              <a:rPr lang="en-GB" sz="4500" dirty="0" smtClean="0"/>
              <a:t> </a:t>
            </a:r>
          </a:p>
          <a:p>
            <a:r>
              <a:rPr lang="en-GB" sz="4500" dirty="0" smtClean="0"/>
              <a:t>Lack of sleep has serious effects on our brain’s ability to function and can make us:</a:t>
            </a:r>
          </a:p>
          <a:p>
            <a:pPr>
              <a:buNone/>
            </a:pPr>
            <a:endParaRPr lang="en-GB" sz="4500" dirty="0" smtClean="0"/>
          </a:p>
          <a:p>
            <a:pPr lvl="1"/>
            <a:r>
              <a:rPr lang="en-GB" sz="4500" dirty="0" smtClean="0"/>
              <a:t>Moody</a:t>
            </a:r>
          </a:p>
          <a:p>
            <a:pPr lvl="1"/>
            <a:r>
              <a:rPr lang="en-GB" sz="4500" dirty="0" smtClean="0"/>
              <a:t>Bad-tempered</a:t>
            </a:r>
          </a:p>
          <a:p>
            <a:pPr lvl="1"/>
            <a:r>
              <a:rPr lang="en-GB" sz="4500" dirty="0" smtClean="0"/>
              <a:t>Less coordinated</a:t>
            </a:r>
          </a:p>
          <a:p>
            <a:pPr lvl="1"/>
            <a:r>
              <a:rPr lang="en-GB" sz="4500" dirty="0" smtClean="0"/>
              <a:t>Look rough and prone to skin conditions like acne</a:t>
            </a:r>
          </a:p>
          <a:p>
            <a:pPr lvl="1"/>
            <a:r>
              <a:rPr lang="en-GB" sz="4500" dirty="0" smtClean="0"/>
              <a:t>Stressed</a:t>
            </a:r>
          </a:p>
          <a:p>
            <a:pPr lvl="1"/>
            <a:r>
              <a:rPr lang="en-GB" sz="4500" dirty="0" smtClean="0"/>
              <a:t>Unwell</a:t>
            </a:r>
          </a:p>
          <a:p>
            <a:pPr lvl="1"/>
            <a:r>
              <a:rPr lang="en-GB" sz="4500" dirty="0" smtClean="0"/>
              <a:t>Forgetful</a:t>
            </a:r>
          </a:p>
          <a:p>
            <a:pPr lvl="1"/>
            <a:r>
              <a:rPr lang="en-GB" sz="4500" dirty="0" smtClean="0"/>
              <a:t>Lack concentration </a:t>
            </a:r>
          </a:p>
          <a:p>
            <a:pPr lvl="1"/>
            <a:r>
              <a:rPr lang="en-GB" sz="4500" dirty="0" smtClean="0"/>
              <a:t>Less aware of safety </a:t>
            </a:r>
          </a:p>
          <a:p>
            <a:pPr lvl="1"/>
            <a:r>
              <a:rPr lang="en-GB" sz="4500" dirty="0" smtClean="0"/>
              <a:t>Less productive</a:t>
            </a:r>
          </a:p>
          <a:p>
            <a:pPr lvl="1"/>
            <a:r>
              <a:rPr lang="en-GB" sz="4500" dirty="0" smtClean="0"/>
              <a:t>Less able to react and make good decisions</a:t>
            </a:r>
          </a:p>
          <a:p>
            <a:pPr lvl="1"/>
            <a:endParaRPr lang="en-GB" sz="1600" dirty="0" smtClean="0"/>
          </a:p>
          <a:p>
            <a:pPr lvl="1"/>
            <a:endParaRPr lang="en-GB" sz="16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Importance of Sleep</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7410" name="Picture 2" descr="Related image"/>
          <p:cNvPicPr>
            <a:picLocks noChangeAspect="1" noChangeArrowheads="1"/>
          </p:cNvPicPr>
          <p:nvPr/>
        </p:nvPicPr>
        <p:blipFill>
          <a:blip r:embed="rId2" cstate="print"/>
          <a:srcRect/>
          <a:stretch>
            <a:fillRect/>
          </a:stretch>
        </p:blipFill>
        <p:spPr bwMode="auto">
          <a:xfrm>
            <a:off x="6248400" y="2590800"/>
            <a:ext cx="2745414"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linds(horizontal)">
                                      <p:cBhvr>
                                        <p:cTn id="31" dur="500"/>
                                        <p:tgtEl>
                                          <p:spTgt spid="3">
                                            <p:txEl>
                                              <p:pRg st="7" end="7"/>
                                            </p:txEl>
                                          </p:spTgt>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horizontal)">
                                      <p:cBhvr>
                                        <p:cTn id="35" dur="500"/>
                                        <p:tgtEl>
                                          <p:spTgt spid="3">
                                            <p:txEl>
                                              <p:pRg st="8" end="8"/>
                                            </p:txEl>
                                          </p:spTgt>
                                        </p:tgtEl>
                                      </p:cBhvr>
                                    </p:animEffect>
                                  </p:childTnLst>
                                </p:cTn>
                              </p:par>
                            </p:childTnLst>
                          </p:cTn>
                        </p:par>
                        <p:par>
                          <p:cTn id="36" fill="hold">
                            <p:stCondLst>
                              <p:cond delay="4000"/>
                            </p:stCondLst>
                            <p:childTnLst>
                              <p:par>
                                <p:cTn id="37" presetID="3" presetClass="entr" presetSubtype="1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blinds(horizontal)">
                                      <p:cBhvr>
                                        <p:cTn id="39" dur="500"/>
                                        <p:tgtEl>
                                          <p:spTgt spid="3">
                                            <p:txEl>
                                              <p:pRg st="9" end="9"/>
                                            </p:txEl>
                                          </p:spTgt>
                                        </p:tgtEl>
                                      </p:cBhvr>
                                    </p:animEffect>
                                  </p:childTnLst>
                                </p:cTn>
                              </p:par>
                            </p:childTnLst>
                          </p:cTn>
                        </p:par>
                        <p:par>
                          <p:cTn id="40" fill="hold">
                            <p:stCondLst>
                              <p:cond delay="4500"/>
                            </p:stCondLst>
                            <p:childTnLst>
                              <p:par>
                                <p:cTn id="41" presetID="3" presetClass="entr" presetSubtype="1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blinds(horizontal)">
                                      <p:cBhvr>
                                        <p:cTn id="43" dur="500"/>
                                        <p:tgtEl>
                                          <p:spTgt spid="3">
                                            <p:txEl>
                                              <p:pRg st="10" end="10"/>
                                            </p:txEl>
                                          </p:spTgt>
                                        </p:tgtEl>
                                      </p:cBhvr>
                                    </p:animEffect>
                                  </p:childTnLst>
                                </p:cTn>
                              </p:par>
                            </p:childTnLst>
                          </p:cTn>
                        </p:par>
                        <p:par>
                          <p:cTn id="44" fill="hold">
                            <p:stCondLst>
                              <p:cond delay="5000"/>
                            </p:stCondLst>
                            <p:childTnLst>
                              <p:par>
                                <p:cTn id="45" presetID="3" presetClass="entr" presetSubtype="1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blinds(horizontal)">
                                      <p:cBhvr>
                                        <p:cTn id="47" dur="500"/>
                                        <p:tgtEl>
                                          <p:spTgt spid="3">
                                            <p:txEl>
                                              <p:pRg st="11" end="11"/>
                                            </p:txEl>
                                          </p:spTgt>
                                        </p:tgtEl>
                                      </p:cBhvr>
                                    </p:animEffect>
                                  </p:childTnLst>
                                </p:cTn>
                              </p:par>
                            </p:childTnLst>
                          </p:cTn>
                        </p:par>
                        <p:par>
                          <p:cTn id="48" fill="hold">
                            <p:stCondLst>
                              <p:cond delay="5500"/>
                            </p:stCondLst>
                            <p:childTnLst>
                              <p:par>
                                <p:cTn id="49" presetID="3" presetClass="entr" presetSubtype="10" fill="hold" nodeType="after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blinds(horizontal)">
                                      <p:cBhvr>
                                        <p:cTn id="51" dur="500"/>
                                        <p:tgtEl>
                                          <p:spTgt spid="3">
                                            <p:txEl>
                                              <p:pRg st="12" end="12"/>
                                            </p:txEl>
                                          </p:spTgt>
                                        </p:tgtEl>
                                      </p:cBhvr>
                                    </p:animEffect>
                                  </p:childTnLst>
                                </p:cTn>
                              </p:par>
                            </p:childTnLst>
                          </p:cTn>
                        </p:par>
                        <p:par>
                          <p:cTn id="52" fill="hold">
                            <p:stCondLst>
                              <p:cond delay="6000"/>
                            </p:stCondLst>
                            <p:childTnLst>
                              <p:par>
                                <p:cTn id="53" presetID="3" presetClass="entr" presetSubtype="10" fill="hold" nodeType="after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Effect transition="in" filter="blinds(horizontal)">
                                      <p:cBhvr>
                                        <p:cTn id="55" dur="500"/>
                                        <p:tgtEl>
                                          <p:spTgt spid="3">
                                            <p:txEl>
                                              <p:pRg st="13" end="13"/>
                                            </p:txEl>
                                          </p:spTgt>
                                        </p:tgtEl>
                                      </p:cBhvr>
                                    </p:animEffect>
                                  </p:childTnLst>
                                </p:cTn>
                              </p:par>
                            </p:childTnLst>
                          </p:cTn>
                        </p:par>
                        <p:par>
                          <p:cTn id="56" fill="hold">
                            <p:stCondLst>
                              <p:cond delay="6500"/>
                            </p:stCondLst>
                            <p:childTnLst>
                              <p:par>
                                <p:cTn id="57" presetID="3" presetClass="entr" presetSubtype="10" fill="hold" nodeType="after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Effect transition="in" filter="blinds(horizontal)">
                                      <p:cBhvr>
                                        <p:cTn id="59"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1744</TotalTime>
  <Words>1732</Words>
  <Application>Microsoft Office PowerPoint</Application>
  <PresentationFormat>On-screen Show (4:3)</PresentationFormat>
  <Paragraphs>293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   Bristol Healthy Schools  Stride  Emotional Health and Wellbeing Programme  Year 9 – Lesson 1 Importance of Sleep</vt:lpstr>
      <vt:lpstr>Our School Values and Ground Rules</vt:lpstr>
      <vt:lpstr>Importance of Sleep</vt:lpstr>
      <vt:lpstr>Importance of Sleep</vt:lpstr>
      <vt:lpstr>Importance of Sleep</vt:lpstr>
      <vt:lpstr>Importance of Sleep</vt:lpstr>
      <vt:lpstr>Importance of Sleep</vt:lpstr>
      <vt:lpstr>Importance of Sleep</vt:lpstr>
      <vt:lpstr> </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Importance of Sleep</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228</cp:revision>
  <dcterms:created xsi:type="dcterms:W3CDTF">2006-08-16T00:00:00Z</dcterms:created>
  <dcterms:modified xsi:type="dcterms:W3CDTF">2017-12-04T13:54:37Z</dcterms:modified>
</cp:coreProperties>
</file>