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4" r:id="rId3"/>
    <p:sldId id="265" r:id="rId4"/>
    <p:sldId id="285" r:id="rId5"/>
    <p:sldId id="294" r:id="rId6"/>
    <p:sldId id="268" r:id="rId7"/>
    <p:sldId id="267" r:id="rId8"/>
    <p:sldId id="258" r:id="rId9"/>
    <p:sldId id="297" r:id="rId10"/>
    <p:sldId id="287" r:id="rId11"/>
    <p:sldId id="299" r:id="rId12"/>
    <p:sldId id="260" r:id="rId13"/>
    <p:sldId id="288" r:id="rId14"/>
    <p:sldId id="281" r:id="rId15"/>
    <p:sldId id="277" r:id="rId16"/>
    <p:sldId id="289" r:id="rId17"/>
    <p:sldId id="300" r:id="rId18"/>
    <p:sldId id="280" r:id="rId19"/>
    <p:sldId id="270" r:id="rId20"/>
    <p:sldId id="282" r:id="rId21"/>
    <p:sldId id="301" r:id="rId22"/>
    <p:sldId id="291" r:id="rId23"/>
    <p:sldId id="293" r:id="rId24"/>
    <p:sldId id="307" r:id="rId25"/>
    <p:sldId id="303" r:id="rId26"/>
    <p:sldId id="304" r:id="rId27"/>
    <p:sldId id="305" r:id="rId28"/>
    <p:sldId id="306" r:id="rId29"/>
    <p:sldId id="284" r:id="rId3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FF"/>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88696" autoAdjust="0"/>
  </p:normalViewPr>
  <p:slideViewPr>
    <p:cSldViewPr>
      <p:cViewPr varScale="1">
        <p:scale>
          <a:sx n="81" d="100"/>
          <a:sy n="81" d="100"/>
        </p:scale>
        <p:origin x="-1644" y="-84"/>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1/2/2018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1/2/2018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1/2/2018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1/2/2018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1/2/2018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1/2/2018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1/2/2018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1/2/2018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1/2/2018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1/2/2018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1/2/2018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1/2/2018</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hyperlink" Target="https://vimeo.com/229723784/7ca2827191"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679575"/>
          </a:xfrm>
        </p:spPr>
        <p:txBody>
          <a:bodyPr>
            <a:normAutofit fontScale="90000"/>
          </a:bodyPr>
          <a:lstStyle/>
          <a:p>
            <a:r>
              <a:rPr lang="en-GB" dirty="0" smtClean="0"/>
              <a:t/>
            </a:r>
            <a:br>
              <a:rPr lang="en-GB" dirty="0" smtClean="0"/>
            </a:br>
            <a:r>
              <a:rPr lang="en-GB" dirty="0" smtClean="0"/>
              <a:t/>
            </a:r>
            <a:br>
              <a:rPr lang="en-GB" dirty="0" smtClean="0"/>
            </a:br>
            <a:r>
              <a:rPr lang="en-GB" dirty="0" smtClean="0"/>
              <a:t/>
            </a:r>
            <a:br>
              <a:rPr lang="en-GB" dirty="0" smtClean="0"/>
            </a:br>
            <a:r>
              <a:rPr lang="en-GB" dirty="0" smtClean="0">
                <a:solidFill>
                  <a:schemeClr val="accent6"/>
                </a:solidFill>
              </a:rPr>
              <a:t>Bristol Healthy Schools </a:t>
            </a:r>
            <a:br>
              <a:rPr lang="en-GB" dirty="0" smtClean="0">
                <a:solidFill>
                  <a:schemeClr val="accent6"/>
                </a:solidFill>
              </a:rPr>
            </a:br>
            <a:r>
              <a:rPr lang="en-GB" dirty="0" smtClean="0">
                <a:solidFill>
                  <a:schemeClr val="accent6"/>
                </a:solidFill>
              </a:rPr>
              <a:t>Stride </a:t>
            </a:r>
            <a:br>
              <a:rPr lang="en-GB" dirty="0" smtClean="0">
                <a:solidFill>
                  <a:schemeClr val="accent6"/>
                </a:solidFill>
              </a:rPr>
            </a:br>
            <a:r>
              <a:rPr lang="en-GB" dirty="0" smtClean="0">
                <a:solidFill>
                  <a:schemeClr val="accent6"/>
                </a:solidFill>
              </a:rPr>
              <a:t>Emotional Health and Wellbeing Programme</a:t>
            </a:r>
            <a:br>
              <a:rPr lang="en-GB" dirty="0" smtClean="0">
                <a:solidFill>
                  <a:schemeClr val="accent6"/>
                </a:solidFill>
              </a:rPr>
            </a:br>
            <a:r>
              <a:rPr lang="en-GB" dirty="0" smtClean="0">
                <a:solidFill>
                  <a:schemeClr val="accent6"/>
                </a:solidFill>
              </a:rPr>
              <a:t/>
            </a:r>
            <a:br>
              <a:rPr lang="en-GB" dirty="0" smtClean="0">
                <a:solidFill>
                  <a:schemeClr val="accent6"/>
                </a:solidFill>
              </a:rPr>
            </a:br>
            <a:r>
              <a:rPr lang="en-GB" dirty="0" smtClean="0">
                <a:solidFill>
                  <a:schemeClr val="tx2">
                    <a:lumMod val="60000"/>
                    <a:lumOff val="40000"/>
                  </a:schemeClr>
                </a:solidFill>
              </a:rPr>
              <a:t>Year 9 </a:t>
            </a:r>
            <a:r>
              <a:rPr lang="en-GB" smtClean="0">
                <a:solidFill>
                  <a:schemeClr val="tx2">
                    <a:lumMod val="60000"/>
                    <a:lumOff val="40000"/>
                  </a:schemeClr>
                </a:solidFill>
              </a:rPr>
              <a:t>– Lesson 2</a:t>
            </a:r>
            <a:br>
              <a:rPr lang="en-GB" smtClean="0">
                <a:solidFill>
                  <a:schemeClr val="tx2">
                    <a:lumMod val="60000"/>
                    <a:lumOff val="40000"/>
                  </a:schemeClr>
                </a:solidFill>
              </a:rPr>
            </a:br>
            <a:r>
              <a:rPr lang="en-GB" smtClean="0">
                <a:solidFill>
                  <a:schemeClr val="tx2">
                    <a:lumMod val="60000"/>
                    <a:lumOff val="40000"/>
                  </a:schemeClr>
                </a:solidFill>
              </a:rPr>
              <a:t>Negotiation </a:t>
            </a:r>
            <a:r>
              <a:rPr lang="en-GB" dirty="0" smtClean="0">
                <a:solidFill>
                  <a:schemeClr val="tx2">
                    <a:lumMod val="60000"/>
                    <a:lumOff val="40000"/>
                  </a:schemeClr>
                </a:solidFill>
              </a:rPr>
              <a:t>Skills</a:t>
            </a:r>
            <a:endParaRPr lang="en-GB" dirty="0">
              <a:solidFill>
                <a:schemeClr val="accent1"/>
              </a:solidFill>
            </a:endParaRPr>
          </a:p>
        </p:txBody>
      </p:sp>
      <p:pic>
        <p:nvPicPr>
          <p:cNvPr id="4" name="Picture 3"/>
          <p:cNvPicPr/>
          <p:nvPr/>
        </p:nvPicPr>
        <p:blipFill>
          <a:blip r:embed="rId2" cstate="print">
            <a:extLst>
              <a:ext uri="{28A0092B-C50C-407E-A947-70E740481C1C}">
                <a14:useLocalDpi xmlns:ve="http://schemas.openxmlformats.org/markup-compatibility/2006" xmlns:m="http://schemas.openxmlformats.org/officeDocument/2006/math" xmlns:wp="http://schemas.openxmlformats.org/drawingml/2006/wordprocessingDrawing" xmlns:wne="http://schemas.microsoft.com/office/word/2006/wordml" xmlns:a14="http://schemas.microsoft.com/office/drawing/2010/main" xmlns:wps="http://schemas.microsoft.com/office/word/2010/wordprocessingShape" xmlns:wpi="http://schemas.microsoft.com/office/word/2010/wordprocessingInk" xmlns:wpg="http://schemas.microsoft.com/office/word/2010/wordprocessingGroup" xmlns:w16se="http://schemas.microsoft.com/office/word/2015/wordml/symex" xmlns:w15="http://schemas.microsoft.com/office/word/2012/wordml" xmlns:w14="http://schemas.microsoft.com/office/word/2010/wordml" xmlns:w="http://schemas.openxmlformats.org/wordprocessingml/2006/main" xmlns:w10="urn:schemas-microsoft-com:office:word" xmlns:wp14="http://schemas.microsoft.com/office/word/2010/wordprocessingDrawing" xmlns:v="urn:schemas-microsoft-com:vml" xmlns:o="urn:schemas-microsoft-com:office:office" xmlns:mc="http://schemas.openxmlformats.org/markup-compatibility/2006" xmlns:cx5="http://schemas.microsoft.com/office/drawing/2016/5/11/chartex" xmlns:cx4="http://schemas.microsoft.com/office/drawing/2016/5/10/chartex" xmlns:cx3="http://schemas.microsoft.com/office/drawing/2016/5/9/chartex" xmlns:cx2="http://schemas.microsoft.com/office/drawing/2015/10/21/chartex" xmlns:cx1="http://schemas.microsoft.com/office/drawing/2015/9/8/chartex" xmlns:cx="http://schemas.microsoft.com/office/drawing/2014/chartex" xmlns:wpc="http://schemas.microsoft.com/office/word/2010/wordprocessingCanvas" xmlns="" xmlns:pic="http://schemas.openxmlformats.org/drawingml/2006/picture" xmlns:lc="http://schemas.openxmlformats.org/drawingml/2006/lockedCanvas" val="0"/>
              </a:ext>
            </a:extLst>
          </a:blip>
          <a:stretch>
            <a:fillRect/>
          </a:stretch>
        </p:blipFill>
        <p:spPr>
          <a:xfrm>
            <a:off x="609600" y="457200"/>
            <a:ext cx="7924800" cy="1219200"/>
          </a:xfrm>
          <a:prstGeom prst="rect">
            <a:avLst/>
          </a:prstGeom>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lvl="0">
              <a:defRPr/>
            </a:pPr>
            <a:r>
              <a:rPr lang="en-GB" sz="2800" b="1" dirty="0" smtClean="0">
                <a:solidFill>
                  <a:schemeClr val="accent6"/>
                </a:solidFill>
              </a:rPr>
              <a:t>Negotiation Skills</a:t>
            </a:r>
            <a:endParaRPr lang="en-GB" sz="2800" dirty="0"/>
          </a:p>
        </p:txBody>
      </p:sp>
      <p:sp>
        <p:nvSpPr>
          <p:cNvPr id="3" name="Content Placeholder 2"/>
          <p:cNvSpPr>
            <a:spLocks noGrp="1"/>
          </p:cNvSpPr>
          <p:nvPr>
            <p:ph idx="1"/>
          </p:nvPr>
        </p:nvSpPr>
        <p:spPr>
          <a:xfrm>
            <a:off x="381000" y="1447800"/>
            <a:ext cx="8153400" cy="4800600"/>
          </a:xfrm>
          <a:noFill/>
        </p:spPr>
        <p:txBody>
          <a:bodyPr>
            <a:normAutofit/>
          </a:bodyPr>
          <a:lstStyle/>
          <a:p>
            <a:pPr>
              <a:buNone/>
            </a:pPr>
            <a:r>
              <a:rPr lang="en-US" sz="2000" dirty="0" smtClean="0"/>
              <a:t>There is a broad structure, even to informal negotiation:</a:t>
            </a:r>
          </a:p>
          <a:p>
            <a:pPr>
              <a:buNone/>
            </a:pPr>
            <a:endParaRPr lang="en-US" sz="2100" b="1" dirty="0" smtClean="0"/>
          </a:p>
          <a:p>
            <a:pPr>
              <a:buNone/>
            </a:pPr>
            <a:r>
              <a:rPr lang="en-GB" sz="2100" dirty="0" smtClean="0">
                <a:solidFill>
                  <a:schemeClr val="bg1"/>
                </a:solidFill>
              </a:rPr>
              <a:t> </a:t>
            </a:r>
          </a:p>
          <a:p>
            <a:pPr lvl="1"/>
            <a:endParaRPr lang="en-GB" sz="2000" dirty="0" smtClean="0">
              <a:solidFill>
                <a:srgbClr val="FF00FF"/>
              </a:solidFill>
            </a:endParaRPr>
          </a:p>
          <a:p>
            <a:pPr lvl="1"/>
            <a:endParaRPr lang="en-GB" sz="1600" dirty="0" smtClean="0">
              <a:solidFill>
                <a:srgbClr val="FF00FF"/>
              </a:solidFill>
            </a:endParaRPr>
          </a:p>
          <a:p>
            <a:pPr lvl="1"/>
            <a:endParaRPr lang="en-GB" sz="2000" dirty="0" smtClean="0"/>
          </a:p>
          <a:p>
            <a:endParaRPr lang="en-GB" sz="2400" dirty="0" smtClean="0"/>
          </a:p>
        </p:txBody>
      </p:sp>
      <p:pic>
        <p:nvPicPr>
          <p:cNvPr id="6" name="Picture 1"/>
          <p:cNvPicPr>
            <a:picLocks noChangeAspect="1" noChangeArrowheads="1"/>
          </p:cNvPicPr>
          <p:nvPr/>
        </p:nvPicPr>
        <p:blipFill>
          <a:blip r:embed="rId2" cstate="print"/>
          <a:srcRect/>
          <a:stretch>
            <a:fillRect/>
          </a:stretch>
        </p:blipFill>
        <p:spPr bwMode="auto">
          <a:xfrm>
            <a:off x="838199" y="1981200"/>
            <a:ext cx="7687359" cy="41910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9" presetClass="entr" presetSubtype="0" fill="hold" nodeType="after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dissolve">
                                      <p:cBhvr>
                                        <p:cTn id="12"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lvl="0">
              <a:defRPr/>
            </a:pPr>
            <a:r>
              <a:rPr lang="en-GB" sz="2800" b="1" dirty="0" smtClean="0">
                <a:solidFill>
                  <a:schemeClr val="accent6"/>
                </a:solidFill>
              </a:rPr>
              <a:t>Negotiation Skills</a:t>
            </a:r>
            <a:endParaRPr lang="en-GB" sz="2800" dirty="0"/>
          </a:p>
        </p:txBody>
      </p:sp>
      <p:sp>
        <p:nvSpPr>
          <p:cNvPr id="3" name="Content Placeholder 2"/>
          <p:cNvSpPr>
            <a:spLocks noGrp="1"/>
          </p:cNvSpPr>
          <p:nvPr>
            <p:ph idx="1"/>
          </p:nvPr>
        </p:nvSpPr>
        <p:spPr>
          <a:xfrm>
            <a:off x="457200" y="1600200"/>
            <a:ext cx="5257800" cy="4876800"/>
          </a:xfrm>
        </p:spPr>
        <p:style>
          <a:lnRef idx="1">
            <a:schemeClr val="accent6"/>
          </a:lnRef>
          <a:fillRef idx="2">
            <a:schemeClr val="accent6"/>
          </a:fillRef>
          <a:effectRef idx="1">
            <a:schemeClr val="accent6"/>
          </a:effectRef>
          <a:fontRef idx="minor">
            <a:schemeClr val="dk1"/>
          </a:fontRef>
        </p:style>
        <p:txBody>
          <a:bodyPr>
            <a:normAutofit/>
          </a:bodyPr>
          <a:lstStyle/>
          <a:p>
            <a:pPr>
              <a:buNone/>
            </a:pPr>
            <a:r>
              <a:rPr lang="en-GB" sz="2000" b="1" dirty="0" smtClean="0"/>
              <a:t>In Groups of 4:</a:t>
            </a:r>
          </a:p>
          <a:p>
            <a:pPr>
              <a:buNone/>
            </a:pPr>
            <a:endParaRPr lang="en-GB" sz="2000" dirty="0" smtClean="0"/>
          </a:p>
          <a:p>
            <a:r>
              <a:rPr lang="en-GB" sz="1900" dirty="0" smtClean="0">
                <a:solidFill>
                  <a:srgbClr val="FF00FF"/>
                </a:solidFill>
              </a:rPr>
              <a:t>What activity do you think you need to consider and undertake in all 5 stages of the negotiation process to reach a good outcome for all sides?</a:t>
            </a:r>
          </a:p>
          <a:p>
            <a:pPr>
              <a:buNone/>
            </a:pPr>
            <a:endParaRPr lang="en-GB" sz="1900" dirty="0" smtClean="0">
              <a:solidFill>
                <a:srgbClr val="FF00FF"/>
              </a:solidFill>
            </a:endParaRPr>
          </a:p>
          <a:p>
            <a:pPr lvl="1"/>
            <a:r>
              <a:rPr lang="en-GB" sz="1600" b="1" dirty="0" smtClean="0"/>
              <a:t>Preparation</a:t>
            </a:r>
          </a:p>
          <a:p>
            <a:pPr lvl="1"/>
            <a:r>
              <a:rPr lang="en-GB" sz="1600" b="1" dirty="0" smtClean="0"/>
              <a:t>Discussion</a:t>
            </a:r>
          </a:p>
          <a:p>
            <a:pPr lvl="1"/>
            <a:r>
              <a:rPr lang="en-GB" sz="1600" b="1" dirty="0" smtClean="0"/>
              <a:t>Clarifying goals</a:t>
            </a:r>
          </a:p>
          <a:p>
            <a:pPr lvl="1"/>
            <a:r>
              <a:rPr lang="en-GB" sz="1600" b="1" dirty="0" smtClean="0">
                <a:solidFill>
                  <a:schemeClr val="tx1"/>
                </a:solidFill>
              </a:rPr>
              <a:t>Negotiate towards a win-win outcome</a:t>
            </a:r>
          </a:p>
          <a:p>
            <a:pPr lvl="1"/>
            <a:r>
              <a:rPr lang="en-GB" sz="1600" b="1" dirty="0" smtClean="0">
                <a:solidFill>
                  <a:schemeClr val="tx1"/>
                </a:solidFill>
              </a:rPr>
              <a:t>Agreed course of action</a:t>
            </a:r>
          </a:p>
          <a:p>
            <a:pPr lvl="1"/>
            <a:endParaRPr lang="en-GB" sz="2000" dirty="0" smtClean="0">
              <a:solidFill>
                <a:srgbClr val="FF00FF"/>
              </a:solidFill>
            </a:endParaRPr>
          </a:p>
          <a:p>
            <a:pPr lvl="1"/>
            <a:endParaRPr lang="en-GB" sz="2000" dirty="0" smtClean="0">
              <a:solidFill>
                <a:srgbClr val="FF00FF"/>
              </a:solidFill>
            </a:endParaRPr>
          </a:p>
          <a:p>
            <a:pPr lvl="1"/>
            <a:endParaRPr lang="en-GB" sz="1600" dirty="0" smtClean="0">
              <a:solidFill>
                <a:srgbClr val="FF00FF"/>
              </a:solidFill>
            </a:endParaRPr>
          </a:p>
          <a:p>
            <a:pPr lvl="1"/>
            <a:endParaRPr lang="en-GB" sz="2000" dirty="0" smtClean="0"/>
          </a:p>
          <a:p>
            <a:endParaRPr lang="en-GB" sz="2400" dirty="0" smtClean="0"/>
          </a:p>
        </p:txBody>
      </p:sp>
      <p:pic>
        <p:nvPicPr>
          <p:cNvPr id="5" name="Picture 2" descr="C:\Users\Keith\Dropbox\Images\question marks.jpg"/>
          <p:cNvPicPr>
            <a:picLocks noChangeAspect="1" noChangeArrowheads="1"/>
          </p:cNvPicPr>
          <p:nvPr/>
        </p:nvPicPr>
        <p:blipFill>
          <a:blip r:embed="rId2" cstate="print"/>
          <a:srcRect/>
          <a:stretch>
            <a:fillRect/>
          </a:stretch>
        </p:blipFill>
        <p:spPr bwMode="auto">
          <a:xfrm>
            <a:off x="5867400" y="2133600"/>
            <a:ext cx="3146465" cy="3840163"/>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par>
                          <p:cTn id="8" fill="hold">
                            <p:stCondLst>
                              <p:cond delay="500"/>
                            </p:stCondLst>
                            <p:childTnLst>
                              <p:par>
                                <p:cTn id="9" presetID="9" presetClass="entr" presetSubtype="0" fill="hold" nodeType="after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animEffect transition="in" filter="dissolve">
                                      <p:cBhvr>
                                        <p:cTn id="11" dur="500"/>
                                        <p:tgtEl>
                                          <p:spTgt spid="3">
                                            <p:txEl>
                                              <p:pRg st="2" end="2"/>
                                            </p:txEl>
                                          </p:spTgt>
                                        </p:tgtEl>
                                      </p:cBhvr>
                                    </p:animEffect>
                                  </p:childTnLst>
                                </p:cTn>
                              </p:par>
                            </p:childTnLst>
                          </p:cTn>
                        </p:par>
                        <p:par>
                          <p:cTn id="12" fill="hold">
                            <p:stCondLst>
                              <p:cond delay="1000"/>
                            </p:stCondLst>
                            <p:childTnLst>
                              <p:par>
                                <p:cTn id="13" presetID="9" presetClass="entr" presetSubtype="0" fill="hold" nodeType="after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animEffect transition="in" filter="dissolve">
                                      <p:cBhvr>
                                        <p:cTn id="15" dur="500"/>
                                        <p:tgtEl>
                                          <p:spTgt spid="3">
                                            <p:txEl>
                                              <p:pRg st="4" end="4"/>
                                            </p:txEl>
                                          </p:spTgt>
                                        </p:tgtEl>
                                      </p:cBhvr>
                                    </p:animEffect>
                                  </p:childTnLst>
                                </p:cTn>
                              </p:par>
                            </p:childTnLst>
                          </p:cTn>
                        </p:par>
                        <p:par>
                          <p:cTn id="16" fill="hold">
                            <p:stCondLst>
                              <p:cond delay="1500"/>
                            </p:stCondLst>
                            <p:childTnLst>
                              <p:par>
                                <p:cTn id="17" presetID="9" presetClass="entr" presetSubtype="0" fill="hold" nodeType="after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animEffect transition="in" filter="dissolve">
                                      <p:cBhvr>
                                        <p:cTn id="19" dur="500"/>
                                        <p:tgtEl>
                                          <p:spTgt spid="3">
                                            <p:txEl>
                                              <p:pRg st="5" end="5"/>
                                            </p:txEl>
                                          </p:spTgt>
                                        </p:tgtEl>
                                      </p:cBhvr>
                                    </p:animEffect>
                                  </p:childTnLst>
                                </p:cTn>
                              </p:par>
                            </p:childTnLst>
                          </p:cTn>
                        </p:par>
                        <p:par>
                          <p:cTn id="20" fill="hold">
                            <p:stCondLst>
                              <p:cond delay="2000"/>
                            </p:stCondLst>
                            <p:childTnLst>
                              <p:par>
                                <p:cTn id="21" presetID="9" presetClass="entr" presetSubtype="0" fill="hold" nodeType="after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animEffect transition="in" filter="dissolve">
                                      <p:cBhvr>
                                        <p:cTn id="23" dur="500"/>
                                        <p:tgtEl>
                                          <p:spTgt spid="3">
                                            <p:txEl>
                                              <p:pRg st="6" end="6"/>
                                            </p:txEl>
                                          </p:spTgt>
                                        </p:tgtEl>
                                      </p:cBhvr>
                                    </p:animEffect>
                                  </p:childTnLst>
                                </p:cTn>
                              </p:par>
                            </p:childTnLst>
                          </p:cTn>
                        </p:par>
                        <p:par>
                          <p:cTn id="24" fill="hold">
                            <p:stCondLst>
                              <p:cond delay="2500"/>
                            </p:stCondLst>
                            <p:childTnLst>
                              <p:par>
                                <p:cTn id="25" presetID="9" presetClass="entr" presetSubtype="0" fill="hold" nodeType="afterEffect">
                                  <p:stCondLst>
                                    <p:cond delay="0"/>
                                  </p:stCondLst>
                                  <p:childTnLst>
                                    <p:set>
                                      <p:cBhvr>
                                        <p:cTn id="26" dur="1" fill="hold">
                                          <p:stCondLst>
                                            <p:cond delay="0"/>
                                          </p:stCondLst>
                                        </p:cTn>
                                        <p:tgtEl>
                                          <p:spTgt spid="3">
                                            <p:txEl>
                                              <p:pRg st="7" end="7"/>
                                            </p:txEl>
                                          </p:spTgt>
                                        </p:tgtEl>
                                        <p:attrNameLst>
                                          <p:attrName>style.visibility</p:attrName>
                                        </p:attrNameLst>
                                      </p:cBhvr>
                                      <p:to>
                                        <p:strVal val="visible"/>
                                      </p:to>
                                    </p:set>
                                    <p:animEffect transition="in" filter="dissolve">
                                      <p:cBhvr>
                                        <p:cTn id="27" dur="500"/>
                                        <p:tgtEl>
                                          <p:spTgt spid="3">
                                            <p:txEl>
                                              <p:pRg st="7" end="7"/>
                                            </p:txEl>
                                          </p:spTgt>
                                        </p:tgtEl>
                                      </p:cBhvr>
                                    </p:animEffect>
                                  </p:childTnLst>
                                </p:cTn>
                              </p:par>
                            </p:childTnLst>
                          </p:cTn>
                        </p:par>
                        <p:par>
                          <p:cTn id="28" fill="hold">
                            <p:stCondLst>
                              <p:cond delay="3000"/>
                            </p:stCondLst>
                            <p:childTnLst>
                              <p:par>
                                <p:cTn id="29" presetID="9" presetClass="entr" presetSubtype="0" fill="hold" nodeType="afterEffect">
                                  <p:stCondLst>
                                    <p:cond delay="0"/>
                                  </p:stCondLst>
                                  <p:childTnLst>
                                    <p:set>
                                      <p:cBhvr>
                                        <p:cTn id="30" dur="1" fill="hold">
                                          <p:stCondLst>
                                            <p:cond delay="0"/>
                                          </p:stCondLst>
                                        </p:cTn>
                                        <p:tgtEl>
                                          <p:spTgt spid="3">
                                            <p:txEl>
                                              <p:pRg st="8" end="8"/>
                                            </p:txEl>
                                          </p:spTgt>
                                        </p:tgtEl>
                                        <p:attrNameLst>
                                          <p:attrName>style.visibility</p:attrName>
                                        </p:attrNameLst>
                                      </p:cBhvr>
                                      <p:to>
                                        <p:strVal val="visible"/>
                                      </p:to>
                                    </p:set>
                                    <p:animEffect transition="in" filter="dissolve">
                                      <p:cBhvr>
                                        <p:cTn id="31" dur="5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lvl="0">
              <a:defRPr/>
            </a:pPr>
            <a:r>
              <a:rPr lang="en-GB" sz="2800" b="1" dirty="0" smtClean="0">
                <a:solidFill>
                  <a:schemeClr val="accent6"/>
                </a:solidFill>
              </a:rPr>
              <a:t>Negotiation Skills</a:t>
            </a:r>
            <a:endParaRPr lang="en-GB" sz="2800" dirty="0"/>
          </a:p>
        </p:txBody>
      </p:sp>
      <p:sp>
        <p:nvSpPr>
          <p:cNvPr id="3" name="Content Placeholder 2"/>
          <p:cNvSpPr>
            <a:spLocks noGrp="1"/>
          </p:cNvSpPr>
          <p:nvPr>
            <p:ph idx="1"/>
          </p:nvPr>
        </p:nvSpPr>
        <p:spPr>
          <a:xfrm>
            <a:off x="457200" y="1600200"/>
            <a:ext cx="5410200" cy="4724400"/>
          </a:xfrm>
        </p:spPr>
        <p:style>
          <a:lnRef idx="1">
            <a:schemeClr val="accent5"/>
          </a:lnRef>
          <a:fillRef idx="2">
            <a:schemeClr val="accent5"/>
          </a:fillRef>
          <a:effectRef idx="1">
            <a:schemeClr val="accent5"/>
          </a:effectRef>
          <a:fontRef idx="minor">
            <a:schemeClr val="dk1"/>
          </a:fontRef>
        </p:style>
        <p:txBody>
          <a:bodyPr>
            <a:normAutofit fontScale="92500" lnSpcReduction="10000"/>
          </a:bodyPr>
          <a:lstStyle/>
          <a:p>
            <a:pPr lvl="0">
              <a:buNone/>
            </a:pPr>
            <a:r>
              <a:rPr lang="en-GB" sz="2400" b="1" dirty="0" smtClean="0"/>
              <a:t>Preparation:</a:t>
            </a:r>
          </a:p>
          <a:p>
            <a:pPr lvl="0">
              <a:buNone/>
            </a:pPr>
            <a:endParaRPr lang="en-GB" sz="2000" dirty="0" smtClean="0"/>
          </a:p>
          <a:p>
            <a:r>
              <a:rPr lang="en-GB" sz="2000" dirty="0" smtClean="0"/>
              <a:t>Gather the facts in advance</a:t>
            </a:r>
          </a:p>
          <a:p>
            <a:pPr>
              <a:buNone/>
            </a:pPr>
            <a:endParaRPr lang="en-GB" sz="2000" dirty="0" smtClean="0"/>
          </a:p>
          <a:p>
            <a:r>
              <a:rPr lang="en-GB" sz="2000" dirty="0" smtClean="0"/>
              <a:t>Know what you want and areas of flexibility  </a:t>
            </a:r>
          </a:p>
          <a:p>
            <a:pPr>
              <a:buNone/>
            </a:pPr>
            <a:endParaRPr lang="en-GB" sz="2000" dirty="0" smtClean="0"/>
          </a:p>
          <a:p>
            <a:r>
              <a:rPr lang="en-GB" sz="2000" dirty="0" smtClean="0"/>
              <a:t>Think about what the other person wants and their flexibility, common ground and areas of potential conflict </a:t>
            </a:r>
          </a:p>
          <a:p>
            <a:pPr>
              <a:buNone/>
            </a:pPr>
            <a:endParaRPr lang="en-GB" sz="2000" dirty="0" smtClean="0"/>
          </a:p>
          <a:p>
            <a:r>
              <a:rPr lang="en-GB" sz="2000" dirty="0" smtClean="0"/>
              <a:t>What areas you won’t be flexible in </a:t>
            </a:r>
          </a:p>
          <a:p>
            <a:pPr>
              <a:buNone/>
            </a:pPr>
            <a:r>
              <a:rPr lang="en-GB" sz="2000" dirty="0" smtClean="0"/>
              <a:t> </a:t>
            </a:r>
          </a:p>
          <a:p>
            <a:r>
              <a:rPr lang="en-GB" sz="2000" dirty="0" smtClean="0"/>
              <a:t>Setting the scene for the discussion, where and when will you meet </a:t>
            </a:r>
            <a:endParaRPr lang="en-GB" dirty="0"/>
          </a:p>
        </p:txBody>
      </p:sp>
      <p:sp>
        <p:nvSpPr>
          <p:cNvPr id="4" name="Content Placeholder 2"/>
          <p:cNvSpPr txBox="1">
            <a:spLocks/>
          </p:cNvSpPr>
          <p:nvPr/>
        </p:nvSpPr>
        <p:spPr>
          <a:xfrm>
            <a:off x="457200" y="1600200"/>
            <a:ext cx="8229600" cy="4876800"/>
          </a:xfrm>
          <a:prstGeom prst="rect">
            <a:avLst/>
          </a:prstGeom>
        </p:spPr>
        <p:txBody>
          <a:bodyPr vert="horz" lIns="91440" tIns="45720" rIns="91440" bIns="45720" rtlCol="0">
            <a:normAutofit/>
          </a:bodyPr>
          <a:lstStyle/>
          <a:p>
            <a:pPr marL="342900" marR="0" lvl="0" indent="-342900" algn="ctr"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n-GB" sz="2000" b="1" i="0" u="none" strike="noStrike" kern="1200" cap="none" spc="0" normalizeH="0" baseline="0" noProof="0" dirty="0" smtClean="0">
              <a:ln>
                <a:noFill/>
              </a:ln>
              <a:solidFill>
                <a:srgbClr val="FF00FF"/>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n-GB" sz="3200"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n-GB" sz="3200" b="0" i="0" u="none" strike="noStrike" kern="1200" cap="none" spc="0" normalizeH="0" baseline="0" noProof="0" dirty="0">
              <a:ln>
                <a:noFill/>
              </a:ln>
              <a:solidFill>
                <a:schemeClr val="tx1"/>
              </a:solidFill>
              <a:effectLst/>
              <a:uLnTx/>
              <a:uFillTx/>
              <a:latin typeface="+mn-lt"/>
              <a:ea typeface="+mn-ea"/>
              <a:cs typeface="+mn-cs"/>
            </a:endParaRPr>
          </a:p>
        </p:txBody>
      </p:sp>
      <p:pic>
        <p:nvPicPr>
          <p:cNvPr id="15361" name="Picture 1" descr="C:\Users\Keith\Dropbox\Images\Microscope (2).jpg"/>
          <p:cNvPicPr>
            <a:picLocks noChangeAspect="1" noChangeArrowheads="1"/>
          </p:cNvPicPr>
          <p:nvPr/>
        </p:nvPicPr>
        <p:blipFill>
          <a:blip r:embed="rId2" cstate="print"/>
          <a:srcRect/>
          <a:stretch>
            <a:fillRect/>
          </a:stretch>
        </p:blipFill>
        <p:spPr bwMode="auto">
          <a:xfrm>
            <a:off x="6096000" y="1981200"/>
            <a:ext cx="2743200" cy="4108449"/>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par>
                          <p:cTn id="8" fill="hold">
                            <p:stCondLst>
                              <p:cond delay="500"/>
                            </p:stCondLst>
                            <p:childTnLst>
                              <p:par>
                                <p:cTn id="9" presetID="9" presetClass="entr" presetSubtype="0" fill="hold" nodeType="after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animEffect transition="in" filter="dissolve">
                                      <p:cBhvr>
                                        <p:cTn id="11" dur="500"/>
                                        <p:tgtEl>
                                          <p:spTgt spid="3">
                                            <p:txEl>
                                              <p:pRg st="2" end="2"/>
                                            </p:txEl>
                                          </p:spTgt>
                                        </p:tgtEl>
                                      </p:cBhvr>
                                    </p:animEffect>
                                  </p:childTnLst>
                                </p:cTn>
                              </p:par>
                            </p:childTnLst>
                          </p:cTn>
                        </p:par>
                        <p:par>
                          <p:cTn id="12" fill="hold">
                            <p:stCondLst>
                              <p:cond delay="1000"/>
                            </p:stCondLst>
                            <p:childTnLst>
                              <p:par>
                                <p:cTn id="13" presetID="9" presetClass="entr" presetSubtype="0" fill="hold" nodeType="after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animEffect transition="in" filter="dissolve">
                                      <p:cBhvr>
                                        <p:cTn id="15" dur="500"/>
                                        <p:tgtEl>
                                          <p:spTgt spid="3">
                                            <p:txEl>
                                              <p:pRg st="4" end="4"/>
                                            </p:txEl>
                                          </p:spTgt>
                                        </p:tgtEl>
                                      </p:cBhvr>
                                    </p:animEffect>
                                  </p:childTnLst>
                                </p:cTn>
                              </p:par>
                            </p:childTnLst>
                          </p:cTn>
                        </p:par>
                        <p:par>
                          <p:cTn id="16" fill="hold">
                            <p:stCondLst>
                              <p:cond delay="1500"/>
                            </p:stCondLst>
                            <p:childTnLst>
                              <p:par>
                                <p:cTn id="17" presetID="9" presetClass="entr" presetSubtype="0" fill="hold" nodeType="after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animEffect transition="in" filter="dissolve">
                                      <p:cBhvr>
                                        <p:cTn id="19" dur="500"/>
                                        <p:tgtEl>
                                          <p:spTgt spid="3">
                                            <p:txEl>
                                              <p:pRg st="6" end="6"/>
                                            </p:txEl>
                                          </p:spTgt>
                                        </p:tgtEl>
                                      </p:cBhvr>
                                    </p:animEffect>
                                  </p:childTnLst>
                                </p:cTn>
                              </p:par>
                            </p:childTnLst>
                          </p:cTn>
                        </p:par>
                        <p:par>
                          <p:cTn id="20" fill="hold">
                            <p:stCondLst>
                              <p:cond delay="2000"/>
                            </p:stCondLst>
                            <p:childTnLst>
                              <p:par>
                                <p:cTn id="21" presetID="9" presetClass="entr" presetSubtype="0" fill="hold" nodeType="afterEffect">
                                  <p:stCondLst>
                                    <p:cond delay="0"/>
                                  </p:stCondLst>
                                  <p:childTnLst>
                                    <p:set>
                                      <p:cBhvr>
                                        <p:cTn id="22" dur="1" fill="hold">
                                          <p:stCondLst>
                                            <p:cond delay="0"/>
                                          </p:stCondLst>
                                        </p:cTn>
                                        <p:tgtEl>
                                          <p:spTgt spid="3">
                                            <p:txEl>
                                              <p:pRg st="8" end="8"/>
                                            </p:txEl>
                                          </p:spTgt>
                                        </p:tgtEl>
                                        <p:attrNameLst>
                                          <p:attrName>style.visibility</p:attrName>
                                        </p:attrNameLst>
                                      </p:cBhvr>
                                      <p:to>
                                        <p:strVal val="visible"/>
                                      </p:to>
                                    </p:set>
                                    <p:animEffect transition="in" filter="dissolve">
                                      <p:cBhvr>
                                        <p:cTn id="23" dur="500"/>
                                        <p:tgtEl>
                                          <p:spTgt spid="3">
                                            <p:txEl>
                                              <p:pRg st="8" end="8"/>
                                            </p:txEl>
                                          </p:spTgt>
                                        </p:tgtEl>
                                      </p:cBhvr>
                                    </p:animEffect>
                                  </p:childTnLst>
                                </p:cTn>
                              </p:par>
                            </p:childTnLst>
                          </p:cTn>
                        </p:par>
                        <p:par>
                          <p:cTn id="24" fill="hold">
                            <p:stCondLst>
                              <p:cond delay="2500"/>
                            </p:stCondLst>
                            <p:childTnLst>
                              <p:par>
                                <p:cTn id="25" presetID="9" presetClass="entr" presetSubtype="0" fill="hold" nodeType="afterEffect">
                                  <p:stCondLst>
                                    <p:cond delay="0"/>
                                  </p:stCondLst>
                                  <p:childTnLst>
                                    <p:set>
                                      <p:cBhvr>
                                        <p:cTn id="26" dur="1" fill="hold">
                                          <p:stCondLst>
                                            <p:cond delay="0"/>
                                          </p:stCondLst>
                                        </p:cTn>
                                        <p:tgtEl>
                                          <p:spTgt spid="3">
                                            <p:txEl>
                                              <p:pRg st="10" end="10"/>
                                            </p:txEl>
                                          </p:spTgt>
                                        </p:tgtEl>
                                        <p:attrNameLst>
                                          <p:attrName>style.visibility</p:attrName>
                                        </p:attrNameLst>
                                      </p:cBhvr>
                                      <p:to>
                                        <p:strVal val="visible"/>
                                      </p:to>
                                    </p:set>
                                    <p:animEffect transition="in" filter="dissolve">
                                      <p:cBhvr>
                                        <p:cTn id="27" dur="500"/>
                                        <p:tgtEl>
                                          <p:spTgt spid="3">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lvl="0">
              <a:defRPr/>
            </a:pPr>
            <a:r>
              <a:rPr lang="en-GB" sz="2800" b="1" dirty="0" smtClean="0">
                <a:solidFill>
                  <a:schemeClr val="accent6"/>
                </a:solidFill>
              </a:rPr>
              <a:t>Negotiation Skills</a:t>
            </a:r>
            <a:endParaRPr lang="en-GB" sz="2800" dirty="0"/>
          </a:p>
        </p:txBody>
      </p:sp>
      <p:sp>
        <p:nvSpPr>
          <p:cNvPr id="3" name="Content Placeholder 2"/>
          <p:cNvSpPr>
            <a:spLocks noGrp="1"/>
          </p:cNvSpPr>
          <p:nvPr>
            <p:ph idx="1"/>
          </p:nvPr>
        </p:nvSpPr>
        <p:spPr>
          <a:xfrm>
            <a:off x="457200" y="1600200"/>
            <a:ext cx="4953000" cy="4876800"/>
          </a:xfrm>
        </p:spPr>
        <p:style>
          <a:lnRef idx="1">
            <a:schemeClr val="accent3"/>
          </a:lnRef>
          <a:fillRef idx="2">
            <a:schemeClr val="accent3"/>
          </a:fillRef>
          <a:effectRef idx="1">
            <a:schemeClr val="accent3"/>
          </a:effectRef>
          <a:fontRef idx="minor">
            <a:schemeClr val="dk1"/>
          </a:fontRef>
        </p:style>
        <p:txBody>
          <a:bodyPr>
            <a:normAutofit fontScale="92500" lnSpcReduction="10000"/>
          </a:bodyPr>
          <a:lstStyle/>
          <a:p>
            <a:pPr>
              <a:buNone/>
            </a:pPr>
            <a:r>
              <a:rPr lang="en-GB" sz="2000" b="1" dirty="0" smtClean="0"/>
              <a:t>Discussion: </a:t>
            </a:r>
          </a:p>
          <a:p>
            <a:pPr>
              <a:buNone/>
            </a:pPr>
            <a:r>
              <a:rPr lang="en-GB" sz="2000" dirty="0" smtClean="0"/>
              <a:t> </a:t>
            </a:r>
          </a:p>
          <a:p>
            <a:r>
              <a:rPr lang="en-GB" sz="2000" dirty="0" smtClean="0"/>
              <a:t>Each puts forward their points and understanding of the situation </a:t>
            </a:r>
          </a:p>
          <a:p>
            <a:pPr>
              <a:buNone/>
            </a:pPr>
            <a:endParaRPr lang="en-GB" sz="2000" dirty="0" smtClean="0"/>
          </a:p>
          <a:p>
            <a:r>
              <a:rPr lang="en-GB" sz="2000" dirty="0" smtClean="0"/>
              <a:t>Put your case clearly, listening, clarifying and noting others’ points in case you need to refer to them </a:t>
            </a:r>
          </a:p>
          <a:p>
            <a:pPr>
              <a:buNone/>
            </a:pPr>
            <a:endParaRPr lang="en-GB" sz="2000" dirty="0" smtClean="0"/>
          </a:p>
          <a:p>
            <a:r>
              <a:rPr lang="en-GB" sz="2000" dirty="0" smtClean="0"/>
              <a:t>Listen, people tend to say too much and listen too little when there is disagreement </a:t>
            </a:r>
          </a:p>
          <a:p>
            <a:pPr>
              <a:buNone/>
            </a:pPr>
            <a:endParaRPr lang="en-GB" sz="2000" dirty="0" smtClean="0"/>
          </a:p>
          <a:p>
            <a:r>
              <a:rPr lang="en-GB" sz="2000" dirty="0" smtClean="0"/>
              <a:t>Stay calm, focus on what you want and let all parties have an equal opportunity to put forward their points and shape the solution </a:t>
            </a:r>
            <a:endParaRPr lang="en-GB" sz="2000" dirty="0"/>
          </a:p>
        </p:txBody>
      </p:sp>
      <p:sp>
        <p:nvSpPr>
          <p:cNvPr id="4" name="Content Placeholder 2"/>
          <p:cNvSpPr txBox="1">
            <a:spLocks/>
          </p:cNvSpPr>
          <p:nvPr/>
        </p:nvSpPr>
        <p:spPr>
          <a:xfrm>
            <a:off x="457200" y="1600200"/>
            <a:ext cx="8229600" cy="4876800"/>
          </a:xfrm>
          <a:prstGeom prst="rect">
            <a:avLst/>
          </a:prstGeom>
        </p:spPr>
        <p:txBody>
          <a:bodyPr vert="horz" lIns="91440" tIns="45720" rIns="91440" bIns="45720" rtlCol="0">
            <a:normAutofit/>
          </a:bodyPr>
          <a:lstStyle/>
          <a:p>
            <a:pPr marL="342900" marR="0" lvl="0" indent="-342900" algn="ctr"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n-GB" sz="2000" b="1" i="0" u="none" strike="noStrike" kern="1200" cap="none" spc="0" normalizeH="0" baseline="0" noProof="0" dirty="0" smtClean="0">
              <a:ln>
                <a:noFill/>
              </a:ln>
              <a:solidFill>
                <a:srgbClr val="FF00FF"/>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n-GB" sz="3200"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n-GB" sz="3200" b="0" i="0" u="none" strike="noStrike" kern="1200" cap="none" spc="0" normalizeH="0" baseline="0" noProof="0" dirty="0">
              <a:ln>
                <a:noFill/>
              </a:ln>
              <a:solidFill>
                <a:schemeClr val="tx1"/>
              </a:solidFill>
              <a:effectLst/>
              <a:uLnTx/>
              <a:uFillTx/>
              <a:latin typeface="+mn-lt"/>
              <a:ea typeface="+mn-ea"/>
              <a:cs typeface="+mn-cs"/>
            </a:endParaRPr>
          </a:p>
        </p:txBody>
      </p:sp>
      <p:pic>
        <p:nvPicPr>
          <p:cNvPr id="14338" name="Picture 2" descr="C:\Users\Keith\Dropbox\Images\presenting.jpg"/>
          <p:cNvPicPr>
            <a:picLocks noChangeAspect="1" noChangeArrowheads="1"/>
          </p:cNvPicPr>
          <p:nvPr/>
        </p:nvPicPr>
        <p:blipFill>
          <a:blip r:embed="rId2" cstate="print"/>
          <a:srcRect/>
          <a:stretch>
            <a:fillRect/>
          </a:stretch>
        </p:blipFill>
        <p:spPr bwMode="auto">
          <a:xfrm>
            <a:off x="5497162" y="2819400"/>
            <a:ext cx="3570638" cy="19812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par>
                          <p:cTn id="8" fill="hold">
                            <p:stCondLst>
                              <p:cond delay="500"/>
                            </p:stCondLst>
                            <p:childTnLst>
                              <p:par>
                                <p:cTn id="9" presetID="9" presetClass="entr" presetSubtype="0" fill="hold" nodeType="after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animEffect transition="in" filter="dissolve">
                                      <p:cBhvr>
                                        <p:cTn id="11" dur="500"/>
                                        <p:tgtEl>
                                          <p:spTgt spid="3">
                                            <p:txEl>
                                              <p:pRg st="2" end="2"/>
                                            </p:txEl>
                                          </p:spTgt>
                                        </p:tgtEl>
                                      </p:cBhvr>
                                    </p:animEffect>
                                  </p:childTnLst>
                                </p:cTn>
                              </p:par>
                            </p:childTnLst>
                          </p:cTn>
                        </p:par>
                        <p:par>
                          <p:cTn id="12" fill="hold">
                            <p:stCondLst>
                              <p:cond delay="1000"/>
                            </p:stCondLst>
                            <p:childTnLst>
                              <p:par>
                                <p:cTn id="13" presetID="9" presetClass="entr" presetSubtype="0" fill="hold" nodeType="after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animEffect transition="in" filter="dissolve">
                                      <p:cBhvr>
                                        <p:cTn id="15" dur="500"/>
                                        <p:tgtEl>
                                          <p:spTgt spid="3">
                                            <p:txEl>
                                              <p:pRg st="4" end="4"/>
                                            </p:txEl>
                                          </p:spTgt>
                                        </p:tgtEl>
                                      </p:cBhvr>
                                    </p:animEffect>
                                  </p:childTnLst>
                                </p:cTn>
                              </p:par>
                            </p:childTnLst>
                          </p:cTn>
                        </p:par>
                        <p:par>
                          <p:cTn id="16" fill="hold">
                            <p:stCondLst>
                              <p:cond delay="1500"/>
                            </p:stCondLst>
                            <p:childTnLst>
                              <p:par>
                                <p:cTn id="17" presetID="9" presetClass="entr" presetSubtype="0" fill="hold" nodeType="after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animEffect transition="in" filter="dissolve">
                                      <p:cBhvr>
                                        <p:cTn id="19" dur="500"/>
                                        <p:tgtEl>
                                          <p:spTgt spid="3">
                                            <p:txEl>
                                              <p:pRg st="6" end="6"/>
                                            </p:txEl>
                                          </p:spTgt>
                                        </p:tgtEl>
                                      </p:cBhvr>
                                    </p:animEffect>
                                  </p:childTnLst>
                                </p:cTn>
                              </p:par>
                            </p:childTnLst>
                          </p:cTn>
                        </p:par>
                        <p:par>
                          <p:cTn id="20" fill="hold">
                            <p:stCondLst>
                              <p:cond delay="2000"/>
                            </p:stCondLst>
                            <p:childTnLst>
                              <p:par>
                                <p:cTn id="21" presetID="9" presetClass="entr" presetSubtype="0" fill="hold" nodeType="afterEffect">
                                  <p:stCondLst>
                                    <p:cond delay="0"/>
                                  </p:stCondLst>
                                  <p:childTnLst>
                                    <p:set>
                                      <p:cBhvr>
                                        <p:cTn id="22" dur="1" fill="hold">
                                          <p:stCondLst>
                                            <p:cond delay="0"/>
                                          </p:stCondLst>
                                        </p:cTn>
                                        <p:tgtEl>
                                          <p:spTgt spid="3">
                                            <p:txEl>
                                              <p:pRg st="8" end="8"/>
                                            </p:txEl>
                                          </p:spTgt>
                                        </p:tgtEl>
                                        <p:attrNameLst>
                                          <p:attrName>style.visibility</p:attrName>
                                        </p:attrNameLst>
                                      </p:cBhvr>
                                      <p:to>
                                        <p:strVal val="visible"/>
                                      </p:to>
                                    </p:set>
                                    <p:animEffect transition="in" filter="dissolve">
                                      <p:cBhvr>
                                        <p:cTn id="23" dur="5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lvl="0">
              <a:defRPr/>
            </a:pPr>
            <a:r>
              <a:rPr lang="en-GB" sz="2800" b="1" dirty="0" smtClean="0">
                <a:solidFill>
                  <a:schemeClr val="accent6"/>
                </a:solidFill>
              </a:rPr>
              <a:t>Negotiation Skills</a:t>
            </a:r>
            <a:endParaRPr lang="en-GB" sz="2800" dirty="0"/>
          </a:p>
        </p:txBody>
      </p:sp>
      <p:sp>
        <p:nvSpPr>
          <p:cNvPr id="3" name="Content Placeholder 2"/>
          <p:cNvSpPr>
            <a:spLocks noGrp="1"/>
          </p:cNvSpPr>
          <p:nvPr>
            <p:ph idx="1"/>
          </p:nvPr>
        </p:nvSpPr>
        <p:spPr>
          <a:xfrm>
            <a:off x="457200" y="1600200"/>
            <a:ext cx="5486400" cy="4876800"/>
          </a:xfrm>
        </p:spPr>
        <p:style>
          <a:lnRef idx="1">
            <a:schemeClr val="accent4"/>
          </a:lnRef>
          <a:fillRef idx="2">
            <a:schemeClr val="accent4"/>
          </a:fillRef>
          <a:effectRef idx="1">
            <a:schemeClr val="accent4"/>
          </a:effectRef>
          <a:fontRef idx="minor">
            <a:schemeClr val="dk1"/>
          </a:fontRef>
        </p:style>
        <p:txBody>
          <a:bodyPr>
            <a:normAutofit/>
          </a:bodyPr>
          <a:lstStyle/>
          <a:p>
            <a:pPr>
              <a:buNone/>
            </a:pPr>
            <a:r>
              <a:rPr lang="en-GB" sz="2000" b="1" dirty="0" smtClean="0"/>
              <a:t>Clarifying goals: </a:t>
            </a:r>
          </a:p>
          <a:p>
            <a:pPr>
              <a:buNone/>
            </a:pPr>
            <a:r>
              <a:rPr lang="en-GB" sz="2000" dirty="0" smtClean="0"/>
              <a:t> </a:t>
            </a:r>
          </a:p>
          <a:p>
            <a:r>
              <a:rPr lang="en-GB" sz="2000" dirty="0" smtClean="0"/>
              <a:t>List key points, clarify, prioritise and summarise these and check your understanding with the other person </a:t>
            </a:r>
            <a:endParaRPr lang="en-GB" sz="2000" dirty="0" smtClean="0">
              <a:solidFill>
                <a:srgbClr val="FF00FF"/>
              </a:solidFill>
            </a:endParaRPr>
          </a:p>
          <a:p>
            <a:pPr>
              <a:buNone/>
            </a:pPr>
            <a:endParaRPr lang="en-GB" dirty="0"/>
          </a:p>
        </p:txBody>
      </p:sp>
      <p:sp>
        <p:nvSpPr>
          <p:cNvPr id="4" name="Content Placeholder 2"/>
          <p:cNvSpPr txBox="1">
            <a:spLocks/>
          </p:cNvSpPr>
          <p:nvPr/>
        </p:nvSpPr>
        <p:spPr>
          <a:xfrm>
            <a:off x="457200" y="1600200"/>
            <a:ext cx="8229600" cy="4876800"/>
          </a:xfrm>
          <a:prstGeom prst="rect">
            <a:avLst/>
          </a:prstGeom>
        </p:spPr>
        <p:txBody>
          <a:bodyPr vert="horz" lIns="91440" tIns="45720" rIns="91440" bIns="45720" rtlCol="0">
            <a:normAutofit/>
          </a:bodyPr>
          <a:lstStyle/>
          <a:p>
            <a:pPr marL="342900" marR="0" lvl="0" indent="-342900" algn="ctr"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n-GB" sz="2000" b="1" i="0" u="none" strike="noStrike" kern="1200" cap="none" spc="0" normalizeH="0" baseline="0" noProof="0" dirty="0" smtClean="0">
              <a:ln>
                <a:noFill/>
              </a:ln>
              <a:solidFill>
                <a:srgbClr val="FF00FF"/>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n-GB" sz="3200"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n-GB" sz="3200" b="0" i="0" u="none" strike="noStrike" kern="1200" cap="none" spc="0" normalizeH="0" baseline="0" noProof="0" dirty="0">
              <a:ln>
                <a:noFill/>
              </a:ln>
              <a:solidFill>
                <a:schemeClr val="tx1"/>
              </a:solidFill>
              <a:effectLst/>
              <a:uLnTx/>
              <a:uFillTx/>
              <a:latin typeface="+mn-lt"/>
              <a:ea typeface="+mn-ea"/>
              <a:cs typeface="+mn-cs"/>
            </a:endParaRPr>
          </a:p>
        </p:txBody>
      </p:sp>
      <p:pic>
        <p:nvPicPr>
          <p:cNvPr id="13313" name="Picture 1" descr="C:\Users\Keith\Dropbox\Images\goal.jpg"/>
          <p:cNvPicPr>
            <a:picLocks noChangeAspect="1" noChangeArrowheads="1"/>
          </p:cNvPicPr>
          <p:nvPr/>
        </p:nvPicPr>
        <p:blipFill>
          <a:blip r:embed="rId2" cstate="print"/>
          <a:srcRect/>
          <a:stretch>
            <a:fillRect/>
          </a:stretch>
        </p:blipFill>
        <p:spPr bwMode="auto">
          <a:xfrm>
            <a:off x="6019800" y="2590800"/>
            <a:ext cx="3048000" cy="30480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9" fill="hold" nodeType="after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 calcmode="lin" valueType="num">
                                      <p:cBhvr additive="base">
                                        <p:cTn id="12" dur="500" fill="hold"/>
                                        <p:tgtEl>
                                          <p:spTgt spid="3">
                                            <p:txEl>
                                              <p:pRg st="1" end="1"/>
                                            </p:txEl>
                                          </p:spTgt>
                                        </p:tgtEl>
                                        <p:attrNameLst>
                                          <p:attrName>ppt_x</p:attrName>
                                        </p:attrNameLst>
                                      </p:cBhvr>
                                      <p:tavLst>
                                        <p:tav tm="0">
                                          <p:val>
                                            <p:strVal val="0-#ppt_w/2"/>
                                          </p:val>
                                        </p:tav>
                                        <p:tav tm="100000">
                                          <p:val>
                                            <p:strVal val="#ppt_x"/>
                                          </p:val>
                                        </p:tav>
                                      </p:tavLst>
                                    </p:anim>
                                    <p:anim calcmode="lin" valueType="num">
                                      <p:cBhvr additive="base">
                                        <p:cTn id="13" dur="500" fill="hold"/>
                                        <p:tgtEl>
                                          <p:spTgt spid="3">
                                            <p:txEl>
                                              <p:pRg st="1" end="1"/>
                                            </p:txEl>
                                          </p:spTgt>
                                        </p:tgtEl>
                                        <p:attrNameLst>
                                          <p:attrName>ppt_y</p:attrName>
                                        </p:attrNameLst>
                                      </p:cBhvr>
                                      <p:tavLst>
                                        <p:tav tm="0">
                                          <p:val>
                                            <p:strVal val="0-#ppt_h/2"/>
                                          </p:val>
                                        </p:tav>
                                        <p:tav tm="100000">
                                          <p:val>
                                            <p:strVal val="#ppt_y"/>
                                          </p:val>
                                        </p:tav>
                                      </p:tavLst>
                                    </p:anim>
                                  </p:childTnLst>
                                </p:cTn>
                              </p:par>
                            </p:childTnLst>
                          </p:cTn>
                        </p:par>
                        <p:par>
                          <p:cTn id="14" fill="hold">
                            <p:stCondLst>
                              <p:cond delay="1000"/>
                            </p:stCondLst>
                            <p:childTnLst>
                              <p:par>
                                <p:cTn id="15" presetID="2" presetClass="entr" presetSubtype="9" fill="hold" nodeType="after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 calcmode="lin" valueType="num">
                                      <p:cBhvr additive="base">
                                        <p:cTn id="17" dur="500" fill="hold"/>
                                        <p:tgtEl>
                                          <p:spTgt spid="3">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3">
                                            <p:txEl>
                                              <p:pRg st="2" end="2"/>
                                            </p:txEl>
                                          </p:spTgt>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Negotiation Skills</a:t>
            </a:r>
            <a:endParaRPr lang="en-GB" sz="2800" dirty="0"/>
          </a:p>
        </p:txBody>
      </p:sp>
      <p:sp>
        <p:nvSpPr>
          <p:cNvPr id="3" name="Content Placeholder 2"/>
          <p:cNvSpPr>
            <a:spLocks noGrp="1"/>
          </p:cNvSpPr>
          <p:nvPr>
            <p:ph idx="1"/>
          </p:nvPr>
        </p:nvSpPr>
        <p:spPr>
          <a:xfrm>
            <a:off x="457200" y="1600200"/>
            <a:ext cx="5257800" cy="4876800"/>
          </a:xfrm>
        </p:spPr>
        <p:style>
          <a:lnRef idx="1">
            <a:schemeClr val="accent6"/>
          </a:lnRef>
          <a:fillRef idx="3">
            <a:schemeClr val="accent6"/>
          </a:fillRef>
          <a:effectRef idx="2">
            <a:schemeClr val="accent6"/>
          </a:effectRef>
          <a:fontRef idx="minor">
            <a:schemeClr val="lt1"/>
          </a:fontRef>
        </p:style>
        <p:txBody>
          <a:bodyPr>
            <a:normAutofit/>
          </a:bodyPr>
          <a:lstStyle/>
          <a:p>
            <a:pPr>
              <a:buNone/>
            </a:pPr>
            <a:r>
              <a:rPr lang="en-GB" sz="2400" b="1" dirty="0" smtClean="0">
                <a:solidFill>
                  <a:schemeClr val="bg1"/>
                </a:solidFill>
              </a:rPr>
              <a:t>Negotiate towards a win-win outcome: </a:t>
            </a:r>
          </a:p>
          <a:p>
            <a:pPr>
              <a:buNone/>
            </a:pPr>
            <a:r>
              <a:rPr lang="en-GB" sz="1900" dirty="0" smtClean="0">
                <a:solidFill>
                  <a:schemeClr val="bg1"/>
                </a:solidFill>
              </a:rPr>
              <a:t> </a:t>
            </a:r>
          </a:p>
          <a:p>
            <a:r>
              <a:rPr lang="en-GB" sz="1900" dirty="0" smtClean="0">
                <a:solidFill>
                  <a:schemeClr val="bg1"/>
                </a:solidFill>
              </a:rPr>
              <a:t>Be open to options, approaches and compromises to achieve a good outcome for all </a:t>
            </a:r>
          </a:p>
          <a:p>
            <a:pPr>
              <a:buNone/>
            </a:pPr>
            <a:endParaRPr lang="en-GB" sz="1900" dirty="0" smtClean="0">
              <a:solidFill>
                <a:schemeClr val="bg1"/>
              </a:solidFill>
            </a:endParaRPr>
          </a:p>
          <a:p>
            <a:r>
              <a:rPr lang="en-GB" sz="1900" dirty="0" smtClean="0">
                <a:solidFill>
                  <a:schemeClr val="bg1"/>
                </a:solidFill>
              </a:rPr>
              <a:t>A win-win outcome means everyone has had the chance to put forward their points fairly and worked together to get the best result</a:t>
            </a:r>
          </a:p>
          <a:p>
            <a:pPr>
              <a:buNone/>
            </a:pPr>
            <a:endParaRPr lang="en-GB" sz="1900" dirty="0" smtClean="0">
              <a:solidFill>
                <a:schemeClr val="bg1"/>
              </a:solidFill>
            </a:endParaRPr>
          </a:p>
          <a:p>
            <a:r>
              <a:rPr lang="en-GB" sz="1900" dirty="0" smtClean="0">
                <a:solidFill>
                  <a:schemeClr val="bg1"/>
                </a:solidFill>
              </a:rPr>
              <a:t>Positive outcomes  strengthen the  relationship </a:t>
            </a:r>
            <a:endParaRPr lang="en-GB" sz="1900" dirty="0" smtClean="0"/>
          </a:p>
          <a:p>
            <a:endParaRPr lang="en-GB" sz="2000" dirty="0"/>
          </a:p>
        </p:txBody>
      </p:sp>
      <p:pic>
        <p:nvPicPr>
          <p:cNvPr id="11265" name="Picture 1" descr="C:\Users\Keith\Dropbox\Images\medal winner.jpg"/>
          <p:cNvPicPr>
            <a:picLocks noChangeAspect="1" noChangeArrowheads="1"/>
          </p:cNvPicPr>
          <p:nvPr/>
        </p:nvPicPr>
        <p:blipFill>
          <a:blip r:embed="rId2" cstate="print"/>
          <a:srcRect/>
          <a:stretch>
            <a:fillRect/>
          </a:stretch>
        </p:blipFill>
        <p:spPr bwMode="auto">
          <a:xfrm>
            <a:off x="5791199" y="2286000"/>
            <a:ext cx="3133437" cy="28956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 calcmode="lin" valueType="num">
                                      <p:cBhvr additive="base">
                                        <p:cTn id="12"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 calcmode="lin" valueType="num">
                                      <p:cBhvr additive="base">
                                        <p:cTn id="17"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fill="hold" nodeType="afterEffect">
                                  <p:stCondLst>
                                    <p:cond delay="0"/>
                                  </p:stCondLst>
                                  <p:childTnLst>
                                    <p:set>
                                      <p:cBhvr>
                                        <p:cTn id="21" dur="1" fill="hold">
                                          <p:stCondLst>
                                            <p:cond delay="0"/>
                                          </p:stCondLst>
                                        </p:cTn>
                                        <p:tgtEl>
                                          <p:spTgt spid="3">
                                            <p:txEl>
                                              <p:pRg st="6" end="6"/>
                                            </p:txEl>
                                          </p:spTgt>
                                        </p:tgtEl>
                                        <p:attrNameLst>
                                          <p:attrName>style.visibility</p:attrName>
                                        </p:attrNameLst>
                                      </p:cBhvr>
                                      <p:to>
                                        <p:strVal val="visible"/>
                                      </p:to>
                                    </p:set>
                                    <p:anim calcmode="lin" valueType="num">
                                      <p:cBhvr additive="base">
                                        <p:cTn id="22"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23"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Negotiation Skills</a:t>
            </a:r>
            <a:endParaRPr lang="en-GB" sz="2800" dirty="0"/>
          </a:p>
        </p:txBody>
      </p:sp>
      <p:sp>
        <p:nvSpPr>
          <p:cNvPr id="3" name="Content Placeholder 2"/>
          <p:cNvSpPr>
            <a:spLocks noGrp="1"/>
          </p:cNvSpPr>
          <p:nvPr>
            <p:ph idx="1"/>
          </p:nvPr>
        </p:nvSpPr>
        <p:spPr>
          <a:xfrm>
            <a:off x="152400" y="1600200"/>
            <a:ext cx="5638800" cy="4876800"/>
          </a:xfrm>
        </p:spPr>
        <p:style>
          <a:lnRef idx="0">
            <a:schemeClr val="accent3"/>
          </a:lnRef>
          <a:fillRef idx="3">
            <a:schemeClr val="accent3"/>
          </a:fillRef>
          <a:effectRef idx="3">
            <a:schemeClr val="accent3"/>
          </a:effectRef>
          <a:fontRef idx="minor">
            <a:schemeClr val="lt1"/>
          </a:fontRef>
        </p:style>
        <p:txBody>
          <a:bodyPr>
            <a:normAutofit/>
          </a:bodyPr>
          <a:lstStyle/>
          <a:p>
            <a:pPr>
              <a:buNone/>
            </a:pPr>
            <a:r>
              <a:rPr lang="en-GB" sz="2000" b="1" dirty="0" smtClean="0">
                <a:solidFill>
                  <a:schemeClr val="bg1"/>
                </a:solidFill>
              </a:rPr>
              <a:t>Agreed course of action:</a:t>
            </a:r>
          </a:p>
          <a:p>
            <a:pPr>
              <a:buNone/>
            </a:pPr>
            <a:r>
              <a:rPr lang="en-GB" sz="2000" b="1" dirty="0" smtClean="0">
                <a:solidFill>
                  <a:schemeClr val="bg1"/>
                </a:solidFill>
              </a:rPr>
              <a:t> </a:t>
            </a:r>
          </a:p>
          <a:p>
            <a:r>
              <a:rPr lang="en-GB" sz="2000" b="1" dirty="0" smtClean="0">
                <a:solidFill>
                  <a:schemeClr val="bg1"/>
                </a:solidFill>
              </a:rPr>
              <a:t>Summarise what you have agreed so all are clear </a:t>
            </a:r>
          </a:p>
          <a:p>
            <a:pPr>
              <a:buNone/>
            </a:pPr>
            <a:endParaRPr lang="en-GB" sz="2000" b="1" dirty="0" smtClean="0">
              <a:solidFill>
                <a:schemeClr val="bg1"/>
              </a:solidFill>
            </a:endParaRPr>
          </a:p>
          <a:p>
            <a:r>
              <a:rPr lang="en-GB" sz="2000" b="1" dirty="0" smtClean="0">
                <a:solidFill>
                  <a:schemeClr val="bg1"/>
                </a:solidFill>
              </a:rPr>
              <a:t>Agree a plan to carry out what has been agreed  including who does what and when</a:t>
            </a:r>
          </a:p>
          <a:p>
            <a:pPr lvl="0">
              <a:buNone/>
            </a:pPr>
            <a:endParaRPr lang="en-GB" sz="2000" dirty="0" smtClean="0"/>
          </a:p>
          <a:p>
            <a:endParaRPr lang="en-GB" sz="2000" dirty="0"/>
          </a:p>
        </p:txBody>
      </p:sp>
      <p:pic>
        <p:nvPicPr>
          <p:cNvPr id="10241" name="Picture 1" descr="C:\Users\Keith\Dropbox\Images\paths road.jpg"/>
          <p:cNvPicPr>
            <a:picLocks noChangeAspect="1" noChangeArrowheads="1"/>
          </p:cNvPicPr>
          <p:nvPr/>
        </p:nvPicPr>
        <p:blipFill>
          <a:blip r:embed="rId2" cstate="print"/>
          <a:srcRect/>
          <a:stretch>
            <a:fillRect/>
          </a:stretch>
        </p:blipFill>
        <p:spPr bwMode="auto">
          <a:xfrm>
            <a:off x="5887533" y="3124200"/>
            <a:ext cx="3027867" cy="2354263"/>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par>
                          <p:cTn id="8" fill="hold">
                            <p:stCondLst>
                              <p:cond delay="500"/>
                            </p:stCondLst>
                            <p:childTnLst>
                              <p:par>
                                <p:cTn id="9" presetID="9" presetClass="entr" presetSubtype="0" fill="hold" nodeType="after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animEffect transition="in" filter="dissolve">
                                      <p:cBhvr>
                                        <p:cTn id="11" dur="500"/>
                                        <p:tgtEl>
                                          <p:spTgt spid="3">
                                            <p:txEl>
                                              <p:pRg st="2" end="2"/>
                                            </p:txEl>
                                          </p:spTgt>
                                        </p:tgtEl>
                                      </p:cBhvr>
                                    </p:animEffect>
                                  </p:childTnLst>
                                </p:cTn>
                              </p:par>
                            </p:childTnLst>
                          </p:cTn>
                        </p:par>
                        <p:par>
                          <p:cTn id="12" fill="hold">
                            <p:stCondLst>
                              <p:cond delay="1000"/>
                            </p:stCondLst>
                            <p:childTnLst>
                              <p:par>
                                <p:cTn id="13" presetID="9" presetClass="entr" presetSubtype="0" fill="hold" nodeType="after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animEffect transition="in" filter="dissolve">
                                      <p:cBhvr>
                                        <p:cTn id="15"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lvl="0">
              <a:defRPr/>
            </a:pPr>
            <a:r>
              <a:rPr lang="en-GB" sz="2800" b="1" dirty="0" smtClean="0">
                <a:solidFill>
                  <a:schemeClr val="accent6"/>
                </a:solidFill>
              </a:rPr>
              <a:t>Negotiation Skills</a:t>
            </a:r>
            <a:endParaRPr lang="en-GB" sz="2800" dirty="0"/>
          </a:p>
        </p:txBody>
      </p:sp>
      <p:sp>
        <p:nvSpPr>
          <p:cNvPr id="3" name="Content Placeholder 2"/>
          <p:cNvSpPr>
            <a:spLocks noGrp="1"/>
          </p:cNvSpPr>
          <p:nvPr>
            <p:ph idx="1"/>
          </p:nvPr>
        </p:nvSpPr>
        <p:spPr>
          <a:xfrm>
            <a:off x="457200" y="1600200"/>
            <a:ext cx="5257800" cy="4876800"/>
          </a:xfrm>
        </p:spPr>
        <p:style>
          <a:lnRef idx="1">
            <a:schemeClr val="accent6"/>
          </a:lnRef>
          <a:fillRef idx="2">
            <a:schemeClr val="accent6"/>
          </a:fillRef>
          <a:effectRef idx="1">
            <a:schemeClr val="accent6"/>
          </a:effectRef>
          <a:fontRef idx="minor">
            <a:schemeClr val="dk1"/>
          </a:fontRef>
        </p:style>
        <p:txBody>
          <a:bodyPr>
            <a:normAutofit/>
          </a:bodyPr>
          <a:lstStyle/>
          <a:p>
            <a:pPr>
              <a:buNone/>
            </a:pPr>
            <a:r>
              <a:rPr lang="en-GB" sz="2000" b="1" dirty="0" smtClean="0"/>
              <a:t>Class exercise:</a:t>
            </a:r>
          </a:p>
          <a:p>
            <a:pPr>
              <a:buNone/>
            </a:pPr>
            <a:endParaRPr lang="en-GB" sz="2000" dirty="0" smtClean="0"/>
          </a:p>
          <a:p>
            <a:r>
              <a:rPr lang="en-GB" sz="1900" dirty="0" smtClean="0">
                <a:solidFill>
                  <a:srgbClr val="FF00FF"/>
                </a:solidFill>
              </a:rPr>
              <a:t>Why are listening skills important as part of the negotiation process?</a:t>
            </a:r>
            <a:endParaRPr lang="en-GB" sz="1600" b="1" dirty="0" smtClean="0">
              <a:solidFill>
                <a:schemeClr val="tx1"/>
              </a:solidFill>
            </a:endParaRPr>
          </a:p>
          <a:p>
            <a:pPr lvl="1"/>
            <a:endParaRPr lang="en-GB" sz="2000" dirty="0" smtClean="0">
              <a:solidFill>
                <a:srgbClr val="FF00FF"/>
              </a:solidFill>
            </a:endParaRPr>
          </a:p>
          <a:p>
            <a:pPr lvl="1"/>
            <a:endParaRPr lang="en-GB" sz="2000" dirty="0" smtClean="0">
              <a:solidFill>
                <a:srgbClr val="FF00FF"/>
              </a:solidFill>
            </a:endParaRPr>
          </a:p>
          <a:p>
            <a:pPr lvl="1"/>
            <a:endParaRPr lang="en-GB" sz="1600" dirty="0" smtClean="0">
              <a:solidFill>
                <a:srgbClr val="FF00FF"/>
              </a:solidFill>
            </a:endParaRPr>
          </a:p>
          <a:p>
            <a:pPr lvl="1"/>
            <a:endParaRPr lang="en-GB" sz="2000" dirty="0" smtClean="0"/>
          </a:p>
          <a:p>
            <a:endParaRPr lang="en-GB" sz="2400" dirty="0" smtClean="0"/>
          </a:p>
        </p:txBody>
      </p:sp>
      <p:pic>
        <p:nvPicPr>
          <p:cNvPr id="5" name="Picture 2" descr="C:\Users\Keith\Dropbox\Images\question marks.jpg"/>
          <p:cNvPicPr>
            <a:picLocks noChangeAspect="1" noChangeArrowheads="1"/>
          </p:cNvPicPr>
          <p:nvPr/>
        </p:nvPicPr>
        <p:blipFill>
          <a:blip r:embed="rId2" cstate="print"/>
          <a:srcRect/>
          <a:stretch>
            <a:fillRect/>
          </a:stretch>
        </p:blipFill>
        <p:spPr bwMode="auto">
          <a:xfrm>
            <a:off x="5867400" y="2133600"/>
            <a:ext cx="3146465" cy="3840163"/>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par>
                          <p:cTn id="8" fill="hold">
                            <p:stCondLst>
                              <p:cond delay="500"/>
                            </p:stCondLst>
                            <p:childTnLst>
                              <p:par>
                                <p:cTn id="9" presetID="9" presetClass="entr" presetSubtype="0" fill="hold" nodeType="after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animEffect transition="in" filter="dissolve">
                                      <p:cBhvr>
                                        <p:cTn id="11"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Negotiation Skills</a:t>
            </a:r>
            <a:endParaRPr lang="en-GB" sz="2800" dirty="0"/>
          </a:p>
        </p:txBody>
      </p:sp>
      <p:sp>
        <p:nvSpPr>
          <p:cNvPr id="3" name="Content Placeholder 2"/>
          <p:cNvSpPr>
            <a:spLocks noGrp="1"/>
          </p:cNvSpPr>
          <p:nvPr>
            <p:ph idx="1"/>
          </p:nvPr>
        </p:nvSpPr>
        <p:spPr>
          <a:xfrm>
            <a:off x="457200" y="1600200"/>
            <a:ext cx="4876800" cy="4876800"/>
          </a:xfrm>
        </p:spPr>
        <p:style>
          <a:lnRef idx="0">
            <a:schemeClr val="accent2"/>
          </a:lnRef>
          <a:fillRef idx="3">
            <a:schemeClr val="accent2"/>
          </a:fillRef>
          <a:effectRef idx="3">
            <a:schemeClr val="accent2"/>
          </a:effectRef>
          <a:fontRef idx="minor">
            <a:schemeClr val="lt1"/>
          </a:fontRef>
        </p:style>
        <p:txBody>
          <a:bodyPr>
            <a:normAutofit lnSpcReduction="10000"/>
          </a:bodyPr>
          <a:lstStyle/>
          <a:p>
            <a:pPr>
              <a:buNone/>
            </a:pPr>
            <a:r>
              <a:rPr lang="en-GB" sz="2000" b="1" dirty="0" smtClean="0"/>
              <a:t>Listening skills:</a:t>
            </a:r>
          </a:p>
          <a:p>
            <a:pPr>
              <a:buNone/>
            </a:pPr>
            <a:endParaRPr lang="en-GB" sz="2000" dirty="0" smtClean="0"/>
          </a:p>
          <a:p>
            <a:r>
              <a:rPr lang="en-GB" sz="2000" dirty="0" smtClean="0"/>
              <a:t>Listening is a skill and powerful tool we need to use effectively to get the most from conversation and negotiation </a:t>
            </a:r>
          </a:p>
          <a:p>
            <a:pPr>
              <a:buNone/>
            </a:pPr>
            <a:r>
              <a:rPr lang="en-GB" sz="2000" dirty="0" smtClean="0"/>
              <a:t> </a:t>
            </a:r>
          </a:p>
          <a:p>
            <a:r>
              <a:rPr lang="en-GB" sz="2000" dirty="0" smtClean="0"/>
              <a:t>Good listening skills enable you to shape and focus a conversation, make others feel respected and focus on important points</a:t>
            </a:r>
          </a:p>
          <a:p>
            <a:pPr>
              <a:buNone/>
            </a:pPr>
            <a:endParaRPr lang="en-GB" sz="2000" dirty="0" smtClean="0"/>
          </a:p>
          <a:p>
            <a:r>
              <a:rPr lang="en-GB" sz="2000" dirty="0" smtClean="0"/>
              <a:t>It helps you to sort through information, make better decisions and make you someone who is easy to talk to</a:t>
            </a:r>
          </a:p>
          <a:p>
            <a:pPr>
              <a:buNone/>
            </a:pPr>
            <a:r>
              <a:rPr lang="en-GB" sz="2000" dirty="0" smtClean="0">
                <a:solidFill>
                  <a:schemeClr val="bg1"/>
                </a:solidFill>
              </a:rPr>
              <a:t> </a:t>
            </a:r>
          </a:p>
          <a:p>
            <a:pPr>
              <a:buNone/>
            </a:pPr>
            <a:endParaRPr lang="en-GB" sz="2000" dirty="0" smtClean="0">
              <a:solidFill>
                <a:schemeClr val="bg1"/>
              </a:solidFill>
            </a:endParaRPr>
          </a:p>
          <a:p>
            <a:pPr lvl="0"/>
            <a:endParaRPr lang="en-GB" sz="2000" dirty="0" smtClean="0"/>
          </a:p>
          <a:p>
            <a:endParaRPr lang="en-GB" sz="2000" dirty="0"/>
          </a:p>
        </p:txBody>
      </p:sp>
      <p:pic>
        <p:nvPicPr>
          <p:cNvPr id="9217" name="Picture 1" descr="C:\Users\Keith\Dropbox\Images\listening.jpg"/>
          <p:cNvPicPr>
            <a:picLocks noChangeAspect="1" noChangeArrowheads="1"/>
          </p:cNvPicPr>
          <p:nvPr/>
        </p:nvPicPr>
        <p:blipFill>
          <a:blip r:embed="rId2" cstate="print"/>
          <a:srcRect/>
          <a:stretch>
            <a:fillRect/>
          </a:stretch>
        </p:blipFill>
        <p:spPr bwMode="auto">
          <a:xfrm>
            <a:off x="5524500" y="2514600"/>
            <a:ext cx="3333750" cy="26670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16"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ox(in)">
                                      <p:cBhvr>
                                        <p:cTn id="7" dur="500"/>
                                        <p:tgtEl>
                                          <p:spTgt spid="3">
                                            <p:txEl>
                                              <p:pRg st="0" end="0"/>
                                            </p:txEl>
                                          </p:spTgt>
                                        </p:tgtEl>
                                      </p:cBhvr>
                                    </p:animEffect>
                                  </p:childTnLst>
                                </p:cTn>
                              </p:par>
                            </p:childTnLst>
                          </p:cTn>
                        </p:par>
                        <p:par>
                          <p:cTn id="8" fill="hold">
                            <p:stCondLst>
                              <p:cond delay="500"/>
                            </p:stCondLst>
                            <p:childTnLst>
                              <p:par>
                                <p:cTn id="9" presetID="4" presetClass="entr" presetSubtype="16" fill="hold" nodeType="after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animEffect transition="in" filter="box(in)">
                                      <p:cBhvr>
                                        <p:cTn id="11" dur="500"/>
                                        <p:tgtEl>
                                          <p:spTgt spid="3">
                                            <p:txEl>
                                              <p:pRg st="2" end="2"/>
                                            </p:txEl>
                                          </p:spTgt>
                                        </p:tgtEl>
                                      </p:cBhvr>
                                    </p:animEffect>
                                  </p:childTnLst>
                                </p:cTn>
                              </p:par>
                            </p:childTnLst>
                          </p:cTn>
                        </p:par>
                        <p:par>
                          <p:cTn id="12" fill="hold">
                            <p:stCondLst>
                              <p:cond delay="1000"/>
                            </p:stCondLst>
                            <p:childTnLst>
                              <p:par>
                                <p:cTn id="13" presetID="4" presetClass="entr" presetSubtype="16" fill="hold" nodeType="after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animEffect transition="in" filter="box(in)">
                                      <p:cBhvr>
                                        <p:cTn id="15" dur="500"/>
                                        <p:tgtEl>
                                          <p:spTgt spid="3">
                                            <p:txEl>
                                              <p:pRg st="4" end="4"/>
                                            </p:txEl>
                                          </p:spTgt>
                                        </p:tgtEl>
                                      </p:cBhvr>
                                    </p:animEffect>
                                  </p:childTnLst>
                                </p:cTn>
                              </p:par>
                            </p:childTnLst>
                          </p:cTn>
                        </p:par>
                        <p:par>
                          <p:cTn id="16" fill="hold">
                            <p:stCondLst>
                              <p:cond delay="1500"/>
                            </p:stCondLst>
                            <p:childTnLst>
                              <p:par>
                                <p:cTn id="17" presetID="4" presetClass="entr" presetSubtype="16" fill="hold" nodeType="after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animEffect transition="in" filter="box(in)">
                                      <p:cBhvr>
                                        <p:cTn id="19"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lvl="0">
              <a:defRPr/>
            </a:pPr>
            <a:r>
              <a:rPr lang="en-GB" sz="2800" b="1" dirty="0" smtClean="0">
                <a:solidFill>
                  <a:schemeClr val="accent6"/>
                </a:solidFill>
              </a:rPr>
              <a:t>Negotiation Skills</a:t>
            </a:r>
            <a:endParaRPr lang="en-GB" sz="2800" dirty="0"/>
          </a:p>
        </p:txBody>
      </p:sp>
      <p:sp>
        <p:nvSpPr>
          <p:cNvPr id="3" name="Content Placeholder 2"/>
          <p:cNvSpPr>
            <a:spLocks noGrp="1"/>
          </p:cNvSpPr>
          <p:nvPr>
            <p:ph idx="1"/>
          </p:nvPr>
        </p:nvSpPr>
        <p:spPr>
          <a:xfrm>
            <a:off x="457200" y="1600200"/>
            <a:ext cx="8305800" cy="4876800"/>
          </a:xfrm>
        </p:spPr>
        <p:style>
          <a:lnRef idx="1">
            <a:schemeClr val="dk1"/>
          </a:lnRef>
          <a:fillRef idx="2">
            <a:schemeClr val="dk1"/>
          </a:fillRef>
          <a:effectRef idx="1">
            <a:schemeClr val="dk1"/>
          </a:effectRef>
          <a:fontRef idx="minor">
            <a:schemeClr val="dk1"/>
          </a:fontRef>
        </p:style>
        <p:txBody>
          <a:bodyPr>
            <a:normAutofit fontScale="70000" lnSpcReduction="20000"/>
          </a:bodyPr>
          <a:lstStyle/>
          <a:p>
            <a:pPr lvl="0">
              <a:buNone/>
            </a:pPr>
            <a:r>
              <a:rPr lang="en-GB" sz="2600" b="1" dirty="0" smtClean="0"/>
              <a:t>Types of Listeners:</a:t>
            </a:r>
          </a:p>
          <a:p>
            <a:pPr lvl="0">
              <a:buNone/>
            </a:pPr>
            <a:endParaRPr lang="en-GB" sz="2600" b="1" dirty="0" smtClean="0"/>
          </a:p>
          <a:p>
            <a:r>
              <a:rPr lang="en-GB" sz="2000" dirty="0" smtClean="0"/>
              <a:t>There are people that are good or fairly good at listening but there also others that need to improve them – they tend to fall into these categories:</a:t>
            </a:r>
          </a:p>
          <a:p>
            <a:pPr lvl="0">
              <a:buNone/>
            </a:pPr>
            <a:endParaRPr lang="en-GB" sz="2000" dirty="0" smtClean="0"/>
          </a:p>
          <a:p>
            <a:r>
              <a:rPr lang="en-GB" sz="2000" b="1" dirty="0" smtClean="0">
                <a:solidFill>
                  <a:schemeClr val="accent6">
                    <a:lumMod val="75000"/>
                  </a:schemeClr>
                </a:solidFill>
              </a:rPr>
              <a:t>The Opinionator  </a:t>
            </a:r>
            <a:r>
              <a:rPr lang="en-GB" sz="2000" dirty="0" smtClean="0"/>
              <a:t>- These people are only looking to see if others opinions agree with their own that they know to be true</a:t>
            </a:r>
          </a:p>
          <a:p>
            <a:pPr>
              <a:buNone/>
            </a:pPr>
            <a:r>
              <a:rPr lang="en-GB" sz="2000" dirty="0" smtClean="0"/>
              <a:t> </a:t>
            </a:r>
          </a:p>
          <a:p>
            <a:r>
              <a:rPr lang="en-GB" sz="2000" b="1" dirty="0" smtClean="0">
                <a:solidFill>
                  <a:schemeClr val="accent6">
                    <a:lumMod val="75000"/>
                  </a:schemeClr>
                </a:solidFill>
              </a:rPr>
              <a:t>The Grouch  </a:t>
            </a:r>
            <a:r>
              <a:rPr lang="en-GB" sz="2000" dirty="0" smtClean="0"/>
              <a:t>- These people assume everyone else’s opinions are always wrong </a:t>
            </a:r>
          </a:p>
          <a:p>
            <a:pPr>
              <a:buNone/>
            </a:pPr>
            <a:endParaRPr lang="en-GB" sz="2000" dirty="0" smtClean="0"/>
          </a:p>
          <a:p>
            <a:r>
              <a:rPr lang="en-GB" sz="2000" b="1" dirty="0" smtClean="0">
                <a:solidFill>
                  <a:schemeClr val="accent6">
                    <a:lumMod val="75000"/>
                  </a:schemeClr>
                </a:solidFill>
              </a:rPr>
              <a:t>The Preambler </a:t>
            </a:r>
            <a:r>
              <a:rPr lang="en-GB" sz="2000" dirty="0" smtClean="0"/>
              <a:t>- These people produce longwinded speeches to steer the conversation in a certain direction to ensure a specific outcome</a:t>
            </a:r>
          </a:p>
          <a:p>
            <a:pPr>
              <a:buNone/>
            </a:pPr>
            <a:r>
              <a:rPr lang="en-GB" sz="2000" dirty="0" smtClean="0"/>
              <a:t> </a:t>
            </a:r>
          </a:p>
          <a:p>
            <a:r>
              <a:rPr lang="en-GB" sz="2000" b="1" dirty="0" smtClean="0">
                <a:solidFill>
                  <a:schemeClr val="accent6">
                    <a:lumMod val="75000"/>
                  </a:schemeClr>
                </a:solidFill>
              </a:rPr>
              <a:t>The Preseverator  </a:t>
            </a:r>
            <a:r>
              <a:rPr lang="en-GB" sz="2000" dirty="0" smtClean="0"/>
              <a:t>- This person talks too much, there is not direction in what they are saying – they talk while doing other things and steer the conversation in all different directions to no conclusion </a:t>
            </a:r>
          </a:p>
          <a:p>
            <a:pPr>
              <a:buNone/>
            </a:pPr>
            <a:r>
              <a:rPr lang="en-GB" sz="2000" dirty="0" smtClean="0"/>
              <a:t> </a:t>
            </a:r>
          </a:p>
          <a:p>
            <a:r>
              <a:rPr lang="en-GB" sz="2000" b="1" dirty="0" smtClean="0">
                <a:solidFill>
                  <a:schemeClr val="accent6">
                    <a:lumMod val="75000"/>
                  </a:schemeClr>
                </a:solidFill>
              </a:rPr>
              <a:t>The Answerer </a:t>
            </a:r>
            <a:r>
              <a:rPr lang="en-GB" sz="2000" dirty="0" smtClean="0"/>
              <a:t>- This person sees themselves as the problem solver often giving their answers before the problem has been identified signalling that they have finished and does not need any more input from anyone else</a:t>
            </a:r>
          </a:p>
          <a:p>
            <a:pPr>
              <a:buNone/>
            </a:pPr>
            <a:r>
              <a:rPr lang="en-GB" sz="2000" dirty="0" smtClean="0"/>
              <a:t> </a:t>
            </a:r>
          </a:p>
          <a:p>
            <a:r>
              <a:rPr lang="en-GB" sz="2000" b="1" dirty="0" smtClean="0">
                <a:solidFill>
                  <a:schemeClr val="accent6">
                    <a:lumMod val="75000"/>
                  </a:schemeClr>
                </a:solidFill>
              </a:rPr>
              <a:t>The Pretender  </a:t>
            </a:r>
            <a:r>
              <a:rPr lang="en-GB" sz="2000" dirty="0" smtClean="0"/>
              <a:t>- This person isn’t interested in what you have to say, they have often already made their mind up but listen to put on a show</a:t>
            </a:r>
          </a:p>
          <a:p>
            <a:endParaRPr lang="en-GB" sz="2000" dirty="0" smtClean="0"/>
          </a:p>
          <a:p>
            <a:endParaRPr lang="en-GB" sz="2000" dirty="0" smtClean="0">
              <a:solidFill>
                <a:srgbClr val="FF00FF"/>
              </a:solidFill>
            </a:endParaRPr>
          </a:p>
          <a:p>
            <a:pPr>
              <a:buNone/>
            </a:pPr>
            <a:endParaRPr lang="en-GB" sz="20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nodeType="after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 calcmode="lin" valueType="num">
                                      <p:cBhvr additive="base">
                                        <p:cTn id="12" dur="500" fill="hold"/>
                                        <p:tgtEl>
                                          <p:spTgt spid="3">
                                            <p:txEl>
                                              <p:pRg st="2" end="2"/>
                                            </p:txEl>
                                          </p:spTgt>
                                        </p:tgtEl>
                                        <p:attrNameLst>
                                          <p:attrName>ppt_x</p:attrName>
                                        </p:attrNameLst>
                                      </p:cBhvr>
                                      <p:tavLst>
                                        <p:tav tm="0">
                                          <p:val>
                                            <p:strVal val="0-#ppt_w/2"/>
                                          </p:val>
                                        </p:tav>
                                        <p:tav tm="100000">
                                          <p:val>
                                            <p:strVal val="#ppt_x"/>
                                          </p:val>
                                        </p:tav>
                                      </p:tavLst>
                                    </p:anim>
                                    <p:anim calcmode="lin" valueType="num">
                                      <p:cBhvr additive="base">
                                        <p:cTn id="13" dur="500" fill="hold"/>
                                        <p:tgtEl>
                                          <p:spTgt spid="3">
                                            <p:txEl>
                                              <p:pRg st="2" end="2"/>
                                            </p:txEl>
                                          </p:spTgt>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8" fill="hold" nodeType="after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 calcmode="lin" valueType="num">
                                      <p:cBhvr additive="base">
                                        <p:cTn id="17" dur="500" fill="hold"/>
                                        <p:tgtEl>
                                          <p:spTgt spid="3">
                                            <p:txEl>
                                              <p:pRg st="4" end="4"/>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3">
                                            <p:txEl>
                                              <p:pRg st="4" end="4"/>
                                            </p:txEl>
                                          </p:spTgt>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2" presetClass="entr" presetSubtype="8" fill="hold" nodeType="afterEffect">
                                  <p:stCondLst>
                                    <p:cond delay="0"/>
                                  </p:stCondLst>
                                  <p:childTnLst>
                                    <p:set>
                                      <p:cBhvr>
                                        <p:cTn id="21" dur="1" fill="hold">
                                          <p:stCondLst>
                                            <p:cond delay="0"/>
                                          </p:stCondLst>
                                        </p:cTn>
                                        <p:tgtEl>
                                          <p:spTgt spid="3">
                                            <p:txEl>
                                              <p:pRg st="6" end="6"/>
                                            </p:txEl>
                                          </p:spTgt>
                                        </p:tgtEl>
                                        <p:attrNameLst>
                                          <p:attrName>style.visibility</p:attrName>
                                        </p:attrNameLst>
                                      </p:cBhvr>
                                      <p:to>
                                        <p:strVal val="visible"/>
                                      </p:to>
                                    </p:set>
                                    <p:anim calcmode="lin" valueType="num">
                                      <p:cBhvr additive="base">
                                        <p:cTn id="22" dur="500" fill="hold"/>
                                        <p:tgtEl>
                                          <p:spTgt spid="3">
                                            <p:txEl>
                                              <p:pRg st="6" end="6"/>
                                            </p:txEl>
                                          </p:spTgt>
                                        </p:tgtEl>
                                        <p:attrNameLst>
                                          <p:attrName>ppt_x</p:attrName>
                                        </p:attrNameLst>
                                      </p:cBhvr>
                                      <p:tavLst>
                                        <p:tav tm="0">
                                          <p:val>
                                            <p:strVal val="0-#ppt_w/2"/>
                                          </p:val>
                                        </p:tav>
                                        <p:tav tm="100000">
                                          <p:val>
                                            <p:strVal val="#ppt_x"/>
                                          </p:val>
                                        </p:tav>
                                      </p:tavLst>
                                    </p:anim>
                                    <p:anim calcmode="lin" valueType="num">
                                      <p:cBhvr additive="base">
                                        <p:cTn id="23" dur="500" fill="hold"/>
                                        <p:tgtEl>
                                          <p:spTgt spid="3">
                                            <p:txEl>
                                              <p:pRg st="6" end="6"/>
                                            </p:txEl>
                                          </p:spTgt>
                                        </p:tgtEl>
                                        <p:attrNameLst>
                                          <p:attrName>ppt_y</p:attrName>
                                        </p:attrNameLst>
                                      </p:cBhvr>
                                      <p:tavLst>
                                        <p:tav tm="0">
                                          <p:val>
                                            <p:strVal val="#ppt_y"/>
                                          </p:val>
                                        </p:tav>
                                        <p:tav tm="100000">
                                          <p:val>
                                            <p:strVal val="#ppt_y"/>
                                          </p:val>
                                        </p:tav>
                                      </p:tavLst>
                                    </p:anim>
                                  </p:childTnLst>
                                </p:cTn>
                              </p:par>
                            </p:childTnLst>
                          </p:cTn>
                        </p:par>
                        <p:par>
                          <p:cTn id="24" fill="hold">
                            <p:stCondLst>
                              <p:cond delay="2000"/>
                            </p:stCondLst>
                            <p:childTnLst>
                              <p:par>
                                <p:cTn id="25" presetID="2" presetClass="entr" presetSubtype="8" fill="hold" nodeType="afterEffect">
                                  <p:stCondLst>
                                    <p:cond delay="0"/>
                                  </p:stCondLst>
                                  <p:childTnLst>
                                    <p:set>
                                      <p:cBhvr>
                                        <p:cTn id="26" dur="1" fill="hold">
                                          <p:stCondLst>
                                            <p:cond delay="0"/>
                                          </p:stCondLst>
                                        </p:cTn>
                                        <p:tgtEl>
                                          <p:spTgt spid="3">
                                            <p:txEl>
                                              <p:pRg st="8" end="8"/>
                                            </p:txEl>
                                          </p:spTgt>
                                        </p:tgtEl>
                                        <p:attrNameLst>
                                          <p:attrName>style.visibility</p:attrName>
                                        </p:attrNameLst>
                                      </p:cBhvr>
                                      <p:to>
                                        <p:strVal val="visible"/>
                                      </p:to>
                                    </p:set>
                                    <p:anim calcmode="lin" valueType="num">
                                      <p:cBhvr additive="base">
                                        <p:cTn id="27" dur="500" fill="hold"/>
                                        <p:tgtEl>
                                          <p:spTgt spid="3">
                                            <p:txEl>
                                              <p:pRg st="8" end="8"/>
                                            </p:txEl>
                                          </p:spTgt>
                                        </p:tgtEl>
                                        <p:attrNameLst>
                                          <p:attrName>ppt_x</p:attrName>
                                        </p:attrNameLst>
                                      </p:cBhvr>
                                      <p:tavLst>
                                        <p:tav tm="0">
                                          <p:val>
                                            <p:strVal val="0-#ppt_w/2"/>
                                          </p:val>
                                        </p:tav>
                                        <p:tav tm="100000">
                                          <p:val>
                                            <p:strVal val="#ppt_x"/>
                                          </p:val>
                                        </p:tav>
                                      </p:tavLst>
                                    </p:anim>
                                    <p:anim calcmode="lin" valueType="num">
                                      <p:cBhvr additive="base">
                                        <p:cTn id="28" dur="500" fill="hold"/>
                                        <p:tgtEl>
                                          <p:spTgt spid="3">
                                            <p:txEl>
                                              <p:pRg st="8" end="8"/>
                                            </p:txEl>
                                          </p:spTgt>
                                        </p:tgtEl>
                                        <p:attrNameLst>
                                          <p:attrName>ppt_y</p:attrName>
                                        </p:attrNameLst>
                                      </p:cBhvr>
                                      <p:tavLst>
                                        <p:tav tm="0">
                                          <p:val>
                                            <p:strVal val="#ppt_y"/>
                                          </p:val>
                                        </p:tav>
                                        <p:tav tm="100000">
                                          <p:val>
                                            <p:strVal val="#ppt_y"/>
                                          </p:val>
                                        </p:tav>
                                      </p:tavLst>
                                    </p:anim>
                                  </p:childTnLst>
                                </p:cTn>
                              </p:par>
                            </p:childTnLst>
                          </p:cTn>
                        </p:par>
                        <p:par>
                          <p:cTn id="29" fill="hold">
                            <p:stCondLst>
                              <p:cond delay="2500"/>
                            </p:stCondLst>
                            <p:childTnLst>
                              <p:par>
                                <p:cTn id="30" presetID="2" presetClass="entr" presetSubtype="8" fill="hold" nodeType="afterEffect">
                                  <p:stCondLst>
                                    <p:cond delay="0"/>
                                  </p:stCondLst>
                                  <p:childTnLst>
                                    <p:set>
                                      <p:cBhvr>
                                        <p:cTn id="31" dur="1" fill="hold">
                                          <p:stCondLst>
                                            <p:cond delay="0"/>
                                          </p:stCondLst>
                                        </p:cTn>
                                        <p:tgtEl>
                                          <p:spTgt spid="3">
                                            <p:txEl>
                                              <p:pRg st="10" end="10"/>
                                            </p:txEl>
                                          </p:spTgt>
                                        </p:tgtEl>
                                        <p:attrNameLst>
                                          <p:attrName>style.visibility</p:attrName>
                                        </p:attrNameLst>
                                      </p:cBhvr>
                                      <p:to>
                                        <p:strVal val="visible"/>
                                      </p:to>
                                    </p:set>
                                    <p:anim calcmode="lin" valueType="num">
                                      <p:cBhvr additive="base">
                                        <p:cTn id="32" dur="500" fill="hold"/>
                                        <p:tgtEl>
                                          <p:spTgt spid="3">
                                            <p:txEl>
                                              <p:pRg st="10" end="10"/>
                                            </p:txEl>
                                          </p:spTgt>
                                        </p:tgtEl>
                                        <p:attrNameLst>
                                          <p:attrName>ppt_x</p:attrName>
                                        </p:attrNameLst>
                                      </p:cBhvr>
                                      <p:tavLst>
                                        <p:tav tm="0">
                                          <p:val>
                                            <p:strVal val="0-#ppt_w/2"/>
                                          </p:val>
                                        </p:tav>
                                        <p:tav tm="100000">
                                          <p:val>
                                            <p:strVal val="#ppt_x"/>
                                          </p:val>
                                        </p:tav>
                                      </p:tavLst>
                                    </p:anim>
                                    <p:anim calcmode="lin" valueType="num">
                                      <p:cBhvr additive="base">
                                        <p:cTn id="33" dur="500" fill="hold"/>
                                        <p:tgtEl>
                                          <p:spTgt spid="3">
                                            <p:txEl>
                                              <p:pRg st="10" end="10"/>
                                            </p:txEl>
                                          </p:spTgt>
                                        </p:tgtEl>
                                        <p:attrNameLst>
                                          <p:attrName>ppt_y</p:attrName>
                                        </p:attrNameLst>
                                      </p:cBhvr>
                                      <p:tavLst>
                                        <p:tav tm="0">
                                          <p:val>
                                            <p:strVal val="#ppt_y"/>
                                          </p:val>
                                        </p:tav>
                                        <p:tav tm="100000">
                                          <p:val>
                                            <p:strVal val="#ppt_y"/>
                                          </p:val>
                                        </p:tav>
                                      </p:tavLst>
                                    </p:anim>
                                  </p:childTnLst>
                                </p:cTn>
                              </p:par>
                            </p:childTnLst>
                          </p:cTn>
                        </p:par>
                        <p:par>
                          <p:cTn id="34" fill="hold">
                            <p:stCondLst>
                              <p:cond delay="3000"/>
                            </p:stCondLst>
                            <p:childTnLst>
                              <p:par>
                                <p:cTn id="35" presetID="2" presetClass="entr" presetSubtype="8" fill="hold" nodeType="afterEffect">
                                  <p:stCondLst>
                                    <p:cond delay="0"/>
                                  </p:stCondLst>
                                  <p:childTnLst>
                                    <p:set>
                                      <p:cBhvr>
                                        <p:cTn id="36" dur="1" fill="hold">
                                          <p:stCondLst>
                                            <p:cond delay="0"/>
                                          </p:stCondLst>
                                        </p:cTn>
                                        <p:tgtEl>
                                          <p:spTgt spid="3">
                                            <p:txEl>
                                              <p:pRg st="12" end="12"/>
                                            </p:txEl>
                                          </p:spTgt>
                                        </p:tgtEl>
                                        <p:attrNameLst>
                                          <p:attrName>style.visibility</p:attrName>
                                        </p:attrNameLst>
                                      </p:cBhvr>
                                      <p:to>
                                        <p:strVal val="visible"/>
                                      </p:to>
                                    </p:set>
                                    <p:anim calcmode="lin" valueType="num">
                                      <p:cBhvr additive="base">
                                        <p:cTn id="37" dur="500" fill="hold"/>
                                        <p:tgtEl>
                                          <p:spTgt spid="3">
                                            <p:txEl>
                                              <p:pRg st="12" end="12"/>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3">
                                            <p:txEl>
                                              <p:pRg st="12" end="12"/>
                                            </p:txEl>
                                          </p:spTgt>
                                        </p:tgtEl>
                                        <p:attrNameLst>
                                          <p:attrName>ppt_y</p:attrName>
                                        </p:attrNameLst>
                                      </p:cBhvr>
                                      <p:tavLst>
                                        <p:tav tm="0">
                                          <p:val>
                                            <p:strVal val="#ppt_y"/>
                                          </p:val>
                                        </p:tav>
                                        <p:tav tm="100000">
                                          <p:val>
                                            <p:strVal val="#ppt_y"/>
                                          </p:val>
                                        </p:tav>
                                      </p:tavLst>
                                    </p:anim>
                                  </p:childTnLst>
                                </p:cTn>
                              </p:par>
                            </p:childTnLst>
                          </p:cTn>
                        </p:par>
                        <p:par>
                          <p:cTn id="39" fill="hold">
                            <p:stCondLst>
                              <p:cond delay="3500"/>
                            </p:stCondLst>
                            <p:childTnLst>
                              <p:par>
                                <p:cTn id="40" presetID="2" presetClass="entr" presetSubtype="8" fill="hold" nodeType="afterEffect">
                                  <p:stCondLst>
                                    <p:cond delay="0"/>
                                  </p:stCondLst>
                                  <p:childTnLst>
                                    <p:set>
                                      <p:cBhvr>
                                        <p:cTn id="41" dur="1" fill="hold">
                                          <p:stCondLst>
                                            <p:cond delay="0"/>
                                          </p:stCondLst>
                                        </p:cTn>
                                        <p:tgtEl>
                                          <p:spTgt spid="3">
                                            <p:txEl>
                                              <p:pRg st="14" end="14"/>
                                            </p:txEl>
                                          </p:spTgt>
                                        </p:tgtEl>
                                        <p:attrNameLst>
                                          <p:attrName>style.visibility</p:attrName>
                                        </p:attrNameLst>
                                      </p:cBhvr>
                                      <p:to>
                                        <p:strVal val="visible"/>
                                      </p:to>
                                    </p:set>
                                    <p:anim calcmode="lin" valueType="num">
                                      <p:cBhvr additive="base">
                                        <p:cTn id="42" dur="500" fill="hold"/>
                                        <p:tgtEl>
                                          <p:spTgt spid="3">
                                            <p:txEl>
                                              <p:pRg st="14" end="14"/>
                                            </p:txEl>
                                          </p:spTgt>
                                        </p:tgtEl>
                                        <p:attrNameLst>
                                          <p:attrName>ppt_x</p:attrName>
                                        </p:attrNameLst>
                                      </p:cBhvr>
                                      <p:tavLst>
                                        <p:tav tm="0">
                                          <p:val>
                                            <p:strVal val="0-#ppt_w/2"/>
                                          </p:val>
                                        </p:tav>
                                        <p:tav tm="100000">
                                          <p:val>
                                            <p:strVal val="#ppt_x"/>
                                          </p:val>
                                        </p:tav>
                                      </p:tavLst>
                                    </p:anim>
                                    <p:anim calcmode="lin" valueType="num">
                                      <p:cBhvr additive="base">
                                        <p:cTn id="43" dur="500" fill="hold"/>
                                        <p:tgtEl>
                                          <p:spTgt spid="3">
                                            <p:txEl>
                                              <p:pRg st="14" end="14"/>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Our School Values and Ground Rules</a:t>
            </a:r>
            <a:endParaRPr lang="en-GB" sz="2800" b="1" dirty="0">
              <a:solidFill>
                <a:schemeClr val="accent6"/>
              </a:solidFill>
            </a:endParaRPr>
          </a:p>
        </p:txBody>
      </p:sp>
      <p:sp>
        <p:nvSpPr>
          <p:cNvPr id="3" name="Content Placeholder 2"/>
          <p:cNvSpPr>
            <a:spLocks noGrp="1"/>
          </p:cNvSpPr>
          <p:nvPr>
            <p:ph idx="1"/>
          </p:nvPr>
        </p:nvSpPr>
        <p:spPr>
          <a:xfrm>
            <a:off x="381000" y="1295400"/>
            <a:ext cx="5334000" cy="4495800"/>
          </a:xfrm>
          <a:solidFill>
            <a:srgbClr val="FFFF00"/>
          </a:solidFill>
        </p:spPr>
        <p:txBody>
          <a:bodyPr>
            <a:normAutofit fontScale="25000" lnSpcReduction="20000"/>
          </a:bodyPr>
          <a:lstStyle/>
          <a:p>
            <a:pPr lvl="0">
              <a:lnSpc>
                <a:spcPct val="120000"/>
              </a:lnSpc>
            </a:pPr>
            <a:r>
              <a:rPr lang="en-GB" sz="8000" dirty="0" smtClean="0"/>
              <a:t>Respecting difference and diversity</a:t>
            </a:r>
          </a:p>
          <a:p>
            <a:pPr lvl="0">
              <a:lnSpc>
                <a:spcPct val="120000"/>
              </a:lnSpc>
            </a:pPr>
            <a:r>
              <a:rPr lang="en-GB" sz="8000" dirty="0" smtClean="0"/>
              <a:t>Listen respectfully </a:t>
            </a:r>
          </a:p>
          <a:p>
            <a:pPr lvl="0">
              <a:lnSpc>
                <a:spcPct val="120000"/>
              </a:lnSpc>
            </a:pPr>
            <a:r>
              <a:rPr lang="en-GB" sz="8000" dirty="0" smtClean="0"/>
              <a:t>Take turns and do not interrupt</a:t>
            </a:r>
          </a:p>
          <a:p>
            <a:pPr lvl="0">
              <a:lnSpc>
                <a:spcPct val="120000"/>
              </a:lnSpc>
            </a:pPr>
            <a:r>
              <a:rPr lang="en-GB" sz="8000" dirty="0" smtClean="0"/>
              <a:t>Respect all ideas and value other’s opinions</a:t>
            </a:r>
          </a:p>
          <a:p>
            <a:pPr lvl="0">
              <a:lnSpc>
                <a:spcPct val="120000"/>
              </a:lnSpc>
            </a:pPr>
            <a:r>
              <a:rPr lang="en-GB" sz="8000" dirty="0" smtClean="0"/>
              <a:t>Positive and polite</a:t>
            </a:r>
          </a:p>
          <a:p>
            <a:pPr lvl="0">
              <a:lnSpc>
                <a:spcPct val="120000"/>
              </a:lnSpc>
            </a:pPr>
            <a:r>
              <a:rPr lang="en-GB" sz="8000" dirty="0" smtClean="0"/>
              <a:t>Trust and confidentiality </a:t>
            </a:r>
          </a:p>
          <a:p>
            <a:pPr lvl="0">
              <a:lnSpc>
                <a:spcPct val="120000"/>
              </a:lnSpc>
            </a:pPr>
            <a:r>
              <a:rPr lang="en-GB" sz="8000" dirty="0" smtClean="0"/>
              <a:t>No negative naming or put-downs</a:t>
            </a:r>
          </a:p>
          <a:p>
            <a:pPr lvl="0">
              <a:lnSpc>
                <a:spcPct val="120000"/>
              </a:lnSpc>
            </a:pPr>
            <a:r>
              <a:rPr lang="en-GB" sz="8000" dirty="0" smtClean="0"/>
              <a:t>The right to say “pass”</a:t>
            </a:r>
          </a:p>
          <a:p>
            <a:pPr lvl="0" algn="ctr">
              <a:lnSpc>
                <a:spcPct val="120000"/>
              </a:lnSpc>
              <a:buNone/>
            </a:pPr>
            <a:r>
              <a:rPr lang="en-GB" sz="11200" b="1" dirty="0" smtClean="0">
                <a:solidFill>
                  <a:srgbClr val="FF00FF"/>
                </a:solidFill>
              </a:rPr>
              <a:t>Is everyone happy with these rules?</a:t>
            </a:r>
          </a:p>
          <a:p>
            <a:pPr>
              <a:lnSpc>
                <a:spcPct val="120000"/>
              </a:lnSpc>
            </a:pPr>
            <a:endParaRPr lang="en-GB" dirty="0" smtClean="0"/>
          </a:p>
          <a:p>
            <a:pPr>
              <a:lnSpc>
                <a:spcPct val="120000"/>
              </a:lnSpc>
            </a:pPr>
            <a:endParaRPr lang="en-GB" dirty="0"/>
          </a:p>
        </p:txBody>
      </p:sp>
      <p:pic>
        <p:nvPicPr>
          <p:cNvPr id="4" name="Picture 2" descr="C:\Users\Keith\Dropbox\Images\school children.jpg"/>
          <p:cNvPicPr>
            <a:picLocks noChangeAspect="1" noChangeArrowheads="1"/>
          </p:cNvPicPr>
          <p:nvPr/>
        </p:nvPicPr>
        <p:blipFill>
          <a:blip r:embed="rId2" cstate="print"/>
          <a:srcRect/>
          <a:stretch>
            <a:fillRect/>
          </a:stretch>
        </p:blipFill>
        <p:spPr bwMode="auto">
          <a:xfrm>
            <a:off x="5867400" y="2133600"/>
            <a:ext cx="2816225" cy="2030413"/>
          </a:xfrm>
          <a:prstGeom prst="rect">
            <a:avLst/>
          </a:prstGeom>
          <a:noFill/>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lvl="0">
              <a:defRPr/>
            </a:pPr>
            <a:r>
              <a:rPr lang="en-GB" sz="2800" b="1" dirty="0" smtClean="0">
                <a:solidFill>
                  <a:schemeClr val="accent6"/>
                </a:solidFill>
              </a:rPr>
              <a:t>Negotiation Skills</a:t>
            </a:r>
            <a:endParaRPr lang="en-GB" sz="2800" dirty="0"/>
          </a:p>
        </p:txBody>
      </p:sp>
      <p:sp>
        <p:nvSpPr>
          <p:cNvPr id="3" name="Content Placeholder 2"/>
          <p:cNvSpPr>
            <a:spLocks noGrp="1"/>
          </p:cNvSpPr>
          <p:nvPr>
            <p:ph idx="1"/>
          </p:nvPr>
        </p:nvSpPr>
        <p:spPr>
          <a:xfrm>
            <a:off x="457200" y="1600200"/>
            <a:ext cx="5257800" cy="5257800"/>
          </a:xfrm>
        </p:spPr>
        <p:style>
          <a:lnRef idx="1">
            <a:schemeClr val="accent3"/>
          </a:lnRef>
          <a:fillRef idx="2">
            <a:schemeClr val="accent3"/>
          </a:fillRef>
          <a:effectRef idx="1">
            <a:schemeClr val="accent3"/>
          </a:effectRef>
          <a:fontRef idx="minor">
            <a:schemeClr val="dk1"/>
          </a:fontRef>
        </p:style>
        <p:txBody>
          <a:bodyPr>
            <a:normAutofit fontScale="62500" lnSpcReduction="20000"/>
          </a:bodyPr>
          <a:lstStyle/>
          <a:p>
            <a:pPr>
              <a:buNone/>
            </a:pPr>
            <a:r>
              <a:rPr lang="en-GB" sz="2900" b="1" dirty="0" smtClean="0"/>
              <a:t>Key steps to power listening: </a:t>
            </a:r>
          </a:p>
          <a:p>
            <a:pPr>
              <a:buNone/>
            </a:pPr>
            <a:r>
              <a:rPr lang="en-GB" sz="2600" dirty="0" smtClean="0"/>
              <a:t> </a:t>
            </a:r>
          </a:p>
          <a:p>
            <a:pPr marL="457200" indent="-457200"/>
            <a:r>
              <a:rPr lang="en-GB" sz="2600" dirty="0" smtClean="0"/>
              <a:t>Use their words when communicating including terms and names, specific words, pace and tone</a:t>
            </a:r>
          </a:p>
          <a:p>
            <a:pPr marL="457200" indent="-457200">
              <a:buNone/>
            </a:pPr>
            <a:endParaRPr lang="en-GB" sz="2600" dirty="0" smtClean="0"/>
          </a:p>
          <a:p>
            <a:pPr marL="457200" indent="-457200"/>
            <a:r>
              <a:rPr lang="en-GB" sz="2600" dirty="0" smtClean="0"/>
              <a:t>Use  “Yes, I see”, not “uh, yeh” etc to show you are listening </a:t>
            </a:r>
          </a:p>
          <a:p>
            <a:pPr marL="457200" indent="-457200">
              <a:buNone/>
            </a:pPr>
            <a:endParaRPr lang="en-GB" sz="2600" dirty="0" smtClean="0"/>
          </a:p>
          <a:p>
            <a:pPr marL="457200" indent="-457200"/>
            <a:r>
              <a:rPr lang="en-GB" sz="2600" dirty="0" smtClean="0"/>
              <a:t>Clarify and check understanding – did I understand you correctly – did you say? </a:t>
            </a:r>
          </a:p>
          <a:p>
            <a:pPr marL="457200" indent="-457200">
              <a:buNone/>
            </a:pPr>
            <a:endParaRPr lang="en-GB" sz="2600" dirty="0" smtClean="0"/>
          </a:p>
          <a:p>
            <a:pPr marL="457200" indent="-457200"/>
            <a:r>
              <a:rPr lang="en-GB" sz="2600" dirty="0" smtClean="0"/>
              <a:t>Make notes</a:t>
            </a:r>
          </a:p>
          <a:p>
            <a:pPr marL="457200" indent="-457200">
              <a:buNone/>
            </a:pPr>
            <a:endParaRPr lang="en-GB" sz="2600" dirty="0" smtClean="0"/>
          </a:p>
          <a:p>
            <a:pPr marL="457200" indent="-457200"/>
            <a:r>
              <a:rPr lang="en-GB" sz="2600" dirty="0" smtClean="0"/>
              <a:t>Summarise and clarify</a:t>
            </a:r>
          </a:p>
          <a:p>
            <a:pPr marL="457200" indent="-457200">
              <a:buNone/>
            </a:pPr>
            <a:endParaRPr lang="en-GB" sz="2600" dirty="0" smtClean="0"/>
          </a:p>
          <a:p>
            <a:pPr marL="457200" indent="-457200"/>
            <a:r>
              <a:rPr lang="en-GB" sz="2600" dirty="0" smtClean="0"/>
              <a:t>Use ears, eyes and body language to engage</a:t>
            </a:r>
          </a:p>
          <a:p>
            <a:pPr marL="457200" indent="-457200">
              <a:buNone/>
            </a:pPr>
            <a:endParaRPr lang="en-GB" sz="2600" dirty="0" smtClean="0"/>
          </a:p>
          <a:p>
            <a:pPr marL="457200" indent="-457200"/>
            <a:r>
              <a:rPr lang="en-GB" sz="2600" dirty="0" smtClean="0"/>
              <a:t>Don’t interrupt</a:t>
            </a:r>
          </a:p>
          <a:p>
            <a:pPr marL="457200" indent="-457200"/>
            <a:endParaRPr lang="en-GB" sz="2600" dirty="0" smtClean="0"/>
          </a:p>
          <a:p>
            <a:pPr marL="457200" indent="-457200"/>
            <a:endParaRPr lang="en-GB" sz="2600" dirty="0" smtClean="0"/>
          </a:p>
          <a:p>
            <a:pPr marL="457200" indent="-457200">
              <a:buFont typeface="+mj-lt"/>
              <a:buAutoNum type="arabicPeriod"/>
            </a:pPr>
            <a:endParaRPr lang="en-GB" sz="2600" dirty="0" smtClean="0"/>
          </a:p>
          <a:p>
            <a:pPr>
              <a:buNone/>
            </a:pPr>
            <a:r>
              <a:rPr lang="en-GB" sz="2300" dirty="0" smtClean="0"/>
              <a:t> </a:t>
            </a:r>
            <a:endParaRPr lang="en-GB" sz="2300" dirty="0"/>
          </a:p>
        </p:txBody>
      </p:sp>
      <p:pic>
        <p:nvPicPr>
          <p:cNvPr id="7169" name="Picture 1" descr="C:\Users\Keith\Dropbox\Images\power plant.jpg"/>
          <p:cNvPicPr>
            <a:picLocks noChangeAspect="1" noChangeArrowheads="1"/>
          </p:cNvPicPr>
          <p:nvPr/>
        </p:nvPicPr>
        <p:blipFill>
          <a:blip r:embed="rId2" cstate="print"/>
          <a:srcRect/>
          <a:stretch>
            <a:fillRect/>
          </a:stretch>
        </p:blipFill>
        <p:spPr bwMode="auto">
          <a:xfrm>
            <a:off x="5863070" y="2667000"/>
            <a:ext cx="3052330" cy="20574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par>
                          <p:cTn id="8" fill="hold">
                            <p:stCondLst>
                              <p:cond delay="500"/>
                            </p:stCondLst>
                            <p:childTnLst>
                              <p:par>
                                <p:cTn id="9" presetID="9" presetClass="entr" presetSubtype="0" fill="hold" nodeType="after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animEffect transition="in" filter="dissolve">
                                      <p:cBhvr>
                                        <p:cTn id="11" dur="500"/>
                                        <p:tgtEl>
                                          <p:spTgt spid="3">
                                            <p:txEl>
                                              <p:pRg st="2" end="2"/>
                                            </p:txEl>
                                          </p:spTgt>
                                        </p:tgtEl>
                                      </p:cBhvr>
                                    </p:animEffect>
                                  </p:childTnLst>
                                </p:cTn>
                              </p:par>
                            </p:childTnLst>
                          </p:cTn>
                        </p:par>
                        <p:par>
                          <p:cTn id="12" fill="hold">
                            <p:stCondLst>
                              <p:cond delay="1000"/>
                            </p:stCondLst>
                            <p:childTnLst>
                              <p:par>
                                <p:cTn id="13" presetID="9" presetClass="entr" presetSubtype="0" fill="hold" nodeType="after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animEffect transition="in" filter="dissolve">
                                      <p:cBhvr>
                                        <p:cTn id="15" dur="500"/>
                                        <p:tgtEl>
                                          <p:spTgt spid="3">
                                            <p:txEl>
                                              <p:pRg st="4" end="4"/>
                                            </p:txEl>
                                          </p:spTgt>
                                        </p:tgtEl>
                                      </p:cBhvr>
                                    </p:animEffect>
                                  </p:childTnLst>
                                </p:cTn>
                              </p:par>
                            </p:childTnLst>
                          </p:cTn>
                        </p:par>
                        <p:par>
                          <p:cTn id="16" fill="hold">
                            <p:stCondLst>
                              <p:cond delay="1500"/>
                            </p:stCondLst>
                            <p:childTnLst>
                              <p:par>
                                <p:cTn id="17" presetID="9" presetClass="entr" presetSubtype="0" fill="hold" nodeType="after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animEffect transition="in" filter="dissolve">
                                      <p:cBhvr>
                                        <p:cTn id="19" dur="500"/>
                                        <p:tgtEl>
                                          <p:spTgt spid="3">
                                            <p:txEl>
                                              <p:pRg st="6" end="6"/>
                                            </p:txEl>
                                          </p:spTgt>
                                        </p:tgtEl>
                                      </p:cBhvr>
                                    </p:animEffect>
                                  </p:childTnLst>
                                </p:cTn>
                              </p:par>
                            </p:childTnLst>
                          </p:cTn>
                        </p:par>
                        <p:par>
                          <p:cTn id="20" fill="hold">
                            <p:stCondLst>
                              <p:cond delay="2000"/>
                            </p:stCondLst>
                            <p:childTnLst>
                              <p:par>
                                <p:cTn id="21" presetID="9" presetClass="entr" presetSubtype="0" fill="hold" nodeType="afterEffect">
                                  <p:stCondLst>
                                    <p:cond delay="0"/>
                                  </p:stCondLst>
                                  <p:childTnLst>
                                    <p:set>
                                      <p:cBhvr>
                                        <p:cTn id="22" dur="1" fill="hold">
                                          <p:stCondLst>
                                            <p:cond delay="0"/>
                                          </p:stCondLst>
                                        </p:cTn>
                                        <p:tgtEl>
                                          <p:spTgt spid="3">
                                            <p:txEl>
                                              <p:pRg st="8" end="8"/>
                                            </p:txEl>
                                          </p:spTgt>
                                        </p:tgtEl>
                                        <p:attrNameLst>
                                          <p:attrName>style.visibility</p:attrName>
                                        </p:attrNameLst>
                                      </p:cBhvr>
                                      <p:to>
                                        <p:strVal val="visible"/>
                                      </p:to>
                                    </p:set>
                                    <p:animEffect transition="in" filter="dissolve">
                                      <p:cBhvr>
                                        <p:cTn id="23" dur="500"/>
                                        <p:tgtEl>
                                          <p:spTgt spid="3">
                                            <p:txEl>
                                              <p:pRg st="8" end="8"/>
                                            </p:txEl>
                                          </p:spTgt>
                                        </p:tgtEl>
                                      </p:cBhvr>
                                    </p:animEffect>
                                  </p:childTnLst>
                                </p:cTn>
                              </p:par>
                            </p:childTnLst>
                          </p:cTn>
                        </p:par>
                        <p:par>
                          <p:cTn id="24" fill="hold">
                            <p:stCondLst>
                              <p:cond delay="2500"/>
                            </p:stCondLst>
                            <p:childTnLst>
                              <p:par>
                                <p:cTn id="25" presetID="9" presetClass="entr" presetSubtype="0" fill="hold" nodeType="afterEffect">
                                  <p:stCondLst>
                                    <p:cond delay="0"/>
                                  </p:stCondLst>
                                  <p:childTnLst>
                                    <p:set>
                                      <p:cBhvr>
                                        <p:cTn id="26" dur="1" fill="hold">
                                          <p:stCondLst>
                                            <p:cond delay="0"/>
                                          </p:stCondLst>
                                        </p:cTn>
                                        <p:tgtEl>
                                          <p:spTgt spid="3">
                                            <p:txEl>
                                              <p:pRg st="10" end="10"/>
                                            </p:txEl>
                                          </p:spTgt>
                                        </p:tgtEl>
                                        <p:attrNameLst>
                                          <p:attrName>style.visibility</p:attrName>
                                        </p:attrNameLst>
                                      </p:cBhvr>
                                      <p:to>
                                        <p:strVal val="visible"/>
                                      </p:to>
                                    </p:set>
                                    <p:animEffect transition="in" filter="dissolve">
                                      <p:cBhvr>
                                        <p:cTn id="27" dur="500"/>
                                        <p:tgtEl>
                                          <p:spTgt spid="3">
                                            <p:txEl>
                                              <p:pRg st="10" end="10"/>
                                            </p:txEl>
                                          </p:spTgt>
                                        </p:tgtEl>
                                      </p:cBhvr>
                                    </p:animEffect>
                                  </p:childTnLst>
                                </p:cTn>
                              </p:par>
                            </p:childTnLst>
                          </p:cTn>
                        </p:par>
                        <p:par>
                          <p:cTn id="28" fill="hold">
                            <p:stCondLst>
                              <p:cond delay="3000"/>
                            </p:stCondLst>
                            <p:childTnLst>
                              <p:par>
                                <p:cTn id="29" presetID="9" presetClass="entr" presetSubtype="0" fill="hold" nodeType="afterEffect">
                                  <p:stCondLst>
                                    <p:cond delay="0"/>
                                  </p:stCondLst>
                                  <p:childTnLst>
                                    <p:set>
                                      <p:cBhvr>
                                        <p:cTn id="30" dur="1" fill="hold">
                                          <p:stCondLst>
                                            <p:cond delay="0"/>
                                          </p:stCondLst>
                                        </p:cTn>
                                        <p:tgtEl>
                                          <p:spTgt spid="3">
                                            <p:txEl>
                                              <p:pRg st="12" end="12"/>
                                            </p:txEl>
                                          </p:spTgt>
                                        </p:tgtEl>
                                        <p:attrNameLst>
                                          <p:attrName>style.visibility</p:attrName>
                                        </p:attrNameLst>
                                      </p:cBhvr>
                                      <p:to>
                                        <p:strVal val="visible"/>
                                      </p:to>
                                    </p:set>
                                    <p:animEffect transition="in" filter="dissolve">
                                      <p:cBhvr>
                                        <p:cTn id="31" dur="500"/>
                                        <p:tgtEl>
                                          <p:spTgt spid="3">
                                            <p:txEl>
                                              <p:pRg st="12" end="12"/>
                                            </p:txEl>
                                          </p:spTgt>
                                        </p:tgtEl>
                                      </p:cBhvr>
                                    </p:animEffect>
                                  </p:childTnLst>
                                </p:cTn>
                              </p:par>
                            </p:childTnLst>
                          </p:cTn>
                        </p:par>
                        <p:par>
                          <p:cTn id="32" fill="hold">
                            <p:stCondLst>
                              <p:cond delay="3500"/>
                            </p:stCondLst>
                            <p:childTnLst>
                              <p:par>
                                <p:cTn id="33" presetID="9" presetClass="entr" presetSubtype="0" fill="hold" nodeType="afterEffect">
                                  <p:stCondLst>
                                    <p:cond delay="0"/>
                                  </p:stCondLst>
                                  <p:childTnLst>
                                    <p:set>
                                      <p:cBhvr>
                                        <p:cTn id="34" dur="1" fill="hold">
                                          <p:stCondLst>
                                            <p:cond delay="0"/>
                                          </p:stCondLst>
                                        </p:cTn>
                                        <p:tgtEl>
                                          <p:spTgt spid="3">
                                            <p:txEl>
                                              <p:pRg st="14" end="14"/>
                                            </p:txEl>
                                          </p:spTgt>
                                        </p:tgtEl>
                                        <p:attrNameLst>
                                          <p:attrName>style.visibility</p:attrName>
                                        </p:attrNameLst>
                                      </p:cBhvr>
                                      <p:to>
                                        <p:strVal val="visible"/>
                                      </p:to>
                                    </p:set>
                                    <p:animEffect transition="in" filter="dissolve">
                                      <p:cBhvr>
                                        <p:cTn id="35" dur="500"/>
                                        <p:tgtEl>
                                          <p:spTgt spid="3">
                                            <p:txEl>
                                              <p:pRg st="14" end="1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lvl="0">
              <a:defRPr/>
            </a:pPr>
            <a:r>
              <a:rPr lang="en-GB" sz="2800" b="1" dirty="0" smtClean="0">
                <a:solidFill>
                  <a:schemeClr val="accent6"/>
                </a:solidFill>
              </a:rPr>
              <a:t>Negotiation Skills</a:t>
            </a:r>
            <a:endParaRPr lang="en-GB" sz="2800" dirty="0"/>
          </a:p>
        </p:txBody>
      </p:sp>
      <p:sp>
        <p:nvSpPr>
          <p:cNvPr id="3" name="Content Placeholder 2"/>
          <p:cNvSpPr>
            <a:spLocks noGrp="1"/>
          </p:cNvSpPr>
          <p:nvPr>
            <p:ph idx="1"/>
          </p:nvPr>
        </p:nvSpPr>
        <p:spPr>
          <a:xfrm>
            <a:off x="457200" y="1600200"/>
            <a:ext cx="5257800" cy="4876800"/>
          </a:xfrm>
        </p:spPr>
        <p:style>
          <a:lnRef idx="1">
            <a:schemeClr val="accent6"/>
          </a:lnRef>
          <a:fillRef idx="2">
            <a:schemeClr val="accent6"/>
          </a:fillRef>
          <a:effectRef idx="1">
            <a:schemeClr val="accent6"/>
          </a:effectRef>
          <a:fontRef idx="minor">
            <a:schemeClr val="dk1"/>
          </a:fontRef>
        </p:style>
        <p:txBody>
          <a:bodyPr>
            <a:normAutofit/>
          </a:bodyPr>
          <a:lstStyle/>
          <a:p>
            <a:pPr>
              <a:buNone/>
            </a:pPr>
            <a:r>
              <a:rPr lang="en-GB" sz="2000" b="1" dirty="0" smtClean="0"/>
              <a:t>Class exercise:</a:t>
            </a:r>
          </a:p>
          <a:p>
            <a:pPr>
              <a:buNone/>
            </a:pPr>
            <a:endParaRPr lang="en-GB" sz="2000" dirty="0" smtClean="0"/>
          </a:p>
          <a:p>
            <a:r>
              <a:rPr lang="en-GB" sz="1900" dirty="0" smtClean="0">
                <a:solidFill>
                  <a:srgbClr val="FF00FF"/>
                </a:solidFill>
              </a:rPr>
              <a:t>Why are good listening, communication and negotiation skills good for our mental health?</a:t>
            </a:r>
            <a:endParaRPr lang="en-GB" sz="1600" b="1" dirty="0" smtClean="0">
              <a:solidFill>
                <a:schemeClr val="tx1"/>
              </a:solidFill>
            </a:endParaRPr>
          </a:p>
          <a:p>
            <a:pPr lvl="1"/>
            <a:endParaRPr lang="en-GB" sz="2000" dirty="0" smtClean="0">
              <a:solidFill>
                <a:srgbClr val="FF00FF"/>
              </a:solidFill>
            </a:endParaRPr>
          </a:p>
          <a:p>
            <a:pPr lvl="1"/>
            <a:endParaRPr lang="en-GB" sz="2000" dirty="0" smtClean="0">
              <a:solidFill>
                <a:srgbClr val="FF00FF"/>
              </a:solidFill>
            </a:endParaRPr>
          </a:p>
          <a:p>
            <a:pPr lvl="1"/>
            <a:endParaRPr lang="en-GB" sz="1600" dirty="0" smtClean="0">
              <a:solidFill>
                <a:srgbClr val="FF00FF"/>
              </a:solidFill>
            </a:endParaRPr>
          </a:p>
          <a:p>
            <a:pPr lvl="1"/>
            <a:endParaRPr lang="en-GB" sz="2000" dirty="0" smtClean="0"/>
          </a:p>
          <a:p>
            <a:endParaRPr lang="en-GB" sz="2400" dirty="0" smtClean="0"/>
          </a:p>
        </p:txBody>
      </p:sp>
      <p:pic>
        <p:nvPicPr>
          <p:cNvPr id="5" name="Picture 2" descr="C:\Users\Keith\Dropbox\Images\question marks.jpg"/>
          <p:cNvPicPr>
            <a:picLocks noChangeAspect="1" noChangeArrowheads="1"/>
          </p:cNvPicPr>
          <p:nvPr/>
        </p:nvPicPr>
        <p:blipFill>
          <a:blip r:embed="rId2" cstate="print"/>
          <a:srcRect/>
          <a:stretch>
            <a:fillRect/>
          </a:stretch>
        </p:blipFill>
        <p:spPr bwMode="auto">
          <a:xfrm>
            <a:off x="5867400" y="2133600"/>
            <a:ext cx="3146465" cy="3840163"/>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par>
                          <p:cTn id="8" fill="hold">
                            <p:stCondLst>
                              <p:cond delay="500"/>
                            </p:stCondLst>
                            <p:childTnLst>
                              <p:par>
                                <p:cTn id="9" presetID="9" presetClass="entr" presetSubtype="0" fill="hold" nodeType="after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animEffect transition="in" filter="dissolve">
                                      <p:cBhvr>
                                        <p:cTn id="11"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Negotiation Skills</a:t>
            </a:r>
            <a:endParaRPr lang="en-GB" sz="2800" b="1" dirty="0">
              <a:solidFill>
                <a:schemeClr val="accent6"/>
              </a:solidFill>
            </a:endParaRPr>
          </a:p>
        </p:txBody>
      </p:sp>
      <p:sp>
        <p:nvSpPr>
          <p:cNvPr id="5" name="Content Placeholder 4"/>
          <p:cNvSpPr>
            <a:spLocks noGrp="1"/>
          </p:cNvSpPr>
          <p:nvPr>
            <p:ph idx="1"/>
          </p:nvPr>
        </p:nvSpPr>
        <p:spPr>
          <a:xfrm>
            <a:off x="457200" y="1600200"/>
            <a:ext cx="4953000" cy="4953000"/>
          </a:xfrm>
        </p:spPr>
        <p:style>
          <a:lnRef idx="1">
            <a:schemeClr val="accent6"/>
          </a:lnRef>
          <a:fillRef idx="2">
            <a:schemeClr val="accent6"/>
          </a:fillRef>
          <a:effectRef idx="1">
            <a:schemeClr val="accent6"/>
          </a:effectRef>
          <a:fontRef idx="minor">
            <a:schemeClr val="dk1"/>
          </a:fontRef>
        </p:style>
        <p:txBody>
          <a:bodyPr>
            <a:normAutofit/>
          </a:bodyPr>
          <a:lstStyle/>
          <a:p>
            <a:pPr>
              <a:buNone/>
            </a:pPr>
            <a:r>
              <a:rPr lang="en-GB" sz="2000" b="1" dirty="0" smtClean="0"/>
              <a:t>Skills Are Assets:</a:t>
            </a:r>
          </a:p>
          <a:p>
            <a:pPr>
              <a:buNone/>
            </a:pPr>
            <a:endParaRPr lang="en-GB" sz="2000" dirty="0" smtClean="0"/>
          </a:p>
          <a:p>
            <a:r>
              <a:rPr lang="en-GB" sz="2000" dirty="0" smtClean="0"/>
              <a:t>Having good communication, negotiation, listening and problem solving skills are great assets in all aspects of our personal, school and future work lives</a:t>
            </a:r>
          </a:p>
          <a:p>
            <a:pPr>
              <a:buNone/>
            </a:pPr>
            <a:endParaRPr lang="en-GB" sz="2000" dirty="0" smtClean="0"/>
          </a:p>
          <a:p>
            <a:r>
              <a:rPr lang="en-GB" sz="2000" dirty="0" smtClean="0"/>
              <a:t>These qualities give us balance, perspective and respect from others which all helps our positive mental health and wellbeing </a:t>
            </a:r>
          </a:p>
          <a:p>
            <a:endParaRPr lang="en-GB" sz="2400" dirty="0" smtClean="0"/>
          </a:p>
          <a:p>
            <a:endParaRPr lang="en-GB" sz="2200" dirty="0" smtClean="0"/>
          </a:p>
          <a:p>
            <a:endParaRPr lang="en-GB" dirty="0"/>
          </a:p>
        </p:txBody>
      </p:sp>
      <p:pic>
        <p:nvPicPr>
          <p:cNvPr id="3073" name="Picture 1" descr="C:\Users\Keith\Dropbox\Images\lightbulb2.jpg"/>
          <p:cNvPicPr>
            <a:picLocks noChangeAspect="1" noChangeArrowheads="1"/>
          </p:cNvPicPr>
          <p:nvPr/>
        </p:nvPicPr>
        <p:blipFill>
          <a:blip r:embed="rId2" cstate="print"/>
          <a:srcRect/>
          <a:stretch>
            <a:fillRect/>
          </a:stretch>
        </p:blipFill>
        <p:spPr bwMode="auto">
          <a:xfrm>
            <a:off x="5562600" y="1600200"/>
            <a:ext cx="2898775" cy="4346575"/>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calcmode="lin" valueType="num">
                                      <p:cBhvr additive="base">
                                        <p:cTn id="7"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5">
                                            <p:txEl>
                                              <p:pRg st="2" end="2"/>
                                            </p:txEl>
                                          </p:spTgt>
                                        </p:tgtEl>
                                        <p:attrNameLst>
                                          <p:attrName>style.visibility</p:attrName>
                                        </p:attrNameLst>
                                      </p:cBhvr>
                                      <p:to>
                                        <p:strVal val="visible"/>
                                      </p:to>
                                    </p:set>
                                    <p:anim calcmode="lin" valueType="num">
                                      <p:cBhvr additive="base">
                                        <p:cTn id="12"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5">
                                            <p:txEl>
                                              <p:pRg st="2" end="2"/>
                                            </p:txEl>
                                          </p:spTgt>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5">
                                            <p:txEl>
                                              <p:pRg st="4" end="4"/>
                                            </p:txEl>
                                          </p:spTgt>
                                        </p:tgtEl>
                                        <p:attrNameLst>
                                          <p:attrName>style.visibility</p:attrName>
                                        </p:attrNameLst>
                                      </p:cBhvr>
                                      <p:to>
                                        <p:strVal val="visible"/>
                                      </p:to>
                                    </p:set>
                                    <p:anim calcmode="lin" valueType="num">
                                      <p:cBhvr additive="base">
                                        <p:cTn id="17" dur="500" fill="hold"/>
                                        <p:tgtEl>
                                          <p:spTgt spid="5">
                                            <p:txEl>
                                              <p:pRg st="4" end="4"/>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5">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Negotiation Skills</a:t>
            </a:r>
            <a:endParaRPr lang="en-GB" sz="2800" dirty="0"/>
          </a:p>
        </p:txBody>
      </p:sp>
      <p:sp>
        <p:nvSpPr>
          <p:cNvPr id="3" name="Content Placeholder 2"/>
          <p:cNvSpPr>
            <a:spLocks noGrp="1"/>
          </p:cNvSpPr>
          <p:nvPr>
            <p:ph idx="1"/>
          </p:nvPr>
        </p:nvSpPr>
        <p:spPr>
          <a:solidFill>
            <a:schemeClr val="accent3">
              <a:lumMod val="20000"/>
              <a:lumOff val="80000"/>
            </a:schemeClr>
          </a:solidFill>
        </p:spPr>
        <p:txBody>
          <a:bodyPr>
            <a:normAutofit fontScale="62500" lnSpcReduction="20000"/>
          </a:bodyPr>
          <a:lstStyle/>
          <a:p>
            <a:pPr>
              <a:buNone/>
            </a:pPr>
            <a:r>
              <a:rPr lang="en-GB" sz="2300" b="1" dirty="0" smtClean="0"/>
              <a:t>In Groups of 4: </a:t>
            </a:r>
          </a:p>
          <a:p>
            <a:pPr>
              <a:buNone/>
            </a:pPr>
            <a:endParaRPr lang="en-GB" sz="2300" dirty="0" smtClean="0"/>
          </a:p>
          <a:p>
            <a:pPr>
              <a:buNone/>
            </a:pPr>
            <a:r>
              <a:rPr lang="en-GB" sz="2300" dirty="0" smtClean="0"/>
              <a:t>2 of you are twins and the other 2 are parents</a:t>
            </a:r>
          </a:p>
          <a:p>
            <a:pPr>
              <a:buNone/>
            </a:pPr>
            <a:endParaRPr lang="en-GB" sz="2300" dirty="0" smtClean="0"/>
          </a:p>
          <a:p>
            <a:r>
              <a:rPr lang="en-GB" sz="2300" dirty="0" smtClean="0"/>
              <a:t>The twins want to have a joint party at their parents house to celebrate their 14th birthdays</a:t>
            </a:r>
          </a:p>
          <a:p>
            <a:pPr>
              <a:buNone/>
            </a:pPr>
            <a:r>
              <a:rPr lang="en-GB" sz="2300" dirty="0" smtClean="0"/>
              <a:t> </a:t>
            </a:r>
          </a:p>
          <a:p>
            <a:r>
              <a:rPr lang="en-GB" sz="2300" dirty="0" smtClean="0"/>
              <a:t>They want to invite some friends each and don’t want their parents present during the party</a:t>
            </a:r>
          </a:p>
          <a:p>
            <a:pPr>
              <a:buNone/>
            </a:pPr>
            <a:endParaRPr lang="en-GB" sz="2300" dirty="0" smtClean="0"/>
          </a:p>
          <a:p>
            <a:r>
              <a:rPr lang="en-GB" sz="2300" dirty="0" smtClean="0"/>
              <a:t>The parents don’t really want a house party but if they do, don’t want too many friends invited and certainly want to be present at all times</a:t>
            </a:r>
          </a:p>
          <a:p>
            <a:pPr>
              <a:buNone/>
            </a:pPr>
            <a:endParaRPr lang="en-GB" sz="2300" dirty="0" smtClean="0"/>
          </a:p>
          <a:p>
            <a:r>
              <a:rPr lang="en-GB" sz="2300" dirty="0" smtClean="0"/>
              <a:t>You are having a family meeting to discuss birthday options</a:t>
            </a:r>
          </a:p>
          <a:p>
            <a:endParaRPr lang="en-GB" sz="2300" dirty="0" smtClean="0"/>
          </a:p>
          <a:p>
            <a:r>
              <a:rPr lang="en-GB" sz="2300" dirty="0" smtClean="0">
                <a:solidFill>
                  <a:srgbClr val="FF00FF"/>
                </a:solidFill>
              </a:rPr>
              <a:t>Both sides are to take 5 minutes and prepare for the meeting using the preparation format criteria</a:t>
            </a:r>
          </a:p>
          <a:p>
            <a:endParaRPr lang="en-GB" sz="2300" dirty="0" smtClean="0">
              <a:solidFill>
                <a:srgbClr val="FF00FF"/>
              </a:solidFill>
            </a:endParaRPr>
          </a:p>
          <a:p>
            <a:r>
              <a:rPr lang="en-GB" sz="2300" dirty="0" smtClean="0">
                <a:solidFill>
                  <a:srgbClr val="FF00FF"/>
                </a:solidFill>
              </a:rPr>
              <a:t>Use the negotiation model/criteria and try and negotiate a solution that is acceptable to all – you have 5 minutes</a:t>
            </a:r>
          </a:p>
          <a:p>
            <a:pPr>
              <a:buNone/>
            </a:pPr>
            <a:endParaRPr lang="en-GB" sz="2300" dirty="0" smtClean="0">
              <a:solidFill>
                <a:srgbClr val="FF00FF"/>
              </a:solidFill>
            </a:endParaRPr>
          </a:p>
          <a:p>
            <a:r>
              <a:rPr lang="en-GB" sz="2300" dirty="0" smtClean="0">
                <a:solidFill>
                  <a:srgbClr val="FF00FF"/>
                </a:solidFill>
              </a:rPr>
              <a:t>Be prepared to share your journey with the class</a:t>
            </a:r>
          </a:p>
          <a:p>
            <a:pPr>
              <a:buNone/>
            </a:pPr>
            <a:endParaRPr lang="en-GB" sz="2000" dirty="0" smtClean="0">
              <a:solidFill>
                <a:srgbClr val="FF00FF"/>
              </a:solidFill>
            </a:endParaRPr>
          </a:p>
          <a:p>
            <a:endParaRPr lang="en-GB" dirty="0" smtClean="0">
              <a:solidFill>
                <a:srgbClr val="FF00FF"/>
              </a:solidFill>
            </a:endParaRPr>
          </a:p>
          <a:p>
            <a:pPr>
              <a:buNone/>
            </a:pPr>
            <a:endParaRPr lang="en-GB" dirty="0">
              <a:solidFill>
                <a:srgbClr val="FF00FF"/>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par>
                          <p:cTn id="8" fill="hold">
                            <p:stCondLst>
                              <p:cond delay="500"/>
                            </p:stCondLst>
                            <p:childTnLst>
                              <p:par>
                                <p:cTn id="9" presetID="9" presetClass="entr" presetSubtype="0" fill="hold" nodeType="after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animEffect transition="in" filter="dissolve">
                                      <p:cBhvr>
                                        <p:cTn id="11" dur="500"/>
                                        <p:tgtEl>
                                          <p:spTgt spid="3">
                                            <p:txEl>
                                              <p:pRg st="2" end="2"/>
                                            </p:txEl>
                                          </p:spTgt>
                                        </p:tgtEl>
                                      </p:cBhvr>
                                    </p:animEffect>
                                  </p:childTnLst>
                                </p:cTn>
                              </p:par>
                            </p:childTnLst>
                          </p:cTn>
                        </p:par>
                        <p:par>
                          <p:cTn id="12" fill="hold">
                            <p:stCondLst>
                              <p:cond delay="1000"/>
                            </p:stCondLst>
                            <p:childTnLst>
                              <p:par>
                                <p:cTn id="13" presetID="9" presetClass="entr" presetSubtype="0" fill="hold" nodeType="after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animEffect transition="in" filter="dissolve">
                                      <p:cBhvr>
                                        <p:cTn id="15" dur="500"/>
                                        <p:tgtEl>
                                          <p:spTgt spid="3">
                                            <p:txEl>
                                              <p:pRg st="4" end="4"/>
                                            </p:txEl>
                                          </p:spTgt>
                                        </p:tgtEl>
                                      </p:cBhvr>
                                    </p:animEffect>
                                  </p:childTnLst>
                                </p:cTn>
                              </p:par>
                            </p:childTnLst>
                          </p:cTn>
                        </p:par>
                        <p:par>
                          <p:cTn id="16" fill="hold">
                            <p:stCondLst>
                              <p:cond delay="1500"/>
                            </p:stCondLst>
                            <p:childTnLst>
                              <p:par>
                                <p:cTn id="17" presetID="9" presetClass="entr" presetSubtype="0" fill="hold" nodeType="after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animEffect transition="in" filter="dissolve">
                                      <p:cBhvr>
                                        <p:cTn id="19" dur="500"/>
                                        <p:tgtEl>
                                          <p:spTgt spid="3">
                                            <p:txEl>
                                              <p:pRg st="5" end="5"/>
                                            </p:txEl>
                                          </p:spTgt>
                                        </p:tgtEl>
                                      </p:cBhvr>
                                    </p:animEffect>
                                  </p:childTnLst>
                                </p:cTn>
                              </p:par>
                            </p:childTnLst>
                          </p:cTn>
                        </p:par>
                        <p:par>
                          <p:cTn id="20" fill="hold">
                            <p:stCondLst>
                              <p:cond delay="2000"/>
                            </p:stCondLst>
                            <p:childTnLst>
                              <p:par>
                                <p:cTn id="21" presetID="9" presetClass="entr" presetSubtype="0" fill="hold" nodeType="after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animEffect transition="in" filter="dissolve">
                                      <p:cBhvr>
                                        <p:cTn id="23" dur="500"/>
                                        <p:tgtEl>
                                          <p:spTgt spid="3">
                                            <p:txEl>
                                              <p:pRg st="6" end="6"/>
                                            </p:txEl>
                                          </p:spTgt>
                                        </p:tgtEl>
                                      </p:cBhvr>
                                    </p:animEffect>
                                  </p:childTnLst>
                                </p:cTn>
                              </p:par>
                            </p:childTnLst>
                          </p:cTn>
                        </p:par>
                        <p:par>
                          <p:cTn id="24" fill="hold">
                            <p:stCondLst>
                              <p:cond delay="2500"/>
                            </p:stCondLst>
                            <p:childTnLst>
                              <p:par>
                                <p:cTn id="25" presetID="9" presetClass="entr" presetSubtype="0" fill="hold" nodeType="afterEffect">
                                  <p:stCondLst>
                                    <p:cond delay="0"/>
                                  </p:stCondLst>
                                  <p:childTnLst>
                                    <p:set>
                                      <p:cBhvr>
                                        <p:cTn id="26" dur="1" fill="hold">
                                          <p:stCondLst>
                                            <p:cond delay="0"/>
                                          </p:stCondLst>
                                        </p:cTn>
                                        <p:tgtEl>
                                          <p:spTgt spid="3">
                                            <p:txEl>
                                              <p:pRg st="8" end="8"/>
                                            </p:txEl>
                                          </p:spTgt>
                                        </p:tgtEl>
                                        <p:attrNameLst>
                                          <p:attrName>style.visibility</p:attrName>
                                        </p:attrNameLst>
                                      </p:cBhvr>
                                      <p:to>
                                        <p:strVal val="visible"/>
                                      </p:to>
                                    </p:set>
                                    <p:animEffect transition="in" filter="dissolve">
                                      <p:cBhvr>
                                        <p:cTn id="27" dur="500"/>
                                        <p:tgtEl>
                                          <p:spTgt spid="3">
                                            <p:txEl>
                                              <p:pRg st="8" end="8"/>
                                            </p:txEl>
                                          </p:spTgt>
                                        </p:tgtEl>
                                      </p:cBhvr>
                                    </p:animEffect>
                                  </p:childTnLst>
                                </p:cTn>
                              </p:par>
                            </p:childTnLst>
                          </p:cTn>
                        </p:par>
                        <p:par>
                          <p:cTn id="28" fill="hold">
                            <p:stCondLst>
                              <p:cond delay="3000"/>
                            </p:stCondLst>
                            <p:childTnLst>
                              <p:par>
                                <p:cTn id="29" presetID="9" presetClass="entr" presetSubtype="0" fill="hold" nodeType="afterEffect">
                                  <p:stCondLst>
                                    <p:cond delay="0"/>
                                  </p:stCondLst>
                                  <p:childTnLst>
                                    <p:set>
                                      <p:cBhvr>
                                        <p:cTn id="30" dur="1" fill="hold">
                                          <p:stCondLst>
                                            <p:cond delay="0"/>
                                          </p:stCondLst>
                                        </p:cTn>
                                        <p:tgtEl>
                                          <p:spTgt spid="3">
                                            <p:txEl>
                                              <p:pRg st="10" end="10"/>
                                            </p:txEl>
                                          </p:spTgt>
                                        </p:tgtEl>
                                        <p:attrNameLst>
                                          <p:attrName>style.visibility</p:attrName>
                                        </p:attrNameLst>
                                      </p:cBhvr>
                                      <p:to>
                                        <p:strVal val="visible"/>
                                      </p:to>
                                    </p:set>
                                    <p:animEffect transition="in" filter="dissolve">
                                      <p:cBhvr>
                                        <p:cTn id="31" dur="500"/>
                                        <p:tgtEl>
                                          <p:spTgt spid="3">
                                            <p:txEl>
                                              <p:pRg st="10" end="10"/>
                                            </p:txEl>
                                          </p:spTgt>
                                        </p:tgtEl>
                                      </p:cBhvr>
                                    </p:animEffect>
                                  </p:childTnLst>
                                </p:cTn>
                              </p:par>
                            </p:childTnLst>
                          </p:cTn>
                        </p:par>
                        <p:par>
                          <p:cTn id="32" fill="hold">
                            <p:stCondLst>
                              <p:cond delay="3500"/>
                            </p:stCondLst>
                            <p:childTnLst>
                              <p:par>
                                <p:cTn id="33" presetID="9" presetClass="entr" presetSubtype="0" fill="hold" nodeType="afterEffect">
                                  <p:stCondLst>
                                    <p:cond delay="0"/>
                                  </p:stCondLst>
                                  <p:childTnLst>
                                    <p:set>
                                      <p:cBhvr>
                                        <p:cTn id="34" dur="1" fill="hold">
                                          <p:stCondLst>
                                            <p:cond delay="0"/>
                                          </p:stCondLst>
                                        </p:cTn>
                                        <p:tgtEl>
                                          <p:spTgt spid="3">
                                            <p:txEl>
                                              <p:pRg st="12" end="12"/>
                                            </p:txEl>
                                          </p:spTgt>
                                        </p:tgtEl>
                                        <p:attrNameLst>
                                          <p:attrName>style.visibility</p:attrName>
                                        </p:attrNameLst>
                                      </p:cBhvr>
                                      <p:to>
                                        <p:strVal val="visible"/>
                                      </p:to>
                                    </p:set>
                                    <p:animEffect transition="in" filter="dissolve">
                                      <p:cBhvr>
                                        <p:cTn id="35" dur="500"/>
                                        <p:tgtEl>
                                          <p:spTgt spid="3">
                                            <p:txEl>
                                              <p:pRg st="12" end="12"/>
                                            </p:txEl>
                                          </p:spTgt>
                                        </p:tgtEl>
                                      </p:cBhvr>
                                    </p:animEffect>
                                  </p:childTnLst>
                                </p:cTn>
                              </p:par>
                            </p:childTnLst>
                          </p:cTn>
                        </p:par>
                        <p:par>
                          <p:cTn id="36" fill="hold">
                            <p:stCondLst>
                              <p:cond delay="4000"/>
                            </p:stCondLst>
                            <p:childTnLst>
                              <p:par>
                                <p:cTn id="37" presetID="9" presetClass="entr" presetSubtype="0" fill="hold" nodeType="afterEffect">
                                  <p:stCondLst>
                                    <p:cond delay="0"/>
                                  </p:stCondLst>
                                  <p:childTnLst>
                                    <p:set>
                                      <p:cBhvr>
                                        <p:cTn id="38" dur="1" fill="hold">
                                          <p:stCondLst>
                                            <p:cond delay="0"/>
                                          </p:stCondLst>
                                        </p:cTn>
                                        <p:tgtEl>
                                          <p:spTgt spid="3">
                                            <p:txEl>
                                              <p:pRg st="14" end="14"/>
                                            </p:txEl>
                                          </p:spTgt>
                                        </p:tgtEl>
                                        <p:attrNameLst>
                                          <p:attrName>style.visibility</p:attrName>
                                        </p:attrNameLst>
                                      </p:cBhvr>
                                      <p:to>
                                        <p:strVal val="visible"/>
                                      </p:to>
                                    </p:set>
                                    <p:animEffect transition="in" filter="dissolve">
                                      <p:cBhvr>
                                        <p:cTn id="39" dur="500"/>
                                        <p:tgtEl>
                                          <p:spTgt spid="3">
                                            <p:txEl>
                                              <p:pRg st="14" end="14"/>
                                            </p:txEl>
                                          </p:spTgt>
                                        </p:tgtEl>
                                      </p:cBhvr>
                                    </p:animEffect>
                                  </p:childTnLst>
                                </p:cTn>
                              </p:par>
                            </p:childTnLst>
                          </p:cTn>
                        </p:par>
                        <p:par>
                          <p:cTn id="40" fill="hold">
                            <p:stCondLst>
                              <p:cond delay="4500"/>
                            </p:stCondLst>
                            <p:childTnLst>
                              <p:par>
                                <p:cTn id="41" presetID="9" presetClass="entr" presetSubtype="0" fill="hold" nodeType="afterEffect">
                                  <p:stCondLst>
                                    <p:cond delay="0"/>
                                  </p:stCondLst>
                                  <p:childTnLst>
                                    <p:set>
                                      <p:cBhvr>
                                        <p:cTn id="42" dur="1" fill="hold">
                                          <p:stCondLst>
                                            <p:cond delay="0"/>
                                          </p:stCondLst>
                                        </p:cTn>
                                        <p:tgtEl>
                                          <p:spTgt spid="3">
                                            <p:txEl>
                                              <p:pRg st="16" end="16"/>
                                            </p:txEl>
                                          </p:spTgt>
                                        </p:tgtEl>
                                        <p:attrNameLst>
                                          <p:attrName>style.visibility</p:attrName>
                                        </p:attrNameLst>
                                      </p:cBhvr>
                                      <p:to>
                                        <p:strVal val="visible"/>
                                      </p:to>
                                    </p:set>
                                    <p:animEffect transition="in" filter="dissolve">
                                      <p:cBhvr>
                                        <p:cTn id="43" dur="500"/>
                                        <p:tgtEl>
                                          <p:spTgt spid="3">
                                            <p:txEl>
                                              <p:pRg st="16" end="1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Help and Support</a:t>
            </a:r>
            <a:endParaRPr lang="en-GB" sz="2800" b="1" dirty="0">
              <a:solidFill>
                <a:schemeClr val="accent6"/>
              </a:solidFill>
            </a:endParaRPr>
          </a:p>
        </p:txBody>
      </p:sp>
      <p:sp>
        <p:nvSpPr>
          <p:cNvPr id="3" name="Content Placeholder 2"/>
          <p:cNvSpPr>
            <a:spLocks noGrp="1"/>
          </p:cNvSpPr>
          <p:nvPr>
            <p:ph idx="1"/>
          </p:nvPr>
        </p:nvSpPr>
        <p:spPr>
          <a:xfrm>
            <a:off x="381000" y="1447800"/>
            <a:ext cx="8534400" cy="5257800"/>
          </a:xfrm>
          <a:solidFill>
            <a:schemeClr val="accent2">
              <a:lumMod val="40000"/>
              <a:lumOff val="60000"/>
            </a:schemeClr>
          </a:solidFill>
        </p:spPr>
        <p:txBody>
          <a:bodyPr>
            <a:normAutofit fontScale="55000" lnSpcReduction="20000"/>
          </a:bodyPr>
          <a:lstStyle/>
          <a:p>
            <a:pPr>
              <a:buNone/>
            </a:pPr>
            <a:r>
              <a:rPr lang="en-GB" sz="2400" b="1" dirty="0" smtClean="0"/>
              <a:t>If I’m worried about anything, where do I go for help?</a:t>
            </a:r>
          </a:p>
          <a:p>
            <a:endParaRPr lang="en-GB" sz="2400" dirty="0" smtClean="0"/>
          </a:p>
          <a:p>
            <a:r>
              <a:rPr lang="en-GB" sz="2400" b="1" dirty="0" smtClean="0"/>
              <a:t>Parents, Family, Family Friend or Best Friend - </a:t>
            </a:r>
            <a:r>
              <a:rPr lang="en-GB" sz="2400" dirty="0" smtClean="0"/>
              <a:t>sometimes these people may appear very busy. If you want to talk something over it is a good idea to tell them you need to talk with them and ask when would be a good time. This will then hopefully mean you get some quality time to talk over anything you are concerned about</a:t>
            </a:r>
          </a:p>
          <a:p>
            <a:endParaRPr lang="en-GB" sz="2400" dirty="0" smtClean="0"/>
          </a:p>
          <a:p>
            <a:r>
              <a:rPr lang="en-GB" sz="2400" b="1" dirty="0" smtClean="0"/>
              <a:t>Teacher/Other School Staff </a:t>
            </a:r>
            <a:r>
              <a:rPr lang="en-GB" sz="2400" dirty="0" smtClean="0"/>
              <a:t>– can also be very busy people. Again, ask if you could see them and then they can suggest a good time to talk with you</a:t>
            </a:r>
          </a:p>
          <a:p>
            <a:pPr>
              <a:buNone/>
            </a:pPr>
            <a:endParaRPr lang="en-GB" sz="2400" dirty="0" smtClean="0"/>
          </a:p>
          <a:p>
            <a:r>
              <a:rPr lang="en-GB" sz="2400" b="1" dirty="0" smtClean="0"/>
              <a:t>GP</a:t>
            </a:r>
            <a:r>
              <a:rPr lang="en-GB" sz="2400" dirty="0" smtClean="0"/>
              <a:t> - you may be used to going to your doctor with your parents/carers but you are able to see the doctor without them. To book a doctor’s appointment you will need to ring or visit the surgery and make the booking or attend an open surgery which is usually organised as first come first served. Each doctor’s surgery tends to operate a different system so you may need to ask the receptionist at the surgery how to go about booking an appointment. You are able to take a friend with you if you prefer</a:t>
            </a:r>
          </a:p>
          <a:p>
            <a:endParaRPr lang="en-GB" sz="2400" dirty="0" smtClean="0"/>
          </a:p>
          <a:p>
            <a:r>
              <a:rPr lang="en-GB" sz="2400" b="1" dirty="0" smtClean="0"/>
              <a:t>School Nurse </a:t>
            </a:r>
            <a:r>
              <a:rPr lang="en-GB" sz="2400" dirty="0" smtClean="0"/>
              <a:t>- every school has a school nurse team who work in the school for a certain number of hours per week. Our nurse is in  school on X dates so to arrange to see them, please do Y</a:t>
            </a:r>
          </a:p>
          <a:p>
            <a:pPr>
              <a:buNone/>
            </a:pPr>
            <a:endParaRPr lang="en-GB" sz="2400" dirty="0" smtClean="0"/>
          </a:p>
          <a:p>
            <a:r>
              <a:rPr lang="en-GB" sz="2400" b="1" dirty="0" smtClean="0"/>
              <a:t>CEOP</a:t>
            </a:r>
            <a:r>
              <a:rPr lang="en-GB" sz="2400" dirty="0" smtClean="0"/>
              <a:t> -  is here to keep children safe from sexual abuse and grooming online. They are here to help and give you advice, and you can make a report directly to them if something has happened online which has made you feel unsafe, scared or worried. This might be from someone you know in real life, or someone you have only ever met online. They take all reports seriously and  will do everything they can to keep you safe. As well as providing a facility to enable you to make a report to CEOP, the CEOP </a:t>
            </a:r>
            <a:r>
              <a:rPr lang="en-GB" sz="2400" dirty="0" err="1" smtClean="0"/>
              <a:t>Thinkuknow</a:t>
            </a:r>
            <a:r>
              <a:rPr lang="en-GB" sz="2400" dirty="0" smtClean="0"/>
              <a:t> website has information and advice to help you if something has happened to you online.</a:t>
            </a:r>
          </a:p>
          <a:p>
            <a:endParaRPr lang="en-GB" sz="2400" dirty="0" smtClean="0"/>
          </a:p>
          <a:p>
            <a:r>
              <a:rPr lang="en-GB" sz="2400" b="1" dirty="0" smtClean="0"/>
              <a:t>Confidentiality </a:t>
            </a:r>
            <a:r>
              <a:rPr lang="en-GB" sz="2400" dirty="0" smtClean="0"/>
              <a:t>- teachers and other adults in school are not able to keep things you tell them secret, if it in any way means that you are at risk of any kind of harm.  All school staff has to report any disclosures you may make which indicate there may be a danger to your safety. This is called a ‘duty of care’ and all adults in schools have a duty of care over all the pupils in the school</a:t>
            </a:r>
          </a:p>
          <a:p>
            <a:pPr>
              <a:buNone/>
            </a:pPr>
            <a:endParaRPr lang="en-GB" sz="2200" dirty="0" smtClean="0"/>
          </a:p>
          <a:p>
            <a:endParaRPr lang="en-GB" sz="2000" dirty="0" smtClean="0"/>
          </a:p>
          <a:p>
            <a:endParaRPr lang="en-GB" sz="2000" dirty="0" smtClean="0">
              <a:solidFill>
                <a:schemeClr val="accent2">
                  <a:lumMod val="60000"/>
                  <a:lumOff val="40000"/>
                </a:schemeClr>
              </a:solidFill>
            </a:endParaRPr>
          </a:p>
          <a:p>
            <a:pPr>
              <a:buNone/>
            </a:pPr>
            <a:endParaRPr lang="en-GB" sz="2000" dirty="0">
              <a:solidFill>
                <a:schemeClr val="accent2">
                  <a:lumMod val="60000"/>
                  <a:lumOff val="40000"/>
                </a:schemeClr>
              </a:solidFill>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Help and Support</a:t>
            </a:r>
            <a:endParaRPr lang="en-GB" sz="2800" b="1" dirty="0">
              <a:solidFill>
                <a:schemeClr val="accent6"/>
              </a:solidFill>
            </a:endParaRPr>
          </a:p>
        </p:txBody>
      </p:sp>
      <p:pic>
        <p:nvPicPr>
          <p:cNvPr id="1028" name="Picture 4"/>
          <p:cNvPicPr>
            <a:picLocks noChangeAspect="1" noChangeArrowheads="1"/>
          </p:cNvPicPr>
          <p:nvPr/>
        </p:nvPicPr>
        <p:blipFill>
          <a:blip r:embed="rId2" cstate="print"/>
          <a:srcRect/>
          <a:stretch>
            <a:fillRect/>
          </a:stretch>
        </p:blipFill>
        <p:spPr bwMode="auto">
          <a:xfrm>
            <a:off x="373664" y="1004888"/>
            <a:ext cx="8389335" cy="578614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Help and Support</a:t>
            </a:r>
            <a:endParaRPr lang="en-GB" sz="2800" b="1" dirty="0">
              <a:solidFill>
                <a:schemeClr val="accent6"/>
              </a:solidFill>
            </a:endParaRPr>
          </a:p>
        </p:txBody>
      </p:sp>
      <p:pic>
        <p:nvPicPr>
          <p:cNvPr id="2050" name="Picture 2"/>
          <p:cNvPicPr>
            <a:picLocks noChangeAspect="1" noChangeArrowheads="1"/>
          </p:cNvPicPr>
          <p:nvPr/>
        </p:nvPicPr>
        <p:blipFill>
          <a:blip r:embed="rId2" cstate="print"/>
          <a:srcRect/>
          <a:stretch>
            <a:fillRect/>
          </a:stretch>
        </p:blipFill>
        <p:spPr bwMode="auto">
          <a:xfrm>
            <a:off x="685800" y="1295400"/>
            <a:ext cx="7172325" cy="2676525"/>
          </a:xfrm>
          <a:prstGeom prst="rect">
            <a:avLst/>
          </a:prstGeom>
          <a:noFill/>
          <a:ln w="9525">
            <a:noFill/>
            <a:miter lim="800000"/>
            <a:headEnd/>
            <a:tailEnd/>
          </a:ln>
        </p:spPr>
      </p:pic>
      <p:pic>
        <p:nvPicPr>
          <p:cNvPr id="2051" name="Picture 3"/>
          <p:cNvPicPr>
            <a:picLocks noChangeAspect="1" noChangeArrowheads="1"/>
          </p:cNvPicPr>
          <p:nvPr/>
        </p:nvPicPr>
        <p:blipFill>
          <a:blip r:embed="rId3" cstate="print"/>
          <a:srcRect/>
          <a:stretch>
            <a:fillRect/>
          </a:stretch>
        </p:blipFill>
        <p:spPr bwMode="auto">
          <a:xfrm>
            <a:off x="838200" y="4038600"/>
            <a:ext cx="7124700" cy="2667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Help and Support</a:t>
            </a:r>
            <a:endParaRPr lang="en-GB" sz="2800" b="1" dirty="0">
              <a:solidFill>
                <a:schemeClr val="accent6"/>
              </a:solidFill>
            </a:endParaRPr>
          </a:p>
        </p:txBody>
      </p:sp>
      <p:pic>
        <p:nvPicPr>
          <p:cNvPr id="3074" name="Picture 2"/>
          <p:cNvPicPr>
            <a:picLocks noChangeAspect="1" noChangeArrowheads="1"/>
          </p:cNvPicPr>
          <p:nvPr/>
        </p:nvPicPr>
        <p:blipFill>
          <a:blip r:embed="rId2" cstate="print"/>
          <a:srcRect/>
          <a:stretch>
            <a:fillRect/>
          </a:stretch>
        </p:blipFill>
        <p:spPr bwMode="auto">
          <a:xfrm>
            <a:off x="668157" y="1295400"/>
            <a:ext cx="7485243" cy="543160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Help and Support</a:t>
            </a:r>
            <a:endParaRPr lang="en-GB" sz="2800" b="1" dirty="0">
              <a:solidFill>
                <a:schemeClr val="accent6"/>
              </a:solidFill>
            </a:endParaRPr>
          </a:p>
        </p:txBody>
      </p:sp>
      <p:pic>
        <p:nvPicPr>
          <p:cNvPr id="4098" name="Picture 2"/>
          <p:cNvPicPr>
            <a:picLocks noChangeAspect="1" noChangeArrowheads="1"/>
          </p:cNvPicPr>
          <p:nvPr/>
        </p:nvPicPr>
        <p:blipFill>
          <a:blip r:embed="rId2" cstate="print"/>
          <a:srcRect/>
          <a:stretch>
            <a:fillRect/>
          </a:stretch>
        </p:blipFill>
        <p:spPr bwMode="auto">
          <a:xfrm>
            <a:off x="457200" y="1981200"/>
            <a:ext cx="8498044" cy="32004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Reflection</a:t>
            </a:r>
            <a:endParaRPr lang="en-GB" sz="2800" b="1" dirty="0">
              <a:solidFill>
                <a:schemeClr val="accent6"/>
              </a:solidFill>
            </a:endParaRPr>
          </a:p>
        </p:txBody>
      </p:sp>
      <p:sp>
        <p:nvSpPr>
          <p:cNvPr id="3" name="Content Placeholder 2"/>
          <p:cNvSpPr>
            <a:spLocks noGrp="1"/>
          </p:cNvSpPr>
          <p:nvPr>
            <p:ph idx="1"/>
          </p:nvPr>
        </p:nvSpPr>
        <p:spPr>
          <a:xfrm>
            <a:off x="457200" y="1600200"/>
            <a:ext cx="4648200" cy="4525963"/>
          </a:xfrm>
        </p:spPr>
        <p:style>
          <a:lnRef idx="1">
            <a:schemeClr val="accent3"/>
          </a:lnRef>
          <a:fillRef idx="3">
            <a:schemeClr val="accent3"/>
          </a:fillRef>
          <a:effectRef idx="2">
            <a:schemeClr val="accent3"/>
          </a:effectRef>
          <a:fontRef idx="minor">
            <a:schemeClr val="lt1"/>
          </a:fontRef>
        </p:style>
        <p:txBody>
          <a:bodyPr>
            <a:normAutofit/>
          </a:bodyPr>
          <a:lstStyle/>
          <a:p>
            <a:pPr>
              <a:buNone/>
            </a:pPr>
            <a:r>
              <a:rPr lang="en-GB" sz="2000" dirty="0" smtClean="0"/>
              <a:t>Your reflection and feedback is important!</a:t>
            </a:r>
          </a:p>
          <a:p>
            <a:pPr>
              <a:buNone/>
            </a:pPr>
            <a:endParaRPr lang="en-GB" sz="2000" dirty="0" smtClean="0"/>
          </a:p>
          <a:p>
            <a:r>
              <a:rPr lang="en-GB" sz="2000" dirty="0" smtClean="0"/>
              <a:t>Complete the Feedback Form anonymously and hand it in</a:t>
            </a:r>
            <a:endParaRPr lang="en-GB" sz="2000" dirty="0"/>
          </a:p>
        </p:txBody>
      </p:sp>
      <p:pic>
        <p:nvPicPr>
          <p:cNvPr id="1026" name="Picture 2"/>
          <p:cNvPicPr>
            <a:picLocks noChangeAspect="1" noChangeArrowheads="1"/>
          </p:cNvPicPr>
          <p:nvPr/>
        </p:nvPicPr>
        <p:blipFill>
          <a:blip r:embed="rId2" cstate="print"/>
          <a:srcRect/>
          <a:stretch>
            <a:fillRect/>
          </a:stretch>
        </p:blipFill>
        <p:spPr bwMode="auto">
          <a:xfrm>
            <a:off x="5207760" y="1905000"/>
            <a:ext cx="3756853" cy="26670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Negotiation Skills</a:t>
            </a:r>
            <a:endParaRPr lang="en-GB" sz="2800" b="1" dirty="0">
              <a:solidFill>
                <a:schemeClr val="accent6"/>
              </a:solidFill>
            </a:endParaRPr>
          </a:p>
        </p:txBody>
      </p:sp>
      <p:sp>
        <p:nvSpPr>
          <p:cNvPr id="3" name="Content Placeholder 2"/>
          <p:cNvSpPr>
            <a:spLocks noGrp="1"/>
          </p:cNvSpPr>
          <p:nvPr>
            <p:ph idx="1"/>
          </p:nvPr>
        </p:nvSpPr>
        <p:spPr>
          <a:xfrm>
            <a:off x="457200" y="1600200"/>
            <a:ext cx="4876800" cy="4525963"/>
          </a:xfrm>
        </p:spPr>
        <p:style>
          <a:lnRef idx="1">
            <a:schemeClr val="accent2"/>
          </a:lnRef>
          <a:fillRef idx="2">
            <a:schemeClr val="accent2"/>
          </a:fillRef>
          <a:effectRef idx="1">
            <a:schemeClr val="accent2"/>
          </a:effectRef>
          <a:fontRef idx="minor">
            <a:schemeClr val="dk1"/>
          </a:fontRef>
        </p:style>
        <p:txBody>
          <a:bodyPr>
            <a:normAutofit lnSpcReduction="10000"/>
          </a:bodyPr>
          <a:lstStyle/>
          <a:p>
            <a:pPr lvl="0"/>
            <a:r>
              <a:rPr lang="en-GB" sz="2000" dirty="0" smtClean="0"/>
              <a:t>Negotiation is a method by which people settle differences through discussions so that compromise or agreement is reached and all people are satisfied with the outcome</a:t>
            </a:r>
          </a:p>
          <a:p>
            <a:pPr lvl="0"/>
            <a:endParaRPr lang="en-GB" sz="2000" dirty="0" smtClean="0"/>
          </a:p>
          <a:p>
            <a:pPr lvl="0"/>
            <a:r>
              <a:rPr lang="en-GB" sz="2000" dirty="0" smtClean="0"/>
              <a:t>It is based on a fairness, mutual benefit, maintaining relationships and avoiding argument and dispute which is good for our mental health and wellbeing</a:t>
            </a:r>
          </a:p>
          <a:p>
            <a:pPr lvl="0">
              <a:buNone/>
            </a:pPr>
            <a:endParaRPr lang="en-GB" sz="2000" dirty="0" smtClean="0"/>
          </a:p>
          <a:p>
            <a:pPr lvl="0"/>
            <a:r>
              <a:rPr lang="en-GB" sz="2000" dirty="0" smtClean="0"/>
              <a:t>Negotiation is a vital skill that we can use successfully in our home life, with friends, at school and eventually in our working lives</a:t>
            </a:r>
          </a:p>
          <a:p>
            <a:pPr>
              <a:buNone/>
            </a:pPr>
            <a:endParaRPr lang="en-GB" sz="2000" dirty="0" smtClean="0"/>
          </a:p>
          <a:p>
            <a:pPr>
              <a:buNone/>
            </a:pPr>
            <a:endParaRPr lang="en-GB" sz="2000" dirty="0" smtClean="0"/>
          </a:p>
          <a:p>
            <a:pPr>
              <a:buNone/>
            </a:pPr>
            <a:endParaRPr lang="en-GB" sz="2000" dirty="0" smtClean="0"/>
          </a:p>
          <a:p>
            <a:pPr>
              <a:buNone/>
            </a:pPr>
            <a:endParaRPr lang="en-GB" sz="2000" dirty="0" smtClean="0"/>
          </a:p>
          <a:p>
            <a:pPr>
              <a:buNone/>
            </a:pPr>
            <a:endParaRPr lang="en-GB" dirty="0"/>
          </a:p>
        </p:txBody>
      </p:sp>
      <p:pic>
        <p:nvPicPr>
          <p:cNvPr id="23553" name="Picture 1" descr="C:\Users\Keith\Dropbox\Images\negotiate.jpg"/>
          <p:cNvPicPr>
            <a:picLocks noChangeAspect="1" noChangeArrowheads="1"/>
          </p:cNvPicPr>
          <p:nvPr/>
        </p:nvPicPr>
        <p:blipFill>
          <a:blip r:embed="rId2" cstate="print"/>
          <a:srcRect/>
          <a:stretch>
            <a:fillRect/>
          </a:stretch>
        </p:blipFill>
        <p:spPr bwMode="auto">
          <a:xfrm>
            <a:off x="5715000" y="2133600"/>
            <a:ext cx="3247787" cy="3081338"/>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par>
                          <p:cTn id="8" fill="hold">
                            <p:stCondLst>
                              <p:cond delay="500"/>
                            </p:stCondLst>
                            <p:childTnLst>
                              <p:par>
                                <p:cTn id="9" presetID="9" presetClass="entr" presetSubtype="0" fill="hold" nodeType="after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animEffect transition="in" filter="dissolve">
                                      <p:cBhvr>
                                        <p:cTn id="11" dur="500"/>
                                        <p:tgtEl>
                                          <p:spTgt spid="3">
                                            <p:txEl>
                                              <p:pRg st="2" end="2"/>
                                            </p:txEl>
                                          </p:spTgt>
                                        </p:tgtEl>
                                      </p:cBhvr>
                                    </p:animEffect>
                                  </p:childTnLst>
                                </p:cTn>
                              </p:par>
                            </p:childTnLst>
                          </p:cTn>
                        </p:par>
                        <p:par>
                          <p:cTn id="12" fill="hold">
                            <p:stCondLst>
                              <p:cond delay="1000"/>
                            </p:stCondLst>
                            <p:childTnLst>
                              <p:par>
                                <p:cTn id="13" presetID="9" presetClass="entr" presetSubtype="0" fill="hold" nodeType="after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animEffect transition="in" filter="dissolve">
                                      <p:cBhvr>
                                        <p:cTn id="15"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Negotiation Skills</a:t>
            </a:r>
            <a:endParaRPr lang="en-GB" sz="2800" dirty="0"/>
          </a:p>
        </p:txBody>
      </p:sp>
      <p:sp>
        <p:nvSpPr>
          <p:cNvPr id="3" name="Content Placeholder 2"/>
          <p:cNvSpPr>
            <a:spLocks noGrp="1"/>
          </p:cNvSpPr>
          <p:nvPr>
            <p:ph idx="1"/>
          </p:nvPr>
        </p:nvSpPr>
        <p:spPr>
          <a:xfrm>
            <a:off x="381000" y="1295400"/>
            <a:ext cx="5410200" cy="5181600"/>
          </a:xfrm>
          <a:solidFill>
            <a:schemeClr val="accent6">
              <a:lumMod val="20000"/>
              <a:lumOff val="80000"/>
            </a:schemeClr>
          </a:solidFill>
        </p:spPr>
        <p:txBody>
          <a:bodyPr>
            <a:normAutofit fontScale="77500" lnSpcReduction="20000"/>
          </a:bodyPr>
          <a:lstStyle/>
          <a:p>
            <a:pPr fontAlgn="base">
              <a:buNone/>
            </a:pPr>
            <a:r>
              <a:rPr lang="en-GB" sz="2000" b="1" dirty="0" smtClean="0"/>
              <a:t>In Pairs:</a:t>
            </a:r>
          </a:p>
          <a:p>
            <a:pPr fontAlgn="base">
              <a:buNone/>
            </a:pPr>
            <a:endParaRPr lang="en-GB" sz="2000" b="1" dirty="0" smtClean="0">
              <a:solidFill>
                <a:srgbClr val="FF00FF"/>
              </a:solidFill>
            </a:endParaRPr>
          </a:p>
          <a:p>
            <a:pPr fontAlgn="base">
              <a:buNone/>
            </a:pPr>
            <a:r>
              <a:rPr lang="en-GB" sz="2000" b="1" dirty="0" smtClean="0"/>
              <a:t>How good are you at negotiating?</a:t>
            </a:r>
          </a:p>
          <a:p>
            <a:pPr fontAlgn="base">
              <a:buNone/>
            </a:pPr>
            <a:endParaRPr lang="en-GB" sz="2000" dirty="0" smtClean="0"/>
          </a:p>
          <a:p>
            <a:pPr fontAlgn="base"/>
            <a:r>
              <a:rPr lang="en-GB" sz="2000" dirty="0" smtClean="0">
                <a:solidFill>
                  <a:srgbClr val="FF00FF"/>
                </a:solidFill>
              </a:rPr>
              <a:t>Prisha and Cabdi are in the same class at school and are acquaintances</a:t>
            </a:r>
          </a:p>
          <a:p>
            <a:pPr fontAlgn="base">
              <a:buNone/>
            </a:pPr>
            <a:endParaRPr lang="en-GB" sz="2000" dirty="0" smtClean="0">
              <a:solidFill>
                <a:srgbClr val="FF00FF"/>
              </a:solidFill>
            </a:endParaRPr>
          </a:p>
          <a:p>
            <a:pPr fontAlgn="base"/>
            <a:r>
              <a:rPr lang="en-GB" sz="2000" dirty="0" smtClean="0">
                <a:solidFill>
                  <a:srgbClr val="FF00FF"/>
                </a:solidFill>
              </a:rPr>
              <a:t>Prisha’s parents have just bought her the new Apple iPhone 7 Plus and she wants to sell her Apple iPhone 4S</a:t>
            </a:r>
          </a:p>
          <a:p>
            <a:pPr fontAlgn="base"/>
            <a:endParaRPr lang="en-GB" sz="2000" dirty="0" smtClean="0">
              <a:solidFill>
                <a:srgbClr val="FF00FF"/>
              </a:solidFill>
            </a:endParaRPr>
          </a:p>
          <a:p>
            <a:pPr fontAlgn="base"/>
            <a:r>
              <a:rPr lang="en-GB" sz="2000" dirty="0" smtClean="0">
                <a:solidFill>
                  <a:srgbClr val="FF00FF"/>
                </a:solidFill>
              </a:rPr>
              <a:t>Prisha knows the older phone can be purchased on EBay for around £60 </a:t>
            </a:r>
          </a:p>
          <a:p>
            <a:pPr fontAlgn="base"/>
            <a:endParaRPr lang="en-GB" sz="2000" dirty="0" smtClean="0">
              <a:solidFill>
                <a:srgbClr val="FF00FF"/>
              </a:solidFill>
            </a:endParaRPr>
          </a:p>
          <a:p>
            <a:pPr fontAlgn="base"/>
            <a:r>
              <a:rPr lang="en-GB" sz="2000" dirty="0" smtClean="0">
                <a:solidFill>
                  <a:srgbClr val="FF00FF"/>
                </a:solidFill>
              </a:rPr>
              <a:t>Cabdi  wants to buy it from her but doesn’t want to pay more than £45 but Prisha does not know this is his budget</a:t>
            </a:r>
          </a:p>
          <a:p>
            <a:pPr fontAlgn="base"/>
            <a:endParaRPr lang="en-GB" sz="2000" dirty="0" smtClean="0">
              <a:solidFill>
                <a:srgbClr val="FF00FF"/>
              </a:solidFill>
            </a:endParaRPr>
          </a:p>
          <a:p>
            <a:pPr fontAlgn="base"/>
            <a:r>
              <a:rPr lang="en-GB" sz="2000" dirty="0" smtClean="0">
                <a:solidFill>
                  <a:srgbClr val="FF00FF"/>
                </a:solidFill>
              </a:rPr>
              <a:t>One of you play the part of Prisha and the other Cabdi and try to negotiate a price that you are both happy with</a:t>
            </a:r>
          </a:p>
          <a:p>
            <a:pPr fontAlgn="base">
              <a:buNone/>
            </a:pPr>
            <a:endParaRPr lang="en-GB" sz="2000" dirty="0" smtClean="0">
              <a:solidFill>
                <a:srgbClr val="FF00FF"/>
              </a:solidFill>
            </a:endParaRPr>
          </a:p>
          <a:p>
            <a:pPr fontAlgn="base"/>
            <a:r>
              <a:rPr lang="en-GB" sz="2000" dirty="0" smtClean="0">
                <a:solidFill>
                  <a:srgbClr val="FF00FF"/>
                </a:solidFill>
              </a:rPr>
              <a:t>You have 5 minutes to complete the deal </a:t>
            </a:r>
            <a:r>
              <a:rPr lang="en-GB" dirty="0" smtClean="0"/>
              <a:t/>
            </a:r>
            <a:br>
              <a:rPr lang="en-GB" dirty="0" smtClean="0"/>
            </a:br>
            <a:r>
              <a:rPr lang="en-GB" dirty="0" smtClean="0"/>
              <a:t> </a:t>
            </a:r>
          </a:p>
          <a:p>
            <a:pPr>
              <a:buNone/>
            </a:pPr>
            <a:endParaRPr lang="en-GB" dirty="0"/>
          </a:p>
        </p:txBody>
      </p:sp>
      <p:pic>
        <p:nvPicPr>
          <p:cNvPr id="22530" name="Picture 2" descr="Main image"/>
          <p:cNvPicPr>
            <a:picLocks noChangeAspect="1" noChangeArrowheads="1"/>
          </p:cNvPicPr>
          <p:nvPr/>
        </p:nvPicPr>
        <p:blipFill>
          <a:blip r:embed="rId2" cstate="print"/>
          <a:srcRect/>
          <a:stretch>
            <a:fillRect/>
          </a:stretch>
        </p:blipFill>
        <p:spPr bwMode="auto">
          <a:xfrm>
            <a:off x="5867400" y="1905000"/>
            <a:ext cx="3086100" cy="30861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9" fill="hold" nodeType="after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 calcmode="lin" valueType="num">
                                      <p:cBhvr additive="base">
                                        <p:cTn id="12" dur="500" fill="hold"/>
                                        <p:tgtEl>
                                          <p:spTgt spid="3">
                                            <p:txEl>
                                              <p:pRg st="2" end="2"/>
                                            </p:txEl>
                                          </p:spTgt>
                                        </p:tgtEl>
                                        <p:attrNameLst>
                                          <p:attrName>ppt_x</p:attrName>
                                        </p:attrNameLst>
                                      </p:cBhvr>
                                      <p:tavLst>
                                        <p:tav tm="0">
                                          <p:val>
                                            <p:strVal val="0-#ppt_w/2"/>
                                          </p:val>
                                        </p:tav>
                                        <p:tav tm="100000">
                                          <p:val>
                                            <p:strVal val="#ppt_x"/>
                                          </p:val>
                                        </p:tav>
                                      </p:tavLst>
                                    </p:anim>
                                    <p:anim calcmode="lin" valueType="num">
                                      <p:cBhvr additive="base">
                                        <p:cTn id="13" dur="500" fill="hold"/>
                                        <p:tgtEl>
                                          <p:spTgt spid="3">
                                            <p:txEl>
                                              <p:pRg st="2" end="2"/>
                                            </p:txEl>
                                          </p:spTgt>
                                        </p:tgtEl>
                                        <p:attrNameLst>
                                          <p:attrName>ppt_y</p:attrName>
                                        </p:attrNameLst>
                                      </p:cBhvr>
                                      <p:tavLst>
                                        <p:tav tm="0">
                                          <p:val>
                                            <p:strVal val="0-#ppt_h/2"/>
                                          </p:val>
                                        </p:tav>
                                        <p:tav tm="100000">
                                          <p:val>
                                            <p:strVal val="#ppt_y"/>
                                          </p:val>
                                        </p:tav>
                                      </p:tavLst>
                                    </p:anim>
                                  </p:childTnLst>
                                </p:cTn>
                              </p:par>
                            </p:childTnLst>
                          </p:cTn>
                        </p:par>
                        <p:par>
                          <p:cTn id="14" fill="hold">
                            <p:stCondLst>
                              <p:cond delay="1000"/>
                            </p:stCondLst>
                            <p:childTnLst>
                              <p:par>
                                <p:cTn id="15" presetID="2" presetClass="entr" presetSubtype="9" fill="hold" nodeType="after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 calcmode="lin" valueType="num">
                                      <p:cBhvr additive="base">
                                        <p:cTn id="17" dur="500" fill="hold"/>
                                        <p:tgtEl>
                                          <p:spTgt spid="3">
                                            <p:txEl>
                                              <p:pRg st="4" end="4"/>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3">
                                            <p:txEl>
                                              <p:pRg st="4" end="4"/>
                                            </p:txEl>
                                          </p:spTgt>
                                        </p:tgtEl>
                                        <p:attrNameLst>
                                          <p:attrName>ppt_y</p:attrName>
                                        </p:attrNameLst>
                                      </p:cBhvr>
                                      <p:tavLst>
                                        <p:tav tm="0">
                                          <p:val>
                                            <p:strVal val="0-#ppt_h/2"/>
                                          </p:val>
                                        </p:tav>
                                        <p:tav tm="100000">
                                          <p:val>
                                            <p:strVal val="#ppt_y"/>
                                          </p:val>
                                        </p:tav>
                                      </p:tavLst>
                                    </p:anim>
                                  </p:childTnLst>
                                </p:cTn>
                              </p:par>
                            </p:childTnLst>
                          </p:cTn>
                        </p:par>
                        <p:par>
                          <p:cTn id="19" fill="hold">
                            <p:stCondLst>
                              <p:cond delay="1500"/>
                            </p:stCondLst>
                            <p:childTnLst>
                              <p:par>
                                <p:cTn id="20" presetID="2" presetClass="entr" presetSubtype="9" fill="hold" nodeType="afterEffect">
                                  <p:stCondLst>
                                    <p:cond delay="0"/>
                                  </p:stCondLst>
                                  <p:childTnLst>
                                    <p:set>
                                      <p:cBhvr>
                                        <p:cTn id="21" dur="1" fill="hold">
                                          <p:stCondLst>
                                            <p:cond delay="0"/>
                                          </p:stCondLst>
                                        </p:cTn>
                                        <p:tgtEl>
                                          <p:spTgt spid="3">
                                            <p:txEl>
                                              <p:pRg st="6" end="6"/>
                                            </p:txEl>
                                          </p:spTgt>
                                        </p:tgtEl>
                                        <p:attrNameLst>
                                          <p:attrName>style.visibility</p:attrName>
                                        </p:attrNameLst>
                                      </p:cBhvr>
                                      <p:to>
                                        <p:strVal val="visible"/>
                                      </p:to>
                                    </p:set>
                                    <p:anim calcmode="lin" valueType="num">
                                      <p:cBhvr additive="base">
                                        <p:cTn id="22" dur="500" fill="hold"/>
                                        <p:tgtEl>
                                          <p:spTgt spid="3">
                                            <p:txEl>
                                              <p:pRg st="6" end="6"/>
                                            </p:txEl>
                                          </p:spTgt>
                                        </p:tgtEl>
                                        <p:attrNameLst>
                                          <p:attrName>ppt_x</p:attrName>
                                        </p:attrNameLst>
                                      </p:cBhvr>
                                      <p:tavLst>
                                        <p:tav tm="0">
                                          <p:val>
                                            <p:strVal val="0-#ppt_w/2"/>
                                          </p:val>
                                        </p:tav>
                                        <p:tav tm="100000">
                                          <p:val>
                                            <p:strVal val="#ppt_x"/>
                                          </p:val>
                                        </p:tav>
                                      </p:tavLst>
                                    </p:anim>
                                    <p:anim calcmode="lin" valueType="num">
                                      <p:cBhvr additive="base">
                                        <p:cTn id="23" dur="500" fill="hold"/>
                                        <p:tgtEl>
                                          <p:spTgt spid="3">
                                            <p:txEl>
                                              <p:pRg st="6" end="6"/>
                                            </p:txEl>
                                          </p:spTgt>
                                        </p:tgtEl>
                                        <p:attrNameLst>
                                          <p:attrName>ppt_y</p:attrName>
                                        </p:attrNameLst>
                                      </p:cBhvr>
                                      <p:tavLst>
                                        <p:tav tm="0">
                                          <p:val>
                                            <p:strVal val="0-#ppt_h/2"/>
                                          </p:val>
                                        </p:tav>
                                        <p:tav tm="100000">
                                          <p:val>
                                            <p:strVal val="#ppt_y"/>
                                          </p:val>
                                        </p:tav>
                                      </p:tavLst>
                                    </p:anim>
                                  </p:childTnLst>
                                </p:cTn>
                              </p:par>
                            </p:childTnLst>
                          </p:cTn>
                        </p:par>
                        <p:par>
                          <p:cTn id="24" fill="hold">
                            <p:stCondLst>
                              <p:cond delay="2000"/>
                            </p:stCondLst>
                            <p:childTnLst>
                              <p:par>
                                <p:cTn id="25" presetID="2" presetClass="entr" presetSubtype="9" fill="hold" nodeType="afterEffect">
                                  <p:stCondLst>
                                    <p:cond delay="0"/>
                                  </p:stCondLst>
                                  <p:childTnLst>
                                    <p:set>
                                      <p:cBhvr>
                                        <p:cTn id="26" dur="1" fill="hold">
                                          <p:stCondLst>
                                            <p:cond delay="0"/>
                                          </p:stCondLst>
                                        </p:cTn>
                                        <p:tgtEl>
                                          <p:spTgt spid="3">
                                            <p:txEl>
                                              <p:pRg st="8" end="8"/>
                                            </p:txEl>
                                          </p:spTgt>
                                        </p:tgtEl>
                                        <p:attrNameLst>
                                          <p:attrName>style.visibility</p:attrName>
                                        </p:attrNameLst>
                                      </p:cBhvr>
                                      <p:to>
                                        <p:strVal val="visible"/>
                                      </p:to>
                                    </p:set>
                                    <p:anim calcmode="lin" valueType="num">
                                      <p:cBhvr additive="base">
                                        <p:cTn id="27" dur="500" fill="hold"/>
                                        <p:tgtEl>
                                          <p:spTgt spid="3">
                                            <p:txEl>
                                              <p:pRg st="8" end="8"/>
                                            </p:txEl>
                                          </p:spTgt>
                                        </p:tgtEl>
                                        <p:attrNameLst>
                                          <p:attrName>ppt_x</p:attrName>
                                        </p:attrNameLst>
                                      </p:cBhvr>
                                      <p:tavLst>
                                        <p:tav tm="0">
                                          <p:val>
                                            <p:strVal val="0-#ppt_w/2"/>
                                          </p:val>
                                        </p:tav>
                                        <p:tav tm="100000">
                                          <p:val>
                                            <p:strVal val="#ppt_x"/>
                                          </p:val>
                                        </p:tav>
                                      </p:tavLst>
                                    </p:anim>
                                    <p:anim calcmode="lin" valueType="num">
                                      <p:cBhvr additive="base">
                                        <p:cTn id="28" dur="500" fill="hold"/>
                                        <p:tgtEl>
                                          <p:spTgt spid="3">
                                            <p:txEl>
                                              <p:pRg st="8" end="8"/>
                                            </p:txEl>
                                          </p:spTgt>
                                        </p:tgtEl>
                                        <p:attrNameLst>
                                          <p:attrName>ppt_y</p:attrName>
                                        </p:attrNameLst>
                                      </p:cBhvr>
                                      <p:tavLst>
                                        <p:tav tm="0">
                                          <p:val>
                                            <p:strVal val="0-#ppt_h/2"/>
                                          </p:val>
                                        </p:tav>
                                        <p:tav tm="100000">
                                          <p:val>
                                            <p:strVal val="#ppt_y"/>
                                          </p:val>
                                        </p:tav>
                                      </p:tavLst>
                                    </p:anim>
                                  </p:childTnLst>
                                </p:cTn>
                              </p:par>
                            </p:childTnLst>
                          </p:cTn>
                        </p:par>
                        <p:par>
                          <p:cTn id="29" fill="hold">
                            <p:stCondLst>
                              <p:cond delay="2500"/>
                            </p:stCondLst>
                            <p:childTnLst>
                              <p:par>
                                <p:cTn id="30" presetID="2" presetClass="entr" presetSubtype="9" fill="hold" nodeType="afterEffect">
                                  <p:stCondLst>
                                    <p:cond delay="0"/>
                                  </p:stCondLst>
                                  <p:childTnLst>
                                    <p:set>
                                      <p:cBhvr>
                                        <p:cTn id="31" dur="1" fill="hold">
                                          <p:stCondLst>
                                            <p:cond delay="0"/>
                                          </p:stCondLst>
                                        </p:cTn>
                                        <p:tgtEl>
                                          <p:spTgt spid="3">
                                            <p:txEl>
                                              <p:pRg st="10" end="10"/>
                                            </p:txEl>
                                          </p:spTgt>
                                        </p:tgtEl>
                                        <p:attrNameLst>
                                          <p:attrName>style.visibility</p:attrName>
                                        </p:attrNameLst>
                                      </p:cBhvr>
                                      <p:to>
                                        <p:strVal val="visible"/>
                                      </p:to>
                                    </p:set>
                                    <p:anim calcmode="lin" valueType="num">
                                      <p:cBhvr additive="base">
                                        <p:cTn id="32" dur="500" fill="hold"/>
                                        <p:tgtEl>
                                          <p:spTgt spid="3">
                                            <p:txEl>
                                              <p:pRg st="10" end="10"/>
                                            </p:txEl>
                                          </p:spTgt>
                                        </p:tgtEl>
                                        <p:attrNameLst>
                                          <p:attrName>ppt_x</p:attrName>
                                        </p:attrNameLst>
                                      </p:cBhvr>
                                      <p:tavLst>
                                        <p:tav tm="0">
                                          <p:val>
                                            <p:strVal val="0-#ppt_w/2"/>
                                          </p:val>
                                        </p:tav>
                                        <p:tav tm="100000">
                                          <p:val>
                                            <p:strVal val="#ppt_x"/>
                                          </p:val>
                                        </p:tav>
                                      </p:tavLst>
                                    </p:anim>
                                    <p:anim calcmode="lin" valueType="num">
                                      <p:cBhvr additive="base">
                                        <p:cTn id="33" dur="500" fill="hold"/>
                                        <p:tgtEl>
                                          <p:spTgt spid="3">
                                            <p:txEl>
                                              <p:pRg st="10" end="10"/>
                                            </p:txEl>
                                          </p:spTgt>
                                        </p:tgtEl>
                                        <p:attrNameLst>
                                          <p:attrName>ppt_y</p:attrName>
                                        </p:attrNameLst>
                                      </p:cBhvr>
                                      <p:tavLst>
                                        <p:tav tm="0">
                                          <p:val>
                                            <p:strVal val="0-#ppt_h/2"/>
                                          </p:val>
                                        </p:tav>
                                        <p:tav tm="100000">
                                          <p:val>
                                            <p:strVal val="#ppt_y"/>
                                          </p:val>
                                        </p:tav>
                                      </p:tavLst>
                                    </p:anim>
                                  </p:childTnLst>
                                </p:cTn>
                              </p:par>
                            </p:childTnLst>
                          </p:cTn>
                        </p:par>
                        <p:par>
                          <p:cTn id="34" fill="hold">
                            <p:stCondLst>
                              <p:cond delay="3000"/>
                            </p:stCondLst>
                            <p:childTnLst>
                              <p:par>
                                <p:cTn id="35" presetID="2" presetClass="entr" presetSubtype="9" fill="hold" nodeType="afterEffect">
                                  <p:stCondLst>
                                    <p:cond delay="0"/>
                                  </p:stCondLst>
                                  <p:childTnLst>
                                    <p:set>
                                      <p:cBhvr>
                                        <p:cTn id="36" dur="1" fill="hold">
                                          <p:stCondLst>
                                            <p:cond delay="0"/>
                                          </p:stCondLst>
                                        </p:cTn>
                                        <p:tgtEl>
                                          <p:spTgt spid="3">
                                            <p:txEl>
                                              <p:pRg st="12" end="12"/>
                                            </p:txEl>
                                          </p:spTgt>
                                        </p:tgtEl>
                                        <p:attrNameLst>
                                          <p:attrName>style.visibility</p:attrName>
                                        </p:attrNameLst>
                                      </p:cBhvr>
                                      <p:to>
                                        <p:strVal val="visible"/>
                                      </p:to>
                                    </p:set>
                                    <p:anim calcmode="lin" valueType="num">
                                      <p:cBhvr additive="base">
                                        <p:cTn id="37" dur="500" fill="hold"/>
                                        <p:tgtEl>
                                          <p:spTgt spid="3">
                                            <p:txEl>
                                              <p:pRg st="12" end="12"/>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3">
                                            <p:txEl>
                                              <p:pRg st="12" end="12"/>
                                            </p:txEl>
                                          </p:spTgt>
                                        </p:tgtEl>
                                        <p:attrNameLst>
                                          <p:attrName>ppt_y</p:attrName>
                                        </p:attrNameLst>
                                      </p:cBhvr>
                                      <p:tavLst>
                                        <p:tav tm="0">
                                          <p:val>
                                            <p:strVal val="0-#ppt_h/2"/>
                                          </p:val>
                                        </p:tav>
                                        <p:tav tm="100000">
                                          <p:val>
                                            <p:strVal val="#ppt_y"/>
                                          </p:val>
                                        </p:tav>
                                      </p:tavLst>
                                    </p:anim>
                                  </p:childTnLst>
                                </p:cTn>
                              </p:par>
                            </p:childTnLst>
                          </p:cTn>
                        </p:par>
                        <p:par>
                          <p:cTn id="39" fill="hold">
                            <p:stCondLst>
                              <p:cond delay="3500"/>
                            </p:stCondLst>
                            <p:childTnLst>
                              <p:par>
                                <p:cTn id="40" presetID="2" presetClass="entr" presetSubtype="9" fill="hold" nodeType="afterEffect">
                                  <p:stCondLst>
                                    <p:cond delay="0"/>
                                  </p:stCondLst>
                                  <p:childTnLst>
                                    <p:set>
                                      <p:cBhvr>
                                        <p:cTn id="41" dur="1" fill="hold">
                                          <p:stCondLst>
                                            <p:cond delay="0"/>
                                          </p:stCondLst>
                                        </p:cTn>
                                        <p:tgtEl>
                                          <p:spTgt spid="3">
                                            <p:txEl>
                                              <p:pRg st="14" end="14"/>
                                            </p:txEl>
                                          </p:spTgt>
                                        </p:tgtEl>
                                        <p:attrNameLst>
                                          <p:attrName>style.visibility</p:attrName>
                                        </p:attrNameLst>
                                      </p:cBhvr>
                                      <p:to>
                                        <p:strVal val="visible"/>
                                      </p:to>
                                    </p:set>
                                    <p:anim calcmode="lin" valueType="num">
                                      <p:cBhvr additive="base">
                                        <p:cTn id="42" dur="500" fill="hold"/>
                                        <p:tgtEl>
                                          <p:spTgt spid="3">
                                            <p:txEl>
                                              <p:pRg st="14" end="14"/>
                                            </p:txEl>
                                          </p:spTgt>
                                        </p:tgtEl>
                                        <p:attrNameLst>
                                          <p:attrName>ppt_x</p:attrName>
                                        </p:attrNameLst>
                                      </p:cBhvr>
                                      <p:tavLst>
                                        <p:tav tm="0">
                                          <p:val>
                                            <p:strVal val="0-#ppt_w/2"/>
                                          </p:val>
                                        </p:tav>
                                        <p:tav tm="100000">
                                          <p:val>
                                            <p:strVal val="#ppt_x"/>
                                          </p:val>
                                        </p:tav>
                                      </p:tavLst>
                                    </p:anim>
                                    <p:anim calcmode="lin" valueType="num">
                                      <p:cBhvr additive="base">
                                        <p:cTn id="43" dur="500" fill="hold"/>
                                        <p:tgtEl>
                                          <p:spTgt spid="3">
                                            <p:txEl>
                                              <p:pRg st="14" end="14"/>
                                            </p:txEl>
                                          </p:spTgt>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Negotiation Skills</a:t>
            </a:r>
            <a:endParaRPr lang="en-GB" sz="2800" dirty="0"/>
          </a:p>
        </p:txBody>
      </p:sp>
      <p:sp>
        <p:nvSpPr>
          <p:cNvPr id="3" name="Content Placeholder 2"/>
          <p:cNvSpPr>
            <a:spLocks noGrp="1"/>
          </p:cNvSpPr>
          <p:nvPr>
            <p:ph idx="1"/>
          </p:nvPr>
        </p:nvSpPr>
        <p:spPr>
          <a:xfrm>
            <a:off x="457200" y="1600200"/>
            <a:ext cx="5486400" cy="4525963"/>
          </a:xfrm>
          <a:solidFill>
            <a:schemeClr val="accent6">
              <a:lumMod val="20000"/>
              <a:lumOff val="80000"/>
            </a:schemeClr>
          </a:solidFill>
        </p:spPr>
        <p:txBody>
          <a:bodyPr>
            <a:normAutofit lnSpcReduction="10000"/>
          </a:bodyPr>
          <a:lstStyle/>
          <a:p>
            <a:pPr>
              <a:buNone/>
            </a:pPr>
            <a:r>
              <a:rPr lang="en-GB" sz="2000" b="1" dirty="0" smtClean="0"/>
              <a:t>Class Discussion:</a:t>
            </a:r>
          </a:p>
          <a:p>
            <a:pPr>
              <a:buNone/>
            </a:pPr>
            <a:endParaRPr lang="en-GB" sz="2000" dirty="0" smtClean="0"/>
          </a:p>
          <a:p>
            <a:r>
              <a:rPr lang="en-GB" sz="2000" dirty="0" smtClean="0">
                <a:solidFill>
                  <a:srgbClr val="FF00FF"/>
                </a:solidFill>
              </a:rPr>
              <a:t>How did you start the negotiation?</a:t>
            </a:r>
          </a:p>
          <a:p>
            <a:r>
              <a:rPr lang="en-GB" sz="2000" dirty="0" smtClean="0">
                <a:solidFill>
                  <a:srgbClr val="FF00FF"/>
                </a:solidFill>
              </a:rPr>
              <a:t>What questions did you both ask and what response did you get?</a:t>
            </a:r>
          </a:p>
          <a:p>
            <a:r>
              <a:rPr lang="en-GB" sz="2000" dirty="0" smtClean="0">
                <a:solidFill>
                  <a:srgbClr val="FF00FF"/>
                </a:solidFill>
              </a:rPr>
              <a:t>What reasons or arguments did you both put forward and how did each of you counteract these?</a:t>
            </a:r>
          </a:p>
          <a:p>
            <a:r>
              <a:rPr lang="en-GB" sz="2000" dirty="0" smtClean="0">
                <a:solidFill>
                  <a:srgbClr val="FF00FF"/>
                </a:solidFill>
              </a:rPr>
              <a:t>What pressures did you both feel?</a:t>
            </a:r>
          </a:p>
          <a:p>
            <a:r>
              <a:rPr lang="en-GB" sz="2000" dirty="0" smtClean="0">
                <a:solidFill>
                  <a:srgbClr val="FF00FF"/>
                </a:solidFill>
              </a:rPr>
              <a:t>What was difficult and/or easy in the negotiation?</a:t>
            </a:r>
          </a:p>
          <a:p>
            <a:r>
              <a:rPr lang="en-GB" sz="2000" dirty="0" smtClean="0">
                <a:solidFill>
                  <a:srgbClr val="FF00FF"/>
                </a:solidFill>
              </a:rPr>
              <a:t>Did you agree a price or not?</a:t>
            </a:r>
          </a:p>
          <a:p>
            <a:r>
              <a:rPr lang="en-GB" sz="2000" dirty="0" smtClean="0">
                <a:solidFill>
                  <a:srgbClr val="FF00FF"/>
                </a:solidFill>
              </a:rPr>
              <a:t>Were you both happy with the outcome?</a:t>
            </a:r>
          </a:p>
          <a:p>
            <a:endParaRPr lang="en-GB" sz="2000" dirty="0">
              <a:solidFill>
                <a:srgbClr val="FF00FF"/>
              </a:solidFill>
            </a:endParaRPr>
          </a:p>
        </p:txBody>
      </p:sp>
      <p:pic>
        <p:nvPicPr>
          <p:cNvPr id="5" name="Picture 2" descr="C:\Users\Keith\Dropbox\Images\question marks.jpg"/>
          <p:cNvPicPr>
            <a:picLocks noChangeAspect="1" noChangeArrowheads="1"/>
          </p:cNvPicPr>
          <p:nvPr/>
        </p:nvPicPr>
        <p:blipFill>
          <a:blip r:embed="rId2" cstate="print"/>
          <a:srcRect/>
          <a:stretch>
            <a:fillRect/>
          </a:stretch>
        </p:blipFill>
        <p:spPr bwMode="auto">
          <a:xfrm>
            <a:off x="5997535" y="2133600"/>
            <a:ext cx="3146465" cy="3840163"/>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par>
                          <p:cTn id="8" fill="hold">
                            <p:stCondLst>
                              <p:cond delay="500"/>
                            </p:stCondLst>
                            <p:childTnLst>
                              <p:par>
                                <p:cTn id="9" presetID="9" presetClass="entr" presetSubtype="0" fill="hold" nodeType="after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animEffect transition="in" filter="dissolve">
                                      <p:cBhvr>
                                        <p:cTn id="11" dur="500"/>
                                        <p:tgtEl>
                                          <p:spTgt spid="3">
                                            <p:txEl>
                                              <p:pRg st="2" end="2"/>
                                            </p:txEl>
                                          </p:spTgt>
                                        </p:tgtEl>
                                      </p:cBhvr>
                                    </p:animEffect>
                                  </p:childTnLst>
                                </p:cTn>
                              </p:par>
                            </p:childTnLst>
                          </p:cTn>
                        </p:par>
                        <p:par>
                          <p:cTn id="12" fill="hold">
                            <p:stCondLst>
                              <p:cond delay="1000"/>
                            </p:stCondLst>
                            <p:childTnLst>
                              <p:par>
                                <p:cTn id="13" presetID="9" presetClass="entr" presetSubtype="0" fill="hold" nodeType="after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animEffect transition="in" filter="dissolve">
                                      <p:cBhvr>
                                        <p:cTn id="15" dur="500"/>
                                        <p:tgtEl>
                                          <p:spTgt spid="3">
                                            <p:txEl>
                                              <p:pRg st="3" end="3"/>
                                            </p:txEl>
                                          </p:spTgt>
                                        </p:tgtEl>
                                      </p:cBhvr>
                                    </p:animEffect>
                                  </p:childTnLst>
                                </p:cTn>
                              </p:par>
                            </p:childTnLst>
                          </p:cTn>
                        </p:par>
                        <p:par>
                          <p:cTn id="16" fill="hold">
                            <p:stCondLst>
                              <p:cond delay="1500"/>
                            </p:stCondLst>
                            <p:childTnLst>
                              <p:par>
                                <p:cTn id="17" presetID="9" presetClass="entr" presetSubtype="0" fill="hold" nodeType="after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Effect transition="in" filter="dissolve">
                                      <p:cBhvr>
                                        <p:cTn id="19" dur="500"/>
                                        <p:tgtEl>
                                          <p:spTgt spid="3">
                                            <p:txEl>
                                              <p:pRg st="4" end="4"/>
                                            </p:txEl>
                                          </p:spTgt>
                                        </p:tgtEl>
                                      </p:cBhvr>
                                    </p:animEffect>
                                  </p:childTnLst>
                                </p:cTn>
                              </p:par>
                            </p:childTnLst>
                          </p:cTn>
                        </p:par>
                        <p:par>
                          <p:cTn id="20" fill="hold">
                            <p:stCondLst>
                              <p:cond delay="2000"/>
                            </p:stCondLst>
                            <p:childTnLst>
                              <p:par>
                                <p:cTn id="21" presetID="9" presetClass="entr" presetSubtype="0" fill="hold" nodeType="after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animEffect transition="in" filter="dissolve">
                                      <p:cBhvr>
                                        <p:cTn id="23" dur="500"/>
                                        <p:tgtEl>
                                          <p:spTgt spid="3">
                                            <p:txEl>
                                              <p:pRg st="5" end="5"/>
                                            </p:txEl>
                                          </p:spTgt>
                                        </p:tgtEl>
                                      </p:cBhvr>
                                    </p:animEffect>
                                  </p:childTnLst>
                                </p:cTn>
                              </p:par>
                            </p:childTnLst>
                          </p:cTn>
                        </p:par>
                        <p:par>
                          <p:cTn id="24" fill="hold">
                            <p:stCondLst>
                              <p:cond delay="2500"/>
                            </p:stCondLst>
                            <p:childTnLst>
                              <p:par>
                                <p:cTn id="25" presetID="9" presetClass="entr" presetSubtype="0" fill="hold" nodeType="after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animEffect transition="in" filter="dissolve">
                                      <p:cBhvr>
                                        <p:cTn id="27" dur="500"/>
                                        <p:tgtEl>
                                          <p:spTgt spid="3">
                                            <p:txEl>
                                              <p:pRg st="6" end="6"/>
                                            </p:txEl>
                                          </p:spTgt>
                                        </p:tgtEl>
                                      </p:cBhvr>
                                    </p:animEffect>
                                  </p:childTnLst>
                                </p:cTn>
                              </p:par>
                            </p:childTnLst>
                          </p:cTn>
                        </p:par>
                        <p:par>
                          <p:cTn id="28" fill="hold">
                            <p:stCondLst>
                              <p:cond delay="3000"/>
                            </p:stCondLst>
                            <p:childTnLst>
                              <p:par>
                                <p:cTn id="29" presetID="9" presetClass="entr" presetSubtype="0" fill="hold" nodeType="afterEffect">
                                  <p:stCondLst>
                                    <p:cond delay="0"/>
                                  </p:stCondLst>
                                  <p:childTnLst>
                                    <p:set>
                                      <p:cBhvr>
                                        <p:cTn id="30" dur="1" fill="hold">
                                          <p:stCondLst>
                                            <p:cond delay="0"/>
                                          </p:stCondLst>
                                        </p:cTn>
                                        <p:tgtEl>
                                          <p:spTgt spid="3">
                                            <p:txEl>
                                              <p:pRg st="7" end="7"/>
                                            </p:txEl>
                                          </p:spTgt>
                                        </p:tgtEl>
                                        <p:attrNameLst>
                                          <p:attrName>style.visibility</p:attrName>
                                        </p:attrNameLst>
                                      </p:cBhvr>
                                      <p:to>
                                        <p:strVal val="visible"/>
                                      </p:to>
                                    </p:set>
                                    <p:animEffect transition="in" filter="dissolve">
                                      <p:cBhvr>
                                        <p:cTn id="31" dur="500"/>
                                        <p:tgtEl>
                                          <p:spTgt spid="3">
                                            <p:txEl>
                                              <p:pRg st="7" end="7"/>
                                            </p:txEl>
                                          </p:spTgt>
                                        </p:tgtEl>
                                      </p:cBhvr>
                                    </p:animEffect>
                                  </p:childTnLst>
                                </p:cTn>
                              </p:par>
                            </p:childTnLst>
                          </p:cTn>
                        </p:par>
                        <p:par>
                          <p:cTn id="32" fill="hold">
                            <p:stCondLst>
                              <p:cond delay="3500"/>
                            </p:stCondLst>
                            <p:childTnLst>
                              <p:par>
                                <p:cTn id="33" presetID="9" presetClass="entr" presetSubtype="0" fill="hold" nodeType="afterEffect">
                                  <p:stCondLst>
                                    <p:cond delay="0"/>
                                  </p:stCondLst>
                                  <p:childTnLst>
                                    <p:set>
                                      <p:cBhvr>
                                        <p:cTn id="34" dur="1" fill="hold">
                                          <p:stCondLst>
                                            <p:cond delay="0"/>
                                          </p:stCondLst>
                                        </p:cTn>
                                        <p:tgtEl>
                                          <p:spTgt spid="3">
                                            <p:txEl>
                                              <p:pRg st="8" end="8"/>
                                            </p:txEl>
                                          </p:spTgt>
                                        </p:tgtEl>
                                        <p:attrNameLst>
                                          <p:attrName>style.visibility</p:attrName>
                                        </p:attrNameLst>
                                      </p:cBhvr>
                                      <p:to>
                                        <p:strVal val="visible"/>
                                      </p:to>
                                    </p:set>
                                    <p:animEffect transition="in" filter="dissolve">
                                      <p:cBhvr>
                                        <p:cTn id="35" dur="5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Negotiation Skills</a:t>
            </a:r>
            <a:endParaRPr lang="en-GB" sz="2800" b="1" dirty="0">
              <a:solidFill>
                <a:schemeClr val="accent6"/>
              </a:solidFill>
            </a:endParaRPr>
          </a:p>
        </p:txBody>
      </p:sp>
      <p:sp>
        <p:nvSpPr>
          <p:cNvPr id="3" name="Content Placeholder 2"/>
          <p:cNvSpPr>
            <a:spLocks noGrp="1"/>
          </p:cNvSpPr>
          <p:nvPr>
            <p:ph idx="1"/>
          </p:nvPr>
        </p:nvSpPr>
        <p:spPr>
          <a:xfrm>
            <a:off x="457200" y="1600200"/>
            <a:ext cx="5029200" cy="4525963"/>
          </a:xfrm>
        </p:spPr>
        <p:style>
          <a:lnRef idx="1">
            <a:schemeClr val="accent3"/>
          </a:lnRef>
          <a:fillRef idx="3">
            <a:schemeClr val="accent3"/>
          </a:fillRef>
          <a:effectRef idx="2">
            <a:schemeClr val="accent3"/>
          </a:effectRef>
          <a:fontRef idx="minor">
            <a:schemeClr val="lt1"/>
          </a:fontRef>
        </p:style>
        <p:txBody>
          <a:bodyPr>
            <a:normAutofit/>
          </a:bodyPr>
          <a:lstStyle/>
          <a:p>
            <a:pPr>
              <a:buNone/>
            </a:pPr>
            <a:r>
              <a:rPr lang="en-GB" sz="2000" dirty="0" smtClean="0"/>
              <a:t>Today we are going to:</a:t>
            </a:r>
          </a:p>
          <a:p>
            <a:pPr>
              <a:buNone/>
            </a:pPr>
            <a:endParaRPr lang="en-GB" sz="2000" dirty="0" smtClean="0"/>
          </a:p>
          <a:p>
            <a:r>
              <a:rPr lang="en-GB" sz="2000" dirty="0" smtClean="0"/>
              <a:t>Further develop the communication skills of active listening, negotiation, offering and receiving constructive feedback and assertiveness </a:t>
            </a:r>
          </a:p>
          <a:p>
            <a:pPr>
              <a:buNone/>
            </a:pPr>
            <a:endParaRPr lang="en-GB" sz="2000" dirty="0" smtClean="0"/>
          </a:p>
          <a:p>
            <a:r>
              <a:rPr lang="en-GB" sz="2000" dirty="0" smtClean="0"/>
              <a:t>Understand how these contribute to positive mental health</a:t>
            </a:r>
          </a:p>
          <a:p>
            <a:pPr>
              <a:buNone/>
            </a:pPr>
            <a:endParaRPr lang="en-GB" sz="2000" dirty="0" smtClean="0">
              <a:solidFill>
                <a:schemeClr val="bg1"/>
              </a:solidFill>
            </a:endParaRPr>
          </a:p>
          <a:p>
            <a:pPr>
              <a:buNone/>
            </a:pPr>
            <a:endParaRPr lang="en-GB" sz="2000" dirty="0" smtClean="0"/>
          </a:p>
          <a:p>
            <a:pPr>
              <a:buNone/>
            </a:pPr>
            <a:endParaRPr lang="en-GB" sz="2000" dirty="0" smtClean="0"/>
          </a:p>
          <a:p>
            <a:endParaRPr lang="en-GB" sz="2000" dirty="0" smtClean="0"/>
          </a:p>
          <a:p>
            <a:endParaRPr lang="en-GB" dirty="0"/>
          </a:p>
        </p:txBody>
      </p:sp>
      <p:pic>
        <p:nvPicPr>
          <p:cNvPr id="20481" name="Picture 1" descr="C:\Users\Keith\Dropbox\Images\negotiating.jpg"/>
          <p:cNvPicPr>
            <a:picLocks noChangeAspect="1" noChangeArrowheads="1"/>
          </p:cNvPicPr>
          <p:nvPr/>
        </p:nvPicPr>
        <p:blipFill>
          <a:blip r:embed="rId2" cstate="print"/>
          <a:srcRect/>
          <a:stretch>
            <a:fillRect/>
          </a:stretch>
        </p:blipFill>
        <p:spPr bwMode="auto">
          <a:xfrm>
            <a:off x="5638800" y="1699350"/>
            <a:ext cx="3359150" cy="3156814"/>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nodeType="after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 calcmode="lin" valueType="num">
                                      <p:cBhvr additive="base">
                                        <p:cTn id="12" dur="500" fill="hold"/>
                                        <p:tgtEl>
                                          <p:spTgt spid="3">
                                            <p:txEl>
                                              <p:pRg st="2" end="2"/>
                                            </p:txEl>
                                          </p:spTgt>
                                        </p:tgtEl>
                                        <p:attrNameLst>
                                          <p:attrName>ppt_x</p:attrName>
                                        </p:attrNameLst>
                                      </p:cBhvr>
                                      <p:tavLst>
                                        <p:tav tm="0">
                                          <p:val>
                                            <p:strVal val="0-#ppt_w/2"/>
                                          </p:val>
                                        </p:tav>
                                        <p:tav tm="100000">
                                          <p:val>
                                            <p:strVal val="#ppt_x"/>
                                          </p:val>
                                        </p:tav>
                                      </p:tavLst>
                                    </p:anim>
                                    <p:anim calcmode="lin" valueType="num">
                                      <p:cBhvr additive="base">
                                        <p:cTn id="13" dur="500" fill="hold"/>
                                        <p:tgtEl>
                                          <p:spTgt spid="3">
                                            <p:txEl>
                                              <p:pRg st="2" end="2"/>
                                            </p:txEl>
                                          </p:spTgt>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8" fill="hold" nodeType="after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 calcmode="lin" valueType="num">
                                      <p:cBhvr additive="base">
                                        <p:cTn id="17" dur="500" fill="hold"/>
                                        <p:tgtEl>
                                          <p:spTgt spid="3">
                                            <p:txEl>
                                              <p:pRg st="4" end="4"/>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3">
                                            <p:txEl>
                                              <p:pRg st="4" end="4"/>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Negotiation Skills</a:t>
            </a:r>
            <a:endParaRPr lang="en-GB" sz="2800" dirty="0"/>
          </a:p>
        </p:txBody>
      </p:sp>
      <p:sp>
        <p:nvSpPr>
          <p:cNvPr id="3" name="Content Placeholder 2"/>
          <p:cNvSpPr>
            <a:spLocks noGrp="1"/>
          </p:cNvSpPr>
          <p:nvPr>
            <p:ph idx="1"/>
          </p:nvPr>
        </p:nvSpPr>
        <p:spPr>
          <a:xfrm>
            <a:off x="457200" y="1600200"/>
            <a:ext cx="5181600" cy="4525963"/>
          </a:xfrm>
        </p:spPr>
        <p:style>
          <a:lnRef idx="1">
            <a:schemeClr val="accent4"/>
          </a:lnRef>
          <a:fillRef idx="2">
            <a:schemeClr val="accent4"/>
          </a:fillRef>
          <a:effectRef idx="1">
            <a:schemeClr val="accent4"/>
          </a:effectRef>
          <a:fontRef idx="minor">
            <a:schemeClr val="dk1"/>
          </a:fontRef>
        </p:style>
        <p:txBody>
          <a:bodyPr>
            <a:normAutofit/>
          </a:bodyPr>
          <a:lstStyle/>
          <a:p>
            <a:pPr>
              <a:buNone/>
            </a:pPr>
            <a:r>
              <a:rPr lang="en-GB" sz="2000" b="1" dirty="0" smtClean="0"/>
              <a:t>Pressure:</a:t>
            </a:r>
          </a:p>
          <a:p>
            <a:pPr>
              <a:buNone/>
            </a:pPr>
            <a:endParaRPr lang="en-GB" sz="2000" dirty="0" smtClean="0"/>
          </a:p>
          <a:p>
            <a:r>
              <a:rPr lang="en-GB" sz="2000" dirty="0" smtClean="0"/>
              <a:t>Sometimes there is great pressure to win in negotiation, often at others expense but creating a win-win scenario enhances relationships and future opportunities</a:t>
            </a:r>
          </a:p>
          <a:p>
            <a:pPr>
              <a:buNone/>
            </a:pPr>
            <a:endParaRPr lang="en-GB" sz="2000" dirty="0" smtClean="0"/>
          </a:p>
          <a:p>
            <a:pPr>
              <a:buNone/>
            </a:pPr>
            <a:r>
              <a:rPr lang="en-GB" sz="2000" b="1" dirty="0" smtClean="0"/>
              <a:t>Formal negotiations</a:t>
            </a:r>
            <a:endParaRPr lang="en-GB" sz="2000" dirty="0" smtClean="0"/>
          </a:p>
          <a:p>
            <a:endParaRPr lang="en-GB" sz="2000" dirty="0" smtClean="0"/>
          </a:p>
          <a:p>
            <a:r>
              <a:rPr lang="en-GB" sz="2000" dirty="0" smtClean="0"/>
              <a:t>The Brexit negotiations between the UK and EU is a </a:t>
            </a:r>
            <a:r>
              <a:rPr lang="en-GB" sz="2000" smtClean="0"/>
              <a:t>formal negotiation where </a:t>
            </a:r>
            <a:r>
              <a:rPr lang="en-GB" sz="2000" dirty="0" smtClean="0"/>
              <a:t>both sides are working towards a solution through a structured and time bound approach</a:t>
            </a:r>
          </a:p>
          <a:p>
            <a:endParaRPr lang="en-GB" sz="2000" dirty="0" smtClean="0"/>
          </a:p>
          <a:p>
            <a:pPr lvl="0"/>
            <a:endParaRPr lang="en-GB" sz="2000" b="1" dirty="0" smtClean="0">
              <a:solidFill>
                <a:srgbClr val="FF00FF"/>
              </a:solidFill>
            </a:endParaRPr>
          </a:p>
          <a:p>
            <a:pPr>
              <a:buNone/>
            </a:pPr>
            <a:endParaRPr lang="en-GB" sz="2400" dirty="0" smtClean="0"/>
          </a:p>
          <a:p>
            <a:pPr>
              <a:buNone/>
            </a:pPr>
            <a:endParaRPr lang="en-GB" dirty="0"/>
          </a:p>
        </p:txBody>
      </p:sp>
      <p:pic>
        <p:nvPicPr>
          <p:cNvPr id="19457" name="Picture 1" descr="C:\Users\Keith\Dropbox\Images\winner.jpg"/>
          <p:cNvPicPr>
            <a:picLocks noChangeAspect="1" noChangeArrowheads="1"/>
          </p:cNvPicPr>
          <p:nvPr/>
        </p:nvPicPr>
        <p:blipFill>
          <a:blip r:embed="rId2" cstate="print"/>
          <a:srcRect/>
          <a:stretch>
            <a:fillRect/>
          </a:stretch>
        </p:blipFill>
        <p:spPr bwMode="auto">
          <a:xfrm>
            <a:off x="5638800" y="2743200"/>
            <a:ext cx="3257321" cy="2035635"/>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par>
                          <p:cTn id="8" fill="hold">
                            <p:stCondLst>
                              <p:cond delay="500"/>
                            </p:stCondLst>
                            <p:childTnLst>
                              <p:par>
                                <p:cTn id="9" presetID="9" presetClass="entr" presetSubtype="0" fill="hold" nodeType="after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animEffect transition="in" filter="dissolve">
                                      <p:cBhvr>
                                        <p:cTn id="11" dur="500"/>
                                        <p:tgtEl>
                                          <p:spTgt spid="3">
                                            <p:txEl>
                                              <p:pRg st="2" end="2"/>
                                            </p:txEl>
                                          </p:spTgt>
                                        </p:tgtEl>
                                      </p:cBhvr>
                                    </p:animEffect>
                                  </p:childTnLst>
                                </p:cTn>
                              </p:par>
                            </p:childTnLst>
                          </p:cTn>
                        </p:par>
                        <p:par>
                          <p:cTn id="12" fill="hold">
                            <p:stCondLst>
                              <p:cond delay="1000"/>
                            </p:stCondLst>
                            <p:childTnLst>
                              <p:par>
                                <p:cTn id="13" presetID="9" presetClass="entr" presetSubtype="0" fill="hold" nodeType="after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animEffect transition="in" filter="dissolve">
                                      <p:cBhvr>
                                        <p:cTn id="15" dur="500"/>
                                        <p:tgtEl>
                                          <p:spTgt spid="3">
                                            <p:txEl>
                                              <p:pRg st="4" end="4"/>
                                            </p:txEl>
                                          </p:spTgt>
                                        </p:tgtEl>
                                      </p:cBhvr>
                                    </p:animEffect>
                                  </p:childTnLst>
                                </p:cTn>
                              </p:par>
                            </p:childTnLst>
                          </p:cTn>
                        </p:par>
                        <p:par>
                          <p:cTn id="16" fill="hold">
                            <p:stCondLst>
                              <p:cond delay="1500"/>
                            </p:stCondLst>
                            <p:childTnLst>
                              <p:par>
                                <p:cTn id="17" presetID="9" presetClass="entr" presetSubtype="0" fill="hold" nodeType="after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animEffect transition="in" filter="dissolve">
                                      <p:cBhvr>
                                        <p:cTn id="19"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lvl="0">
              <a:defRPr/>
            </a:pPr>
            <a:r>
              <a:rPr lang="en-GB" sz="2800" b="1" dirty="0" smtClean="0">
                <a:solidFill>
                  <a:schemeClr val="accent6"/>
                </a:solidFill>
              </a:rPr>
              <a:t>Negotiation Skills</a:t>
            </a:r>
            <a:endParaRPr lang="en-GB" sz="2800" dirty="0"/>
          </a:p>
        </p:txBody>
      </p:sp>
      <p:sp>
        <p:nvSpPr>
          <p:cNvPr id="3" name="Content Placeholder 2"/>
          <p:cNvSpPr>
            <a:spLocks noGrp="1"/>
          </p:cNvSpPr>
          <p:nvPr>
            <p:ph idx="1"/>
          </p:nvPr>
        </p:nvSpPr>
        <p:spPr>
          <a:xfrm>
            <a:off x="457200" y="1600200"/>
            <a:ext cx="5257800" cy="4876800"/>
          </a:xfrm>
        </p:spPr>
        <p:style>
          <a:lnRef idx="1">
            <a:schemeClr val="accent6"/>
          </a:lnRef>
          <a:fillRef idx="2">
            <a:schemeClr val="accent6"/>
          </a:fillRef>
          <a:effectRef idx="1">
            <a:schemeClr val="accent6"/>
          </a:effectRef>
          <a:fontRef idx="minor">
            <a:schemeClr val="dk1"/>
          </a:fontRef>
        </p:style>
        <p:txBody>
          <a:bodyPr>
            <a:normAutofit fontScale="77500" lnSpcReduction="20000"/>
          </a:bodyPr>
          <a:lstStyle/>
          <a:p>
            <a:pPr>
              <a:buNone/>
            </a:pPr>
            <a:r>
              <a:rPr lang="en-GB" sz="2100" b="1" dirty="0" smtClean="0"/>
              <a:t>Informal negotiation -Class Discussion:</a:t>
            </a:r>
          </a:p>
          <a:p>
            <a:pPr>
              <a:buNone/>
            </a:pPr>
            <a:endParaRPr lang="en-GB" sz="2100" dirty="0" smtClean="0"/>
          </a:p>
          <a:p>
            <a:r>
              <a:rPr lang="en-GB" sz="2100" dirty="0" smtClean="0"/>
              <a:t>Most negotiations in our life are informal and usually with friends, family and peers. They usually involve doing something, going somewhere or resolving problems</a:t>
            </a:r>
          </a:p>
          <a:p>
            <a:pPr>
              <a:buNone/>
            </a:pPr>
            <a:r>
              <a:rPr lang="en-GB" sz="2100" dirty="0" smtClean="0"/>
              <a:t> </a:t>
            </a:r>
          </a:p>
          <a:p>
            <a:r>
              <a:rPr lang="en-GB" sz="2100" dirty="0" smtClean="0"/>
              <a:t>You may not always think about these informal conversations as negotiations - they frequently are and they involve give and take as well as about building, maintaining or improving relationships</a:t>
            </a:r>
          </a:p>
          <a:p>
            <a:pPr>
              <a:buNone/>
            </a:pPr>
            <a:endParaRPr lang="en-GB" sz="2100" dirty="0" smtClean="0"/>
          </a:p>
          <a:p>
            <a:r>
              <a:rPr lang="en-GB" sz="2100" dirty="0" smtClean="0"/>
              <a:t>Whether negotiations are formal or informal, the goals are the same: </a:t>
            </a:r>
          </a:p>
          <a:p>
            <a:pPr>
              <a:buNone/>
            </a:pPr>
            <a:r>
              <a:rPr lang="en-GB" sz="2100" dirty="0" smtClean="0"/>
              <a:t> </a:t>
            </a:r>
          </a:p>
          <a:p>
            <a:pPr lvl="1"/>
            <a:r>
              <a:rPr lang="en-GB" sz="2100" dirty="0" smtClean="0"/>
              <a:t>Efficient and effective discussion to resolve issues </a:t>
            </a:r>
          </a:p>
          <a:p>
            <a:pPr lvl="1"/>
            <a:r>
              <a:rPr lang="en-GB" sz="2100" dirty="0" smtClean="0"/>
              <a:t>Getting an agreement acceptable to all  </a:t>
            </a:r>
          </a:p>
          <a:p>
            <a:pPr lvl="1"/>
            <a:r>
              <a:rPr lang="en-GB" sz="2100" dirty="0" smtClean="0"/>
              <a:t>Strengthening relationships for the future </a:t>
            </a:r>
          </a:p>
          <a:p>
            <a:pPr>
              <a:buNone/>
            </a:pPr>
            <a:r>
              <a:rPr lang="en-GB" sz="2100" dirty="0" smtClean="0"/>
              <a:t> </a:t>
            </a:r>
          </a:p>
          <a:p>
            <a:r>
              <a:rPr lang="en-GB" sz="2100" dirty="0" smtClean="0">
                <a:solidFill>
                  <a:srgbClr val="FF00FF"/>
                </a:solidFill>
              </a:rPr>
              <a:t>Think of examples of where you have been involved in informal negotiation with a parent or friend and share them with the class</a:t>
            </a:r>
          </a:p>
          <a:p>
            <a:pPr lvl="1"/>
            <a:endParaRPr lang="en-GB" sz="2000" dirty="0" smtClean="0">
              <a:solidFill>
                <a:srgbClr val="FF00FF"/>
              </a:solidFill>
            </a:endParaRPr>
          </a:p>
          <a:p>
            <a:pPr lvl="1"/>
            <a:endParaRPr lang="en-GB" sz="2000" dirty="0" smtClean="0">
              <a:solidFill>
                <a:srgbClr val="FF00FF"/>
              </a:solidFill>
            </a:endParaRPr>
          </a:p>
          <a:p>
            <a:pPr lvl="1"/>
            <a:endParaRPr lang="en-GB" sz="1600" dirty="0" smtClean="0">
              <a:solidFill>
                <a:srgbClr val="FF00FF"/>
              </a:solidFill>
            </a:endParaRPr>
          </a:p>
          <a:p>
            <a:pPr lvl="1"/>
            <a:endParaRPr lang="en-GB" sz="2000" dirty="0" smtClean="0"/>
          </a:p>
          <a:p>
            <a:endParaRPr lang="en-GB" sz="2400" dirty="0" smtClean="0"/>
          </a:p>
        </p:txBody>
      </p:sp>
      <p:pic>
        <p:nvPicPr>
          <p:cNvPr id="5" name="Picture 2" descr="C:\Users\Keith\Dropbox\Images\question marks.jpg"/>
          <p:cNvPicPr>
            <a:picLocks noChangeAspect="1" noChangeArrowheads="1"/>
          </p:cNvPicPr>
          <p:nvPr/>
        </p:nvPicPr>
        <p:blipFill>
          <a:blip r:embed="rId2" cstate="print"/>
          <a:srcRect/>
          <a:stretch>
            <a:fillRect/>
          </a:stretch>
        </p:blipFill>
        <p:spPr bwMode="auto">
          <a:xfrm>
            <a:off x="5867400" y="2133600"/>
            <a:ext cx="3146465" cy="3840163"/>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par>
                          <p:cTn id="8" fill="hold">
                            <p:stCondLst>
                              <p:cond delay="500"/>
                            </p:stCondLst>
                            <p:childTnLst>
                              <p:par>
                                <p:cTn id="9" presetID="9" presetClass="entr" presetSubtype="0" fill="hold" nodeType="after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animEffect transition="in" filter="dissolve">
                                      <p:cBhvr>
                                        <p:cTn id="11" dur="500"/>
                                        <p:tgtEl>
                                          <p:spTgt spid="3">
                                            <p:txEl>
                                              <p:pRg st="2" end="2"/>
                                            </p:txEl>
                                          </p:spTgt>
                                        </p:tgtEl>
                                      </p:cBhvr>
                                    </p:animEffect>
                                  </p:childTnLst>
                                </p:cTn>
                              </p:par>
                            </p:childTnLst>
                          </p:cTn>
                        </p:par>
                        <p:par>
                          <p:cTn id="12" fill="hold">
                            <p:stCondLst>
                              <p:cond delay="1000"/>
                            </p:stCondLst>
                            <p:childTnLst>
                              <p:par>
                                <p:cTn id="13" presetID="9" presetClass="entr" presetSubtype="0" fill="hold" nodeType="after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animEffect transition="in" filter="dissolve">
                                      <p:cBhvr>
                                        <p:cTn id="15" dur="500"/>
                                        <p:tgtEl>
                                          <p:spTgt spid="3">
                                            <p:txEl>
                                              <p:pRg st="4" end="4"/>
                                            </p:txEl>
                                          </p:spTgt>
                                        </p:tgtEl>
                                      </p:cBhvr>
                                    </p:animEffect>
                                  </p:childTnLst>
                                </p:cTn>
                              </p:par>
                            </p:childTnLst>
                          </p:cTn>
                        </p:par>
                        <p:par>
                          <p:cTn id="16" fill="hold">
                            <p:stCondLst>
                              <p:cond delay="1500"/>
                            </p:stCondLst>
                            <p:childTnLst>
                              <p:par>
                                <p:cTn id="17" presetID="9" presetClass="entr" presetSubtype="0" fill="hold" nodeType="after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animEffect transition="in" filter="dissolve">
                                      <p:cBhvr>
                                        <p:cTn id="19" dur="500"/>
                                        <p:tgtEl>
                                          <p:spTgt spid="3">
                                            <p:txEl>
                                              <p:pRg st="6" end="6"/>
                                            </p:txEl>
                                          </p:spTgt>
                                        </p:tgtEl>
                                      </p:cBhvr>
                                    </p:animEffect>
                                  </p:childTnLst>
                                </p:cTn>
                              </p:par>
                            </p:childTnLst>
                          </p:cTn>
                        </p:par>
                        <p:par>
                          <p:cTn id="20" fill="hold">
                            <p:stCondLst>
                              <p:cond delay="2000"/>
                            </p:stCondLst>
                            <p:childTnLst>
                              <p:par>
                                <p:cTn id="21" presetID="9" presetClass="entr" presetSubtype="0" fill="hold" nodeType="afterEffect">
                                  <p:stCondLst>
                                    <p:cond delay="0"/>
                                  </p:stCondLst>
                                  <p:childTnLst>
                                    <p:set>
                                      <p:cBhvr>
                                        <p:cTn id="22" dur="1" fill="hold">
                                          <p:stCondLst>
                                            <p:cond delay="0"/>
                                          </p:stCondLst>
                                        </p:cTn>
                                        <p:tgtEl>
                                          <p:spTgt spid="3">
                                            <p:txEl>
                                              <p:pRg st="7" end="7"/>
                                            </p:txEl>
                                          </p:spTgt>
                                        </p:tgtEl>
                                        <p:attrNameLst>
                                          <p:attrName>style.visibility</p:attrName>
                                        </p:attrNameLst>
                                      </p:cBhvr>
                                      <p:to>
                                        <p:strVal val="visible"/>
                                      </p:to>
                                    </p:set>
                                    <p:animEffect transition="in" filter="dissolve">
                                      <p:cBhvr>
                                        <p:cTn id="23" dur="500"/>
                                        <p:tgtEl>
                                          <p:spTgt spid="3">
                                            <p:txEl>
                                              <p:pRg st="7" end="7"/>
                                            </p:txEl>
                                          </p:spTgt>
                                        </p:tgtEl>
                                      </p:cBhvr>
                                    </p:animEffect>
                                  </p:childTnLst>
                                </p:cTn>
                              </p:par>
                            </p:childTnLst>
                          </p:cTn>
                        </p:par>
                        <p:par>
                          <p:cTn id="24" fill="hold">
                            <p:stCondLst>
                              <p:cond delay="2500"/>
                            </p:stCondLst>
                            <p:childTnLst>
                              <p:par>
                                <p:cTn id="25" presetID="9" presetClass="entr" presetSubtype="0" fill="hold" nodeType="afterEffect">
                                  <p:stCondLst>
                                    <p:cond delay="0"/>
                                  </p:stCondLst>
                                  <p:childTnLst>
                                    <p:set>
                                      <p:cBhvr>
                                        <p:cTn id="26" dur="1" fill="hold">
                                          <p:stCondLst>
                                            <p:cond delay="0"/>
                                          </p:stCondLst>
                                        </p:cTn>
                                        <p:tgtEl>
                                          <p:spTgt spid="3">
                                            <p:txEl>
                                              <p:pRg st="8" end="8"/>
                                            </p:txEl>
                                          </p:spTgt>
                                        </p:tgtEl>
                                        <p:attrNameLst>
                                          <p:attrName>style.visibility</p:attrName>
                                        </p:attrNameLst>
                                      </p:cBhvr>
                                      <p:to>
                                        <p:strVal val="visible"/>
                                      </p:to>
                                    </p:set>
                                    <p:animEffect transition="in" filter="dissolve">
                                      <p:cBhvr>
                                        <p:cTn id="27" dur="500"/>
                                        <p:tgtEl>
                                          <p:spTgt spid="3">
                                            <p:txEl>
                                              <p:pRg st="8" end="8"/>
                                            </p:txEl>
                                          </p:spTgt>
                                        </p:tgtEl>
                                      </p:cBhvr>
                                    </p:animEffect>
                                  </p:childTnLst>
                                </p:cTn>
                              </p:par>
                            </p:childTnLst>
                          </p:cTn>
                        </p:par>
                        <p:par>
                          <p:cTn id="28" fill="hold">
                            <p:stCondLst>
                              <p:cond delay="3000"/>
                            </p:stCondLst>
                            <p:childTnLst>
                              <p:par>
                                <p:cTn id="29" presetID="9" presetClass="entr" presetSubtype="0" fill="hold" nodeType="afterEffect">
                                  <p:stCondLst>
                                    <p:cond delay="0"/>
                                  </p:stCondLst>
                                  <p:childTnLst>
                                    <p:set>
                                      <p:cBhvr>
                                        <p:cTn id="30" dur="1" fill="hold">
                                          <p:stCondLst>
                                            <p:cond delay="0"/>
                                          </p:stCondLst>
                                        </p:cTn>
                                        <p:tgtEl>
                                          <p:spTgt spid="3">
                                            <p:txEl>
                                              <p:pRg st="9" end="9"/>
                                            </p:txEl>
                                          </p:spTgt>
                                        </p:tgtEl>
                                        <p:attrNameLst>
                                          <p:attrName>style.visibility</p:attrName>
                                        </p:attrNameLst>
                                      </p:cBhvr>
                                      <p:to>
                                        <p:strVal val="visible"/>
                                      </p:to>
                                    </p:set>
                                    <p:animEffect transition="in" filter="dissolve">
                                      <p:cBhvr>
                                        <p:cTn id="31" dur="500"/>
                                        <p:tgtEl>
                                          <p:spTgt spid="3">
                                            <p:txEl>
                                              <p:pRg st="9" end="9"/>
                                            </p:txEl>
                                          </p:spTgt>
                                        </p:tgtEl>
                                      </p:cBhvr>
                                    </p:animEffect>
                                  </p:childTnLst>
                                </p:cTn>
                              </p:par>
                            </p:childTnLst>
                          </p:cTn>
                        </p:par>
                        <p:par>
                          <p:cTn id="32" fill="hold">
                            <p:stCondLst>
                              <p:cond delay="3500"/>
                            </p:stCondLst>
                            <p:childTnLst>
                              <p:par>
                                <p:cTn id="33" presetID="9" presetClass="entr" presetSubtype="0" fill="hold" nodeType="afterEffect">
                                  <p:stCondLst>
                                    <p:cond delay="0"/>
                                  </p:stCondLst>
                                  <p:childTnLst>
                                    <p:set>
                                      <p:cBhvr>
                                        <p:cTn id="34" dur="1" fill="hold">
                                          <p:stCondLst>
                                            <p:cond delay="0"/>
                                          </p:stCondLst>
                                        </p:cTn>
                                        <p:tgtEl>
                                          <p:spTgt spid="3">
                                            <p:txEl>
                                              <p:pRg st="10" end="10"/>
                                            </p:txEl>
                                          </p:spTgt>
                                        </p:tgtEl>
                                        <p:attrNameLst>
                                          <p:attrName>style.visibility</p:attrName>
                                        </p:attrNameLst>
                                      </p:cBhvr>
                                      <p:to>
                                        <p:strVal val="visible"/>
                                      </p:to>
                                    </p:set>
                                    <p:animEffect transition="in" filter="dissolve">
                                      <p:cBhvr>
                                        <p:cTn id="35" dur="500"/>
                                        <p:tgtEl>
                                          <p:spTgt spid="3">
                                            <p:txEl>
                                              <p:pRg st="10" end="10"/>
                                            </p:txEl>
                                          </p:spTgt>
                                        </p:tgtEl>
                                      </p:cBhvr>
                                    </p:animEffect>
                                  </p:childTnLst>
                                </p:cTn>
                              </p:par>
                            </p:childTnLst>
                          </p:cTn>
                        </p:par>
                        <p:par>
                          <p:cTn id="36" fill="hold">
                            <p:stCondLst>
                              <p:cond delay="4000"/>
                            </p:stCondLst>
                            <p:childTnLst>
                              <p:par>
                                <p:cTn id="37" presetID="9" presetClass="entr" presetSubtype="0" fill="hold" nodeType="afterEffect">
                                  <p:stCondLst>
                                    <p:cond delay="0"/>
                                  </p:stCondLst>
                                  <p:childTnLst>
                                    <p:set>
                                      <p:cBhvr>
                                        <p:cTn id="38" dur="1" fill="hold">
                                          <p:stCondLst>
                                            <p:cond delay="0"/>
                                          </p:stCondLst>
                                        </p:cTn>
                                        <p:tgtEl>
                                          <p:spTgt spid="3">
                                            <p:txEl>
                                              <p:pRg st="12" end="12"/>
                                            </p:txEl>
                                          </p:spTgt>
                                        </p:tgtEl>
                                        <p:attrNameLst>
                                          <p:attrName>style.visibility</p:attrName>
                                        </p:attrNameLst>
                                      </p:cBhvr>
                                      <p:to>
                                        <p:strVal val="visible"/>
                                      </p:to>
                                    </p:set>
                                    <p:animEffect transition="in" filter="dissolve">
                                      <p:cBhvr>
                                        <p:cTn id="39" dur="500"/>
                                        <p:tgtEl>
                                          <p:spTgt spid="3">
                                            <p:txEl>
                                              <p:pRg st="12" end="1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Negotiation Skills</a:t>
            </a:r>
            <a:endParaRPr lang="en-GB" sz="2800" dirty="0"/>
          </a:p>
        </p:txBody>
      </p:sp>
      <p:sp>
        <p:nvSpPr>
          <p:cNvPr id="3" name="Content Placeholder 2"/>
          <p:cNvSpPr>
            <a:spLocks noGrp="1"/>
          </p:cNvSpPr>
          <p:nvPr>
            <p:ph idx="1"/>
          </p:nvPr>
        </p:nvSpPr>
        <p:spPr/>
        <p:style>
          <a:lnRef idx="1">
            <a:schemeClr val="accent2"/>
          </a:lnRef>
          <a:fillRef idx="2">
            <a:schemeClr val="accent2"/>
          </a:fillRef>
          <a:effectRef idx="1">
            <a:schemeClr val="accent2"/>
          </a:effectRef>
          <a:fontRef idx="minor">
            <a:schemeClr val="dk1"/>
          </a:fontRef>
        </p:style>
        <p:txBody>
          <a:bodyPr/>
          <a:lstStyle/>
          <a:p>
            <a:pPr>
              <a:buNone/>
            </a:pPr>
            <a:r>
              <a:rPr lang="en-GB" dirty="0" smtClean="0"/>
              <a:t>All negotiation can involve compromise:</a:t>
            </a:r>
          </a:p>
          <a:p>
            <a:pPr>
              <a:buNone/>
            </a:pPr>
            <a:endParaRPr lang="en-GB" dirty="0" smtClean="0"/>
          </a:p>
          <a:p>
            <a:pPr>
              <a:buNone/>
            </a:pPr>
            <a:r>
              <a:rPr lang="en-GB" dirty="0" smtClean="0"/>
              <a:t>Click the link to the video</a:t>
            </a:r>
          </a:p>
          <a:p>
            <a:pPr>
              <a:buNone/>
            </a:pPr>
            <a:endParaRPr lang="en-GB" dirty="0" smtClean="0">
              <a:hlinkClick r:id="rId2"/>
            </a:endParaRPr>
          </a:p>
          <a:p>
            <a:r>
              <a:rPr lang="en-GB" dirty="0" smtClean="0">
                <a:hlinkClick r:id="rId2"/>
              </a:rPr>
              <a:t>Compromise</a:t>
            </a:r>
            <a:endParaRPr lang="en-GB"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2017</TotalTime>
  <Words>1730</Words>
  <Application>Microsoft Office PowerPoint</Application>
  <PresentationFormat>On-screen Show (4:3)</PresentationFormat>
  <Paragraphs>261</Paragraphs>
  <Slides>29</Slides>
  <Notes>0</Notes>
  <HiddenSlides>0</HiddenSlides>
  <MMClips>0</MMClips>
  <ScaleCrop>false</ScaleCrop>
  <HeadingPairs>
    <vt:vector size="4" baseType="variant">
      <vt:variant>
        <vt:lpstr>Theme</vt:lpstr>
      </vt:variant>
      <vt:variant>
        <vt:i4>1</vt:i4>
      </vt:variant>
      <vt:variant>
        <vt:lpstr>Slide Titles</vt:lpstr>
      </vt:variant>
      <vt:variant>
        <vt:i4>29</vt:i4>
      </vt:variant>
    </vt:vector>
  </HeadingPairs>
  <TitlesOfParts>
    <vt:vector size="30" baseType="lpstr">
      <vt:lpstr>Office Theme</vt:lpstr>
      <vt:lpstr>   Bristol Healthy Schools  Stride  Emotional Health and Wellbeing Programme  Year 9 – Lesson 2 Negotiation Skills</vt:lpstr>
      <vt:lpstr>Our School Values and Ground Rules</vt:lpstr>
      <vt:lpstr>Negotiation Skills</vt:lpstr>
      <vt:lpstr>Negotiation Skills</vt:lpstr>
      <vt:lpstr>Negotiation Skills</vt:lpstr>
      <vt:lpstr>Negotiation Skills</vt:lpstr>
      <vt:lpstr>Negotiation Skills</vt:lpstr>
      <vt:lpstr>Negotiation Skills</vt:lpstr>
      <vt:lpstr>Negotiation Skills</vt:lpstr>
      <vt:lpstr>Negotiation Skills</vt:lpstr>
      <vt:lpstr>Negotiation Skills</vt:lpstr>
      <vt:lpstr>Negotiation Skills</vt:lpstr>
      <vt:lpstr>Negotiation Skills</vt:lpstr>
      <vt:lpstr>Negotiation Skills</vt:lpstr>
      <vt:lpstr>Negotiation Skills</vt:lpstr>
      <vt:lpstr>Negotiation Skills</vt:lpstr>
      <vt:lpstr>Negotiation Skills</vt:lpstr>
      <vt:lpstr>Negotiation Skills</vt:lpstr>
      <vt:lpstr>Negotiation Skills</vt:lpstr>
      <vt:lpstr>Negotiation Skills</vt:lpstr>
      <vt:lpstr>Negotiation Skills</vt:lpstr>
      <vt:lpstr>Negotiation Skills</vt:lpstr>
      <vt:lpstr>Negotiation Skills</vt:lpstr>
      <vt:lpstr>Help and Support</vt:lpstr>
      <vt:lpstr>Help and Support</vt:lpstr>
      <vt:lpstr>Help and Support</vt:lpstr>
      <vt:lpstr>Help and Support</vt:lpstr>
      <vt:lpstr>Help and Support</vt:lpstr>
      <vt:lpstr>Reflection</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Bristol Healthy Schools  Stride  Emotional Health and Wellbeing Programme</dc:title>
  <dc:creator>Keith</dc:creator>
  <cp:lastModifiedBy>Keith</cp:lastModifiedBy>
  <cp:revision>266</cp:revision>
  <dcterms:created xsi:type="dcterms:W3CDTF">2006-08-16T00:00:00Z</dcterms:created>
  <dcterms:modified xsi:type="dcterms:W3CDTF">2018-01-02T13:10:24Z</dcterms:modified>
</cp:coreProperties>
</file>