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85" r:id="rId5"/>
    <p:sldId id="268" r:id="rId6"/>
    <p:sldId id="257" r:id="rId7"/>
    <p:sldId id="258" r:id="rId8"/>
    <p:sldId id="295" r:id="rId9"/>
    <p:sldId id="260" r:id="rId10"/>
    <p:sldId id="288" r:id="rId11"/>
    <p:sldId id="281" r:id="rId12"/>
    <p:sldId id="277" r:id="rId13"/>
    <p:sldId id="289" r:id="rId14"/>
    <p:sldId id="300" r:id="rId15"/>
    <p:sldId id="301" r:id="rId16"/>
    <p:sldId id="280" r:id="rId17"/>
    <p:sldId id="302" r:id="rId18"/>
    <p:sldId id="303" r:id="rId19"/>
    <p:sldId id="310" r:id="rId20"/>
    <p:sldId id="306" r:id="rId21"/>
    <p:sldId id="305" r:id="rId22"/>
    <p:sldId id="308" r:id="rId23"/>
    <p:sldId id="307" r:id="rId24"/>
    <p:sldId id="316" r:id="rId25"/>
    <p:sldId id="312" r:id="rId26"/>
    <p:sldId id="313" r:id="rId27"/>
    <p:sldId id="314" r:id="rId28"/>
    <p:sldId id="315"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vimeo.com/229876896/d447d0f6b0"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9 </a:t>
            </a:r>
            <a:r>
              <a:rPr lang="en-GB" smtClean="0">
                <a:solidFill>
                  <a:schemeClr val="tx2">
                    <a:lumMod val="60000"/>
                    <a:lumOff val="40000"/>
                  </a:schemeClr>
                </a:solidFill>
              </a:rPr>
              <a:t>– Lesson 3</a:t>
            </a:r>
            <a:br>
              <a:rPr lang="en-GB" smtClean="0">
                <a:solidFill>
                  <a:schemeClr val="tx2">
                    <a:lumMod val="60000"/>
                    <a:lumOff val="40000"/>
                  </a:schemeClr>
                </a:solidFill>
              </a:rPr>
            </a:br>
            <a:r>
              <a:rPr lang="en-GB" smtClean="0">
                <a:solidFill>
                  <a:schemeClr val="tx2">
                    <a:lumMod val="60000"/>
                    <a:lumOff val="40000"/>
                  </a:schemeClr>
                </a:solidFill>
              </a:rPr>
              <a:t>Loss</a:t>
            </a:r>
            <a:r>
              <a:rPr lang="en-GB" dirty="0" smtClean="0">
                <a:solidFill>
                  <a:schemeClr val="tx2">
                    <a:lumMod val="60000"/>
                    <a:lumOff val="40000"/>
                  </a:schemeClr>
                </a:solidFill>
              </a:rPr>
              <a:t>, Separation and Divorce</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4953000" cy="4876800"/>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buNone/>
            </a:pPr>
            <a:r>
              <a:rPr lang="en-GB" sz="2000" b="1" dirty="0" smtClean="0"/>
              <a:t>How can these feelings come out? </a:t>
            </a:r>
          </a:p>
          <a:p>
            <a:pPr>
              <a:buNone/>
            </a:pPr>
            <a:r>
              <a:rPr lang="en-GB" sz="2000" dirty="0" smtClean="0"/>
              <a:t> </a:t>
            </a:r>
          </a:p>
          <a:p>
            <a:r>
              <a:rPr lang="en-GB" sz="2000" dirty="0" smtClean="0"/>
              <a:t>Even in strong families, </a:t>
            </a:r>
            <a:r>
              <a:rPr lang="en-GB" sz="2000" dirty="0" smtClean="0"/>
              <a:t>work </a:t>
            </a:r>
            <a:r>
              <a:rPr lang="en-GB" sz="2000" dirty="0" smtClean="0"/>
              <a:t>loss can cause:</a:t>
            </a:r>
          </a:p>
          <a:p>
            <a:pPr>
              <a:buNone/>
            </a:pPr>
            <a:endParaRPr lang="en-GB" sz="2000" dirty="0" smtClean="0"/>
          </a:p>
          <a:p>
            <a:pPr lvl="1"/>
            <a:r>
              <a:rPr lang="en-GB" sz="2000" dirty="0" smtClean="0"/>
              <a:t>Parental conflict and family tension</a:t>
            </a:r>
          </a:p>
          <a:p>
            <a:pPr lvl="1"/>
            <a:r>
              <a:rPr lang="en-GB" sz="2000" dirty="0" smtClean="0"/>
              <a:t>Arguments over their situation and blame</a:t>
            </a:r>
          </a:p>
          <a:p>
            <a:pPr lvl="1"/>
            <a:r>
              <a:rPr lang="en-GB" sz="2000" dirty="0" smtClean="0"/>
              <a:t>Financial worries</a:t>
            </a:r>
          </a:p>
          <a:p>
            <a:pPr lvl="1"/>
            <a:r>
              <a:rPr lang="en-GB" sz="2000" dirty="0" smtClean="0"/>
              <a:t>Outpouring of the emotions/feelings we  identified</a:t>
            </a:r>
          </a:p>
          <a:p>
            <a:pPr lvl="1"/>
            <a:r>
              <a:rPr lang="en-GB" sz="2000" dirty="0" smtClean="0"/>
              <a:t>Grieving</a:t>
            </a:r>
          </a:p>
          <a:p>
            <a:pPr lvl="1"/>
            <a:r>
              <a:rPr lang="en-GB" sz="2000" dirty="0" smtClean="0"/>
              <a:t>Stress</a:t>
            </a:r>
          </a:p>
          <a:p>
            <a:pPr lvl="1"/>
            <a:endParaRPr lang="en-GB" sz="2000" dirty="0" smtClean="0"/>
          </a:p>
          <a:p>
            <a:r>
              <a:rPr lang="en-GB" sz="2000" dirty="0" smtClean="0"/>
              <a:t>Remember parents are not angry at you, just at their situation</a:t>
            </a:r>
          </a:p>
          <a:p>
            <a:pPr lvl="1"/>
            <a:endParaRPr lang="en-GB" sz="1400"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8194" name="Picture 2" descr="C:\Users\Keith\Dropbox\Images\poor performer.jpg"/>
          <p:cNvPicPr>
            <a:picLocks noChangeAspect="1" noChangeArrowheads="1"/>
          </p:cNvPicPr>
          <p:nvPr/>
        </p:nvPicPr>
        <p:blipFill>
          <a:blip r:embed="rId2" cstate="print"/>
          <a:srcRect/>
          <a:stretch>
            <a:fillRect/>
          </a:stretch>
        </p:blipFill>
        <p:spPr bwMode="auto">
          <a:xfrm>
            <a:off x="5638800" y="2565715"/>
            <a:ext cx="3464486" cy="23110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dissolve">
                                      <p:cBhvr>
                                        <p:cTn id="35" dur="500"/>
                                        <p:tgtEl>
                                          <p:spTgt spid="3">
                                            <p:txEl>
                                              <p:pRg st="9" end="9"/>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dissolve">
                                      <p:cBhvr>
                                        <p:cTn id="3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486400" cy="4876800"/>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a:buNone/>
            </a:pPr>
            <a:r>
              <a:rPr lang="en-GB" sz="2000" b="1" dirty="0" smtClean="0"/>
              <a:t>What can we do – some suggestions? </a:t>
            </a:r>
          </a:p>
          <a:p>
            <a:pPr>
              <a:buNone/>
            </a:pPr>
            <a:r>
              <a:rPr lang="en-GB" sz="2000" dirty="0" smtClean="0"/>
              <a:t> </a:t>
            </a:r>
          </a:p>
          <a:p>
            <a:r>
              <a:rPr lang="en-GB" sz="2000" dirty="0" smtClean="0"/>
              <a:t>Talk through the situation as a family</a:t>
            </a:r>
          </a:p>
          <a:p>
            <a:r>
              <a:rPr lang="en-GB" sz="2000" dirty="0" smtClean="0"/>
              <a:t>Discuss the implications of job loss on family routine and activities</a:t>
            </a:r>
          </a:p>
          <a:p>
            <a:r>
              <a:rPr lang="en-GB" sz="2000" dirty="0" smtClean="0"/>
              <a:t>Agree how you can all help each other</a:t>
            </a:r>
          </a:p>
          <a:p>
            <a:r>
              <a:rPr lang="en-GB" sz="2000" dirty="0" smtClean="0"/>
              <a:t>Understand if your parent is pre-occupied with trying to address the situation so may not give you the normal level of attention</a:t>
            </a:r>
          </a:p>
          <a:p>
            <a:r>
              <a:rPr lang="en-GB" sz="2000" dirty="0" smtClean="0"/>
              <a:t>Stress that this is a temporary situation</a:t>
            </a:r>
          </a:p>
          <a:p>
            <a:r>
              <a:rPr lang="en-GB" sz="2000" dirty="0" smtClean="0"/>
              <a:t>Don’t ask for things that the family can’t afford</a:t>
            </a:r>
          </a:p>
          <a:p>
            <a:r>
              <a:rPr lang="en-GB" sz="2000" dirty="0" smtClean="0"/>
              <a:t>Maintain your routine as much as possible</a:t>
            </a:r>
          </a:p>
          <a:p>
            <a:r>
              <a:rPr lang="en-GB" sz="2000" dirty="0" smtClean="0"/>
              <a:t>Stay healthy and eat properly</a:t>
            </a:r>
          </a:p>
          <a:p>
            <a:r>
              <a:rPr lang="en-GB" sz="2000" dirty="0" smtClean="0"/>
              <a:t>Laugh, play and do things together</a:t>
            </a:r>
          </a:p>
          <a:p>
            <a:r>
              <a:rPr lang="en-GB" sz="2000" dirty="0" smtClean="0"/>
              <a:t>Be positive and encourage</a:t>
            </a:r>
          </a:p>
          <a:p>
            <a:r>
              <a:rPr lang="en-GB" sz="2000" dirty="0" smtClean="0"/>
              <a:t>Celebrate when things improve</a:t>
            </a:r>
          </a:p>
          <a:p>
            <a:endParaRPr lang="en-GB" sz="2000" dirty="0" smtClean="0"/>
          </a:p>
          <a:p>
            <a:r>
              <a:rPr lang="en-GB" sz="2000" dirty="0" smtClean="0"/>
              <a:t>All of these will help you maintain your positive mental health </a:t>
            </a:r>
          </a:p>
          <a:p>
            <a:endParaRPr lang="en-GB" sz="2000" dirty="0" smtClean="0"/>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9218" name="Picture 2" descr="C:\Users\Keith\Dropbox\Images\post it notes.jpg"/>
          <p:cNvPicPr>
            <a:picLocks noChangeAspect="1" noChangeArrowheads="1"/>
          </p:cNvPicPr>
          <p:nvPr/>
        </p:nvPicPr>
        <p:blipFill>
          <a:blip r:embed="rId2" cstate="print"/>
          <a:srcRect/>
          <a:stretch>
            <a:fillRect/>
          </a:stretch>
        </p:blipFill>
        <p:spPr bwMode="auto">
          <a:xfrm>
            <a:off x="6045545" y="1981200"/>
            <a:ext cx="2866680"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9" fill="hold" nodeType="after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additive="base">
                                        <p:cTn id="5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 presetClass="entr" presetSubtype="9" fill="hold" nodeType="after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 calcmode="lin" valueType="num">
                                      <p:cBhvr additive="base">
                                        <p:cTn id="6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 presetClass="entr" presetSubtype="9" fill="hold" nodeType="after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69" fill="hold">
                            <p:stCondLst>
                              <p:cond delay="6500"/>
                            </p:stCondLst>
                            <p:childTnLst>
                              <p:par>
                                <p:cTn id="70" presetID="2" presetClass="entr" presetSubtype="9" fill="hold" nodeType="after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 calcmode="lin" valueType="num">
                                      <p:cBhvr additive="base">
                                        <p:cTn id="7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257800" cy="4876800"/>
          </a:xfrm>
        </p:spPr>
        <p:style>
          <a:lnRef idx="3">
            <a:schemeClr val="lt1"/>
          </a:lnRef>
          <a:fillRef idx="1">
            <a:schemeClr val="accent1"/>
          </a:fillRef>
          <a:effectRef idx="1">
            <a:schemeClr val="accent1"/>
          </a:effectRef>
          <a:fontRef idx="minor">
            <a:schemeClr val="lt1"/>
          </a:fontRef>
        </p:style>
        <p:txBody>
          <a:bodyPr>
            <a:normAutofit fontScale="92500" lnSpcReduction="10000"/>
          </a:bodyPr>
          <a:lstStyle/>
          <a:p>
            <a:pPr>
              <a:buNone/>
            </a:pPr>
            <a:r>
              <a:rPr lang="en-GB" sz="2100" b="1" dirty="0" smtClean="0">
                <a:solidFill>
                  <a:schemeClr val="bg1"/>
                </a:solidFill>
              </a:rPr>
              <a:t>Separation and Divorce:</a:t>
            </a:r>
          </a:p>
          <a:p>
            <a:pPr>
              <a:buNone/>
            </a:pPr>
            <a:endParaRPr lang="en-GB" sz="2100" b="1" dirty="0" smtClean="0">
              <a:solidFill>
                <a:schemeClr val="bg1"/>
              </a:solidFill>
            </a:endParaRPr>
          </a:p>
          <a:p>
            <a:r>
              <a:rPr lang="en-GB" sz="2100" dirty="0" smtClean="0">
                <a:solidFill>
                  <a:schemeClr val="bg1"/>
                </a:solidFill>
              </a:rPr>
              <a:t>The Office for National Statistics reported that in England and Wales:</a:t>
            </a:r>
          </a:p>
          <a:p>
            <a:pPr>
              <a:buNone/>
            </a:pPr>
            <a:endParaRPr lang="en-GB" sz="2100" dirty="0" smtClean="0">
              <a:solidFill>
                <a:schemeClr val="bg1"/>
              </a:solidFill>
            </a:endParaRPr>
          </a:p>
          <a:p>
            <a:pPr lvl="1"/>
            <a:r>
              <a:rPr lang="en-GB" sz="2100" dirty="0" smtClean="0">
                <a:solidFill>
                  <a:schemeClr val="bg1"/>
                </a:solidFill>
              </a:rPr>
              <a:t>there were 101,055 divorces of opposite sex couples in 2015</a:t>
            </a:r>
          </a:p>
          <a:p>
            <a:pPr lvl="1"/>
            <a:endParaRPr lang="en-GB" sz="2100" dirty="0" smtClean="0">
              <a:solidFill>
                <a:schemeClr val="bg1"/>
              </a:solidFill>
            </a:endParaRPr>
          </a:p>
          <a:p>
            <a:pPr lvl="1"/>
            <a:r>
              <a:rPr lang="en-GB" sz="2100" dirty="0" smtClean="0">
                <a:solidFill>
                  <a:schemeClr val="bg1"/>
                </a:solidFill>
              </a:rPr>
              <a:t>There were 22 divorces of same sex couples in 2015</a:t>
            </a:r>
          </a:p>
          <a:p>
            <a:pPr lvl="1">
              <a:buNone/>
            </a:pPr>
            <a:endParaRPr lang="en-GB" sz="2100" dirty="0" smtClean="0">
              <a:solidFill>
                <a:schemeClr val="bg1"/>
              </a:solidFill>
            </a:endParaRPr>
          </a:p>
          <a:p>
            <a:r>
              <a:rPr lang="en-GB" sz="2100" dirty="0" smtClean="0">
                <a:solidFill>
                  <a:schemeClr val="bg1"/>
                </a:solidFill>
              </a:rPr>
              <a:t>Irrespective of your family structure, the effects of separation and/or  divorce can feel as devastating as a bereavement</a:t>
            </a:r>
          </a:p>
          <a:p>
            <a:pPr>
              <a:buNone/>
            </a:pPr>
            <a:endParaRPr lang="en-GB" sz="2100" dirty="0" smtClean="0">
              <a:solidFill>
                <a:schemeClr val="bg1"/>
              </a:solidFill>
            </a:endParaRPr>
          </a:p>
          <a:p>
            <a:r>
              <a:rPr lang="en-GB" sz="2100" dirty="0" smtClean="0">
                <a:solidFill>
                  <a:schemeClr val="bg1"/>
                </a:solidFill>
              </a:rPr>
              <a:t>But there is life after separation and divorce</a:t>
            </a:r>
          </a:p>
          <a:p>
            <a:pPr>
              <a:buNone/>
            </a:pPr>
            <a:endParaRPr lang="en-GB" sz="2600" dirty="0" smtClean="0">
              <a:solidFill>
                <a:schemeClr val="bg1"/>
              </a:solidFill>
            </a:endParaRPr>
          </a:p>
          <a:p>
            <a:endParaRPr lang="en-GB" sz="1900" b="1" dirty="0" smtClean="0">
              <a:solidFill>
                <a:schemeClr val="bg1"/>
              </a:solidFill>
            </a:endParaRPr>
          </a:p>
          <a:p>
            <a:pPr>
              <a:buNone/>
            </a:pPr>
            <a:endParaRPr lang="en-GB" sz="1900" b="1" dirty="0" smtClean="0">
              <a:solidFill>
                <a:schemeClr val="bg1"/>
              </a:solidFill>
            </a:endParaRPr>
          </a:p>
          <a:p>
            <a:pPr>
              <a:buNone/>
            </a:pPr>
            <a:endParaRPr lang="en-GB" sz="1900" b="1" dirty="0" smtClean="0">
              <a:solidFill>
                <a:schemeClr val="bg1"/>
              </a:solidFill>
            </a:endParaRPr>
          </a:p>
          <a:p>
            <a:pPr>
              <a:buNone/>
            </a:pPr>
            <a:endParaRPr lang="en-GB" sz="1900" dirty="0" smtClean="0"/>
          </a:p>
          <a:p>
            <a:pPr>
              <a:buNone/>
            </a:pPr>
            <a:endParaRPr lang="en-GB" sz="2000" dirty="0"/>
          </a:p>
        </p:txBody>
      </p:sp>
      <p:pic>
        <p:nvPicPr>
          <p:cNvPr id="10242" name="Picture 2" descr="C:\Users\Keith\Dropbox\Images\gap.jpg"/>
          <p:cNvPicPr>
            <a:picLocks noChangeAspect="1" noChangeArrowheads="1"/>
          </p:cNvPicPr>
          <p:nvPr/>
        </p:nvPicPr>
        <p:blipFill>
          <a:blip r:embed="rId2" cstate="print"/>
          <a:srcRect/>
          <a:stretch>
            <a:fillRect/>
          </a:stretch>
        </p:blipFill>
        <p:spPr bwMode="auto">
          <a:xfrm>
            <a:off x="5765579" y="3276600"/>
            <a:ext cx="3378421" cy="20272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152400" y="1600200"/>
            <a:ext cx="5638800" cy="5105400"/>
          </a:xfrm>
          <a:solidFill>
            <a:schemeClr val="accent3">
              <a:lumMod val="40000"/>
              <a:lumOff val="60000"/>
            </a:schemeClr>
          </a:solidFill>
        </p:spPr>
        <p:txBody>
          <a:bodyPr>
            <a:normAutofit fontScale="92500" lnSpcReduction="10000"/>
          </a:bodyPr>
          <a:lstStyle/>
          <a:p>
            <a:pPr>
              <a:buNone/>
            </a:pPr>
            <a:r>
              <a:rPr lang="en-GB" sz="2000" b="1" dirty="0" smtClean="0"/>
              <a:t>Couples part for many reasons:</a:t>
            </a:r>
          </a:p>
          <a:p>
            <a:pPr>
              <a:buNone/>
            </a:pPr>
            <a:r>
              <a:rPr lang="en-GB" sz="2000" b="1" dirty="0" smtClean="0"/>
              <a:t> </a:t>
            </a:r>
          </a:p>
          <a:p>
            <a:pPr lvl="1"/>
            <a:r>
              <a:rPr lang="en-GB" sz="1900" dirty="0" smtClean="0"/>
              <a:t>Lack of communication</a:t>
            </a:r>
          </a:p>
          <a:p>
            <a:pPr lvl="1"/>
            <a:r>
              <a:rPr lang="en-GB" sz="1900" dirty="0" smtClean="0"/>
              <a:t>Financial Issues</a:t>
            </a:r>
          </a:p>
          <a:p>
            <a:pPr lvl="1"/>
            <a:r>
              <a:rPr lang="en-GB" sz="1900" dirty="0" smtClean="0"/>
              <a:t>Addiction</a:t>
            </a:r>
          </a:p>
          <a:p>
            <a:pPr lvl="1"/>
            <a:r>
              <a:rPr lang="en-GB" sz="1900" dirty="0" smtClean="0"/>
              <a:t>Meeting someone else</a:t>
            </a:r>
          </a:p>
          <a:p>
            <a:pPr lvl="1"/>
            <a:r>
              <a:rPr lang="en-GB" sz="1900" dirty="0" smtClean="0"/>
              <a:t>Long working hours</a:t>
            </a:r>
          </a:p>
          <a:p>
            <a:pPr lvl="1"/>
            <a:r>
              <a:rPr lang="en-GB" sz="1900" dirty="0" smtClean="0"/>
              <a:t>Neglect</a:t>
            </a:r>
          </a:p>
          <a:p>
            <a:pPr lvl="1"/>
            <a:r>
              <a:rPr lang="en-GB" sz="1900" dirty="0" smtClean="0"/>
              <a:t>Unemployment</a:t>
            </a:r>
          </a:p>
          <a:p>
            <a:pPr lvl="1"/>
            <a:r>
              <a:rPr lang="en-GB" sz="1900" dirty="0" smtClean="0">
                <a:cs typeface="Times New Roman" pitchFamily="18" charset="0"/>
              </a:rPr>
              <a:t>Physical/verbal abuse</a:t>
            </a:r>
            <a:r>
              <a:rPr lang="en-GB" sz="1900" dirty="0" smtClean="0"/>
              <a:t> </a:t>
            </a:r>
          </a:p>
          <a:p>
            <a:pPr lvl="1"/>
            <a:r>
              <a:rPr lang="en-GB" sz="1900" dirty="0" smtClean="0">
                <a:cs typeface="Times New Roman" pitchFamily="18" charset="0"/>
              </a:rPr>
              <a:t>Constant Arguments</a:t>
            </a:r>
            <a:r>
              <a:rPr lang="en-GB" sz="1900" dirty="0" smtClean="0"/>
              <a:t> </a:t>
            </a:r>
          </a:p>
          <a:p>
            <a:pPr lvl="1"/>
            <a:r>
              <a:rPr lang="en-GB" sz="1900" dirty="0" smtClean="0">
                <a:cs typeface="Times New Roman" pitchFamily="18" charset="0"/>
              </a:rPr>
              <a:t>Wanting different things out of life</a:t>
            </a:r>
            <a:r>
              <a:rPr lang="en-GB" sz="1900" dirty="0" smtClean="0"/>
              <a:t> </a:t>
            </a:r>
          </a:p>
          <a:p>
            <a:endParaRPr lang="en-GB" sz="2000" b="1" dirty="0" smtClean="0">
              <a:solidFill>
                <a:schemeClr val="bg1"/>
              </a:solidFill>
            </a:endParaRPr>
          </a:p>
          <a:p>
            <a:pPr lvl="0"/>
            <a:r>
              <a:rPr lang="en-GB" sz="2000" dirty="0" smtClean="0"/>
              <a:t>Although it might be a shock for you, your parents will have probably been through a lot of hurt to get to this stage</a:t>
            </a:r>
          </a:p>
          <a:p>
            <a:endParaRPr lang="en-GB" sz="2000" dirty="0"/>
          </a:p>
        </p:txBody>
      </p:sp>
      <p:pic>
        <p:nvPicPr>
          <p:cNvPr id="11266" name="Picture 2" descr="C:\Users\Keith\Dropbox\Images\piggybank.jpg"/>
          <p:cNvPicPr>
            <a:picLocks noChangeAspect="1" noChangeArrowheads="1"/>
          </p:cNvPicPr>
          <p:nvPr/>
        </p:nvPicPr>
        <p:blipFill>
          <a:blip r:embed="rId2" cstate="print"/>
          <a:srcRect/>
          <a:stretch>
            <a:fillRect/>
          </a:stretch>
        </p:blipFill>
        <p:spPr bwMode="auto">
          <a:xfrm>
            <a:off x="5943600" y="1676400"/>
            <a:ext cx="3046137" cy="4962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dissolve">
                                      <p:cBhvr>
                                        <p:cTn id="47" dur="500"/>
                                        <p:tgtEl>
                                          <p:spTgt spid="3">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dissolve">
                                      <p:cBhvr>
                                        <p:cTn id="51"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181600" cy="4525963"/>
          </a:xfrm>
          <a:solidFill>
            <a:schemeClr val="bg2"/>
          </a:solidFill>
        </p:spPr>
        <p:txBody>
          <a:bodyPr>
            <a:normAutofit fontScale="85000" lnSpcReduction="20000"/>
          </a:bodyPr>
          <a:lstStyle/>
          <a:p>
            <a:pPr>
              <a:buNone/>
            </a:pPr>
            <a:r>
              <a:rPr lang="en-GB" sz="2000" b="1" dirty="0" smtClean="0"/>
              <a:t>In Groups of 4:</a:t>
            </a:r>
          </a:p>
          <a:p>
            <a:pPr>
              <a:buNone/>
            </a:pPr>
            <a:endParaRPr lang="en-GB" sz="2000" dirty="0" smtClean="0"/>
          </a:p>
          <a:p>
            <a:r>
              <a:rPr lang="en-GB" sz="2000" dirty="0" smtClean="0">
                <a:solidFill>
                  <a:srgbClr val="FF00FF"/>
                </a:solidFill>
              </a:rPr>
              <a:t>Using the ‘Effects of Separation and Divorce’ document:</a:t>
            </a:r>
          </a:p>
          <a:p>
            <a:pPr>
              <a:buNone/>
            </a:pPr>
            <a:endParaRPr lang="en-GB" sz="2000" dirty="0" smtClean="0">
              <a:solidFill>
                <a:srgbClr val="FF00FF"/>
              </a:solidFill>
            </a:endParaRPr>
          </a:p>
          <a:p>
            <a:pPr lvl="1"/>
            <a:r>
              <a:rPr lang="en-GB" sz="2000" dirty="0" smtClean="0">
                <a:solidFill>
                  <a:srgbClr val="FF00FF"/>
                </a:solidFill>
              </a:rPr>
              <a:t>List the possible emotional and practical effects  on your parents</a:t>
            </a:r>
          </a:p>
          <a:p>
            <a:pPr lvl="1">
              <a:buNone/>
            </a:pPr>
            <a:endParaRPr lang="en-GB" sz="2000" dirty="0" smtClean="0">
              <a:solidFill>
                <a:srgbClr val="FF00FF"/>
              </a:solidFill>
            </a:endParaRPr>
          </a:p>
          <a:p>
            <a:pPr lvl="1"/>
            <a:r>
              <a:rPr lang="en-GB" sz="2000" dirty="0" smtClean="0">
                <a:solidFill>
                  <a:srgbClr val="FF00FF"/>
                </a:solidFill>
              </a:rPr>
              <a:t>List the possible emotional and practical effects on you</a:t>
            </a:r>
          </a:p>
          <a:p>
            <a:pPr lvl="1">
              <a:buNone/>
            </a:pPr>
            <a:endParaRPr lang="en-GB" sz="2000" dirty="0" smtClean="0">
              <a:solidFill>
                <a:srgbClr val="FF00FF"/>
              </a:solidFill>
            </a:endParaRPr>
          </a:p>
          <a:p>
            <a:pPr lvl="1"/>
            <a:r>
              <a:rPr lang="en-GB" sz="2000" dirty="0" smtClean="0">
                <a:solidFill>
                  <a:srgbClr val="FF00FF"/>
                </a:solidFill>
              </a:rPr>
              <a:t>Some of you may have experienced or are experiencing separation or divorce  - you don’t have to share your personal experiences if you don’t want to</a:t>
            </a:r>
          </a:p>
          <a:p>
            <a:pPr lvl="1"/>
            <a:endParaRPr lang="en-GB" sz="2000" dirty="0" smtClean="0">
              <a:solidFill>
                <a:srgbClr val="FF00FF"/>
              </a:solidFill>
            </a:endParaRPr>
          </a:p>
          <a:p>
            <a:pPr lvl="1"/>
            <a:r>
              <a:rPr lang="en-GB" sz="2000" dirty="0" smtClean="0">
                <a:solidFill>
                  <a:srgbClr val="FF00FF"/>
                </a:solidFill>
              </a:rPr>
              <a:t>Let’s discuss as a class</a:t>
            </a:r>
          </a:p>
          <a:p>
            <a:pPr lvl="1"/>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622925" y="1676400"/>
            <a:ext cx="3521075" cy="429736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Text Placeholder 2"/>
          <p:cNvSpPr>
            <a:spLocks noGrp="1"/>
          </p:cNvSpPr>
          <p:nvPr>
            <p:ph type="body" idx="1"/>
          </p:nvPr>
        </p:nvSpPr>
        <p:spPr>
          <a:xfrm>
            <a:off x="457200" y="1295400"/>
            <a:ext cx="4040188" cy="639762"/>
          </a:xfrm>
        </p:spPr>
        <p:txBody>
          <a:bodyPr/>
          <a:lstStyle/>
          <a:p>
            <a:r>
              <a:rPr lang="en-GB" dirty="0" smtClean="0"/>
              <a:t>Parents</a:t>
            </a:r>
            <a:endParaRPr lang="en-GB" dirty="0"/>
          </a:p>
        </p:txBody>
      </p:sp>
      <p:sp>
        <p:nvSpPr>
          <p:cNvPr id="4" name="Content Placeholder 3"/>
          <p:cNvSpPr>
            <a:spLocks noGrp="1"/>
          </p:cNvSpPr>
          <p:nvPr>
            <p:ph sz="half" idx="2"/>
          </p:nvPr>
        </p:nvSpPr>
        <p:spPr>
          <a:xfrm>
            <a:off x="457200" y="1893887"/>
            <a:ext cx="4040188" cy="3951288"/>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GB" sz="1600" b="1" dirty="0" smtClean="0"/>
              <a:t>Emotional:</a:t>
            </a:r>
          </a:p>
          <a:p>
            <a:pPr>
              <a:buNone/>
            </a:pPr>
            <a:endParaRPr lang="en-GB" sz="1600" dirty="0" smtClean="0"/>
          </a:p>
          <a:p>
            <a:r>
              <a:rPr lang="en-GB" sz="1600" dirty="0" smtClean="0"/>
              <a:t>Anger, frustration, despair, grief, guilt, uncertainty, fear, failure, relief,  pain, sadness,  jealousy, will the children still love me, distress</a:t>
            </a:r>
          </a:p>
          <a:p>
            <a:pPr>
              <a:buNone/>
            </a:pPr>
            <a:endParaRPr lang="en-GB" sz="1600" dirty="0" smtClean="0"/>
          </a:p>
          <a:p>
            <a:pPr>
              <a:buNone/>
            </a:pPr>
            <a:endParaRPr lang="en-GB" sz="1600" dirty="0" smtClean="0"/>
          </a:p>
          <a:p>
            <a:pPr>
              <a:buNone/>
            </a:pPr>
            <a:r>
              <a:rPr lang="en-GB" sz="1600" b="1" dirty="0" smtClean="0"/>
              <a:t>Practical:</a:t>
            </a:r>
          </a:p>
          <a:p>
            <a:pPr>
              <a:buNone/>
            </a:pPr>
            <a:endParaRPr lang="en-GB" sz="1600" dirty="0" smtClean="0"/>
          </a:p>
          <a:p>
            <a:r>
              <a:rPr lang="en-GB" sz="1600" dirty="0" smtClean="0"/>
              <a:t>Where will we live, money, how often will I see my children, will I have to move, get a job, kids change schools, friends, in-laws</a:t>
            </a:r>
            <a:endParaRPr lang="en-GB" sz="1600" dirty="0"/>
          </a:p>
        </p:txBody>
      </p:sp>
      <p:sp>
        <p:nvSpPr>
          <p:cNvPr id="5" name="Text Placeholder 4"/>
          <p:cNvSpPr>
            <a:spLocks noGrp="1"/>
          </p:cNvSpPr>
          <p:nvPr>
            <p:ph type="body" sz="quarter" idx="3"/>
          </p:nvPr>
        </p:nvSpPr>
        <p:spPr>
          <a:xfrm>
            <a:off x="4645025" y="1295400"/>
            <a:ext cx="4041775" cy="639762"/>
          </a:xfrm>
        </p:spPr>
        <p:txBody>
          <a:bodyPr/>
          <a:lstStyle/>
          <a:p>
            <a:r>
              <a:rPr lang="en-GB" dirty="0" smtClean="0"/>
              <a:t>You</a:t>
            </a:r>
            <a:endParaRPr lang="en-GB" dirty="0"/>
          </a:p>
        </p:txBody>
      </p:sp>
      <p:sp>
        <p:nvSpPr>
          <p:cNvPr id="6" name="Content Placeholder 5"/>
          <p:cNvSpPr>
            <a:spLocks noGrp="1"/>
          </p:cNvSpPr>
          <p:nvPr>
            <p:ph sz="quarter" idx="4"/>
          </p:nvPr>
        </p:nvSpPr>
        <p:spPr>
          <a:xfrm>
            <a:off x="4645025" y="1893887"/>
            <a:ext cx="4041775" cy="3951288"/>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1600" b="1" dirty="0" smtClean="0"/>
              <a:t>Emotional:</a:t>
            </a:r>
          </a:p>
          <a:p>
            <a:pPr lvl="1">
              <a:buNone/>
            </a:pPr>
            <a:endParaRPr lang="en-US" sz="1600" dirty="0" smtClean="0"/>
          </a:p>
          <a:p>
            <a:r>
              <a:rPr lang="en-US" sz="1600" dirty="0" smtClean="0"/>
              <a:t>Shock or disbelief, grief, want parents to get back together, sadness, anger, self-blame –  my fault, parents don’t love me anymore, blame one parent or both, fear, helplessness, pain, uncertainty</a:t>
            </a:r>
          </a:p>
          <a:p>
            <a:pPr>
              <a:buNone/>
            </a:pPr>
            <a:endParaRPr lang="en-GB" sz="1600" dirty="0" smtClean="0"/>
          </a:p>
          <a:p>
            <a:pPr>
              <a:buNone/>
            </a:pPr>
            <a:r>
              <a:rPr lang="en-GB" sz="1600" b="1" dirty="0" smtClean="0"/>
              <a:t>Practical:</a:t>
            </a:r>
          </a:p>
          <a:p>
            <a:pPr>
              <a:buNone/>
            </a:pPr>
            <a:endParaRPr lang="en-GB" sz="1600" dirty="0" smtClean="0"/>
          </a:p>
          <a:p>
            <a:r>
              <a:rPr lang="en-GB" sz="1600" dirty="0" smtClean="0"/>
              <a:t>Where will I live, who with, money, how often will I see my parents, will I have to move, change school, will I see my friends, grandparents</a:t>
            </a: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dissolve">
                                      <p:cBhvr>
                                        <p:cTn id="11" dur="500"/>
                                        <p:tgtEl>
                                          <p:spTgt spid="4">
                                            <p:bg/>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dissolve">
                                      <p:cBhvr>
                                        <p:cTn id="15" dur="500"/>
                                        <p:tgtEl>
                                          <p:spTgt spid="4">
                                            <p:txEl>
                                              <p:pRg st="0" end="0"/>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dissolve">
                                      <p:cBhvr>
                                        <p:cTn id="19" dur="500"/>
                                        <p:tgtEl>
                                          <p:spTgt spid="4">
                                            <p:txEl>
                                              <p:pRg st="2" end="2"/>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Effect transition="in" filter="dissolve">
                                      <p:cBhvr>
                                        <p:cTn id="23" dur="500"/>
                                        <p:tgtEl>
                                          <p:spTgt spid="4">
                                            <p:txEl>
                                              <p:pRg st="5" end="5"/>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dissolve">
                                      <p:cBhvr>
                                        <p:cTn id="27" dur="500"/>
                                        <p:tgtEl>
                                          <p:spTgt spid="4">
                                            <p:txEl>
                                              <p:pRg st="7" end="7"/>
                                            </p:txEl>
                                          </p:spTgt>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dissolve">
                                      <p:cBhvr>
                                        <p:cTn id="31" dur="500"/>
                                        <p:tgtEl>
                                          <p:spTgt spid="5">
                                            <p:txEl>
                                              <p:pRg st="0" end="0"/>
                                            </p:txEl>
                                          </p:spTgt>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6">
                                            <p:bg/>
                                          </p:spTgt>
                                        </p:tgtEl>
                                        <p:attrNameLst>
                                          <p:attrName>style.visibility</p:attrName>
                                        </p:attrNameLst>
                                      </p:cBhvr>
                                      <p:to>
                                        <p:strVal val="visible"/>
                                      </p:to>
                                    </p:set>
                                    <p:animEffect transition="in" filter="dissolve">
                                      <p:cBhvr>
                                        <p:cTn id="35" dur="500"/>
                                        <p:tgtEl>
                                          <p:spTgt spid="6">
                                            <p:bg/>
                                          </p:spTgt>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dissolve">
                                      <p:cBhvr>
                                        <p:cTn id="39" dur="500"/>
                                        <p:tgtEl>
                                          <p:spTgt spid="6">
                                            <p:txEl>
                                              <p:pRg st="0" end="0"/>
                                            </p:txEl>
                                          </p:spTgt>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dissolve">
                                      <p:cBhvr>
                                        <p:cTn id="43" dur="500"/>
                                        <p:tgtEl>
                                          <p:spTgt spid="6">
                                            <p:txEl>
                                              <p:pRg st="2" end="2"/>
                                            </p:txEl>
                                          </p:spTgt>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dissolve">
                                      <p:cBhvr>
                                        <p:cTn id="47" dur="500"/>
                                        <p:tgtEl>
                                          <p:spTgt spid="6">
                                            <p:txEl>
                                              <p:pRg st="4" end="4"/>
                                            </p:txEl>
                                          </p:spTgt>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6">
                                            <p:txEl>
                                              <p:pRg st="6" end="6"/>
                                            </p:txEl>
                                          </p:spTgt>
                                        </p:tgtEl>
                                        <p:attrNameLst>
                                          <p:attrName>style.visibility</p:attrName>
                                        </p:attrNameLst>
                                      </p:cBhvr>
                                      <p:to>
                                        <p:strVal val="visible"/>
                                      </p:to>
                                    </p:set>
                                    <p:animEffect transition="in" filter="dissolve">
                                      <p:cBhvr>
                                        <p:cTn id="51"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P spid="5" grpId="0" build="p"/>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4876800" cy="48768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buNone/>
            </a:pPr>
            <a:r>
              <a:rPr lang="en-GB" sz="2000" b="1" dirty="0" smtClean="0"/>
              <a:t>Emotional:</a:t>
            </a:r>
          </a:p>
          <a:p>
            <a:pPr>
              <a:buNone/>
            </a:pPr>
            <a:endParaRPr lang="en-GB" sz="2000" dirty="0" smtClean="0"/>
          </a:p>
          <a:p>
            <a:r>
              <a:rPr lang="en-GB" sz="2000" dirty="0" smtClean="0"/>
              <a:t>Everyone is likely to be grieving:</a:t>
            </a:r>
          </a:p>
          <a:p>
            <a:pPr>
              <a:buNone/>
            </a:pPr>
            <a:endParaRPr lang="en-GB" sz="2000" dirty="0" smtClean="0"/>
          </a:p>
          <a:p>
            <a:pPr lvl="1"/>
            <a:r>
              <a:rPr lang="en-GB" sz="1800" dirty="0" smtClean="0"/>
              <a:t>Your parents will want to ensure that you are protected as much as possible but they are also grieving</a:t>
            </a:r>
          </a:p>
          <a:p>
            <a:pPr lvl="1"/>
            <a:endParaRPr lang="en-GB" sz="1800" dirty="0" smtClean="0"/>
          </a:p>
          <a:p>
            <a:pPr lvl="1"/>
            <a:r>
              <a:rPr lang="en-GB" sz="1800" dirty="0" smtClean="0"/>
              <a:t>You are grieving because your world is being turned upside down and the future is uncertain</a:t>
            </a:r>
          </a:p>
          <a:p>
            <a:pPr lvl="1"/>
            <a:endParaRPr lang="en-GB" sz="1800" dirty="0" smtClean="0"/>
          </a:p>
          <a:p>
            <a:pPr lvl="1"/>
            <a:r>
              <a:rPr lang="en-GB" sz="1800" dirty="0" smtClean="0"/>
              <a:t>So you will both go through similar emotions </a:t>
            </a:r>
          </a:p>
          <a:p>
            <a:pPr>
              <a:buNone/>
            </a:pPr>
            <a:r>
              <a:rPr lang="en-GB" sz="2000" dirty="0" smtClean="0"/>
              <a:t> </a:t>
            </a:r>
          </a:p>
          <a:p>
            <a:pPr>
              <a:buNone/>
            </a:pPr>
            <a:r>
              <a:rPr lang="en-GB" sz="2000" dirty="0" smtClean="0">
                <a:solidFill>
                  <a:schemeClr val="bg1"/>
                </a:solidFill>
              </a:rPr>
              <a:t> </a:t>
            </a:r>
          </a:p>
          <a:p>
            <a:pPr>
              <a:buNone/>
            </a:pPr>
            <a:endParaRPr lang="en-GB" sz="2000" dirty="0" smtClean="0">
              <a:solidFill>
                <a:schemeClr val="bg1"/>
              </a:solidFill>
            </a:endParaRPr>
          </a:p>
          <a:p>
            <a:pPr lvl="0"/>
            <a:endParaRPr lang="en-GB" sz="2000" dirty="0" smtClean="0"/>
          </a:p>
          <a:p>
            <a:endParaRPr lang="en-GB" sz="2000" dirty="0"/>
          </a:p>
        </p:txBody>
      </p:sp>
      <p:pic>
        <p:nvPicPr>
          <p:cNvPr id="13314" name="Picture 2" descr="C:\Users\Keith\Dropbox\Images\eye 2.jpg"/>
          <p:cNvPicPr>
            <a:picLocks noChangeAspect="1" noChangeArrowheads="1"/>
          </p:cNvPicPr>
          <p:nvPr/>
        </p:nvPicPr>
        <p:blipFill>
          <a:blip r:embed="rId2" cstate="print"/>
          <a:srcRect/>
          <a:stretch>
            <a:fillRect/>
          </a:stretch>
        </p:blipFill>
        <p:spPr bwMode="auto">
          <a:xfrm>
            <a:off x="5410200" y="2590800"/>
            <a:ext cx="3657410" cy="36528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4876800" cy="48768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pPr>
              <a:buNone/>
            </a:pPr>
            <a:r>
              <a:rPr lang="en-GB" sz="2000" b="1" dirty="0" smtClean="0"/>
              <a:t>Practical:</a:t>
            </a:r>
          </a:p>
          <a:p>
            <a:pPr>
              <a:buNone/>
            </a:pPr>
            <a:endParaRPr lang="en-GB" sz="2000" dirty="0" smtClean="0"/>
          </a:p>
          <a:p>
            <a:r>
              <a:rPr lang="en-GB" sz="2000" dirty="0" smtClean="0"/>
              <a:t>This can be challenging and painful but it is probably the first thing your parents want to sort out</a:t>
            </a:r>
          </a:p>
          <a:p>
            <a:pPr>
              <a:buNone/>
            </a:pPr>
            <a:endParaRPr lang="en-GB" sz="2000" dirty="0" smtClean="0"/>
          </a:p>
          <a:p>
            <a:r>
              <a:rPr lang="en-GB" sz="2000" dirty="0" smtClean="0"/>
              <a:t>They will want to ensure you have stability and try and have a routine that works for you all</a:t>
            </a:r>
          </a:p>
          <a:p>
            <a:pPr>
              <a:buNone/>
            </a:pPr>
            <a:endParaRPr lang="en-GB" sz="2000" dirty="0" smtClean="0"/>
          </a:p>
          <a:p>
            <a:r>
              <a:rPr lang="en-GB" sz="2000" dirty="0" smtClean="0"/>
              <a:t>This is likely to include home, school and relationships including friends and family</a:t>
            </a:r>
          </a:p>
          <a:p>
            <a:pPr>
              <a:buNone/>
            </a:pPr>
            <a:endParaRPr lang="en-GB" sz="2000" dirty="0" smtClean="0"/>
          </a:p>
          <a:p>
            <a:r>
              <a:rPr lang="en-GB" sz="2000" dirty="0" smtClean="0"/>
              <a:t>Although your routine will change, it is good to have one as it brings structure to your life and helps you and your parents to manage the situation</a:t>
            </a:r>
          </a:p>
          <a:p>
            <a:pPr>
              <a:buNone/>
            </a:pPr>
            <a:endParaRPr lang="en-GB" sz="2000" dirty="0" smtClean="0">
              <a:solidFill>
                <a:schemeClr val="bg1"/>
              </a:solidFill>
            </a:endParaRPr>
          </a:p>
          <a:p>
            <a:pPr>
              <a:buNone/>
            </a:pPr>
            <a:endParaRPr lang="en-GB" sz="2000" dirty="0" smtClean="0">
              <a:solidFill>
                <a:schemeClr val="bg1"/>
              </a:solidFill>
            </a:endParaRPr>
          </a:p>
          <a:p>
            <a:pPr lvl="0"/>
            <a:endParaRPr lang="en-GB" sz="2000" dirty="0" smtClean="0"/>
          </a:p>
          <a:p>
            <a:endParaRPr lang="en-GB" sz="2000" dirty="0"/>
          </a:p>
        </p:txBody>
      </p:sp>
      <p:pic>
        <p:nvPicPr>
          <p:cNvPr id="12290" name="Picture 2" descr="C:\Users\Keith\Dropbox\Images\house4.jpg"/>
          <p:cNvPicPr>
            <a:picLocks noChangeAspect="1" noChangeArrowheads="1"/>
          </p:cNvPicPr>
          <p:nvPr/>
        </p:nvPicPr>
        <p:blipFill>
          <a:blip r:embed="rId2" cstate="print"/>
          <a:srcRect/>
          <a:stretch>
            <a:fillRect/>
          </a:stretch>
        </p:blipFill>
        <p:spPr bwMode="auto">
          <a:xfrm>
            <a:off x="5486400" y="2743200"/>
            <a:ext cx="3589683" cy="239553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867400" cy="4876800"/>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lvl="0">
              <a:buNone/>
            </a:pPr>
            <a:r>
              <a:rPr lang="en-GB" sz="2000" b="1" dirty="0" smtClean="0"/>
              <a:t>Grieving:</a:t>
            </a:r>
          </a:p>
          <a:p>
            <a:pPr lvl="0">
              <a:buNone/>
            </a:pPr>
            <a:endParaRPr lang="en-GB" sz="2000" dirty="0" smtClean="0"/>
          </a:p>
          <a:p>
            <a:r>
              <a:rPr lang="en-GB" sz="2000" dirty="0" smtClean="0"/>
              <a:t>Is a natural part of recovering from a loss and everyone's experience of grief is different</a:t>
            </a:r>
          </a:p>
          <a:p>
            <a:pPr>
              <a:buNone/>
            </a:pPr>
            <a:endParaRPr lang="en-GB" sz="2000" dirty="0" smtClean="0"/>
          </a:p>
          <a:p>
            <a:r>
              <a:rPr lang="en-GB" sz="2000" dirty="0" smtClean="0"/>
              <a:t>There are no rules about what we should feel and for how long</a:t>
            </a:r>
          </a:p>
          <a:p>
            <a:endParaRPr lang="en-GB" sz="2000" dirty="0" smtClean="0"/>
          </a:p>
          <a:p>
            <a:r>
              <a:rPr lang="en-GB" sz="2000" dirty="0" smtClean="0"/>
              <a:t>The feelings may be very intense for a while</a:t>
            </a:r>
          </a:p>
          <a:p>
            <a:pPr>
              <a:buNone/>
            </a:pPr>
            <a:endParaRPr lang="en-GB" sz="2000" dirty="0" smtClean="0"/>
          </a:p>
          <a:p>
            <a:r>
              <a:rPr lang="en-GB" sz="2000" dirty="0" smtClean="0"/>
              <a:t>Time and routine helps these intense emotions subside</a:t>
            </a:r>
          </a:p>
          <a:p>
            <a:pPr>
              <a:buNone/>
            </a:pPr>
            <a:endParaRPr lang="en-GB" sz="2000" dirty="0" smtClean="0"/>
          </a:p>
          <a:p>
            <a:r>
              <a:rPr lang="en-GB" sz="2000" dirty="0" smtClean="0"/>
              <a:t>There's no need to feel guilty about starting to feel better</a:t>
            </a:r>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4" name="Picture 2" descr="C:\Users\Keith\Dropbox\Images\pain stop.jpg"/>
          <p:cNvPicPr>
            <a:picLocks noChangeAspect="1" noChangeArrowheads="1"/>
          </p:cNvPicPr>
          <p:nvPr/>
        </p:nvPicPr>
        <p:blipFill>
          <a:blip r:embed="rId2" cstate="print"/>
          <a:srcRect/>
          <a:stretch>
            <a:fillRect/>
          </a:stretch>
        </p:blipFill>
        <p:spPr bwMode="auto">
          <a:xfrm>
            <a:off x="6400800" y="2209800"/>
            <a:ext cx="2419350" cy="2905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181600" cy="4525963"/>
          </a:xfrm>
          <a:solidFill>
            <a:schemeClr val="bg2"/>
          </a:solidFill>
        </p:spPr>
        <p:txBody>
          <a:bodyPr>
            <a:normAutofit/>
          </a:bodyPr>
          <a:lstStyle/>
          <a:p>
            <a:pPr>
              <a:buNone/>
            </a:pPr>
            <a:r>
              <a:rPr lang="en-GB" sz="2000" b="1" dirty="0" smtClean="0"/>
              <a:t>Class Exercise:</a:t>
            </a:r>
          </a:p>
          <a:p>
            <a:pPr>
              <a:buNone/>
            </a:pPr>
            <a:endParaRPr lang="en-GB" sz="2000" dirty="0" smtClean="0"/>
          </a:p>
          <a:p>
            <a:pPr>
              <a:buNone/>
            </a:pPr>
            <a:r>
              <a:rPr lang="en-GB" sz="2000" dirty="0" smtClean="0"/>
              <a:t>Review the ‘Help/Not Help  Cards</a:t>
            </a:r>
          </a:p>
          <a:p>
            <a:pPr>
              <a:buNone/>
            </a:pPr>
            <a:endParaRPr lang="en-GB" sz="2000" dirty="0" smtClean="0"/>
          </a:p>
          <a:p>
            <a:r>
              <a:rPr lang="en-GB" sz="2000" dirty="0" smtClean="0">
                <a:solidFill>
                  <a:srgbClr val="FF00FF"/>
                </a:solidFill>
              </a:rPr>
              <a:t>Identify which actions might help or not help you manage your health and wellbeing during separation or divorce?  </a:t>
            </a:r>
          </a:p>
          <a:p>
            <a:pPr>
              <a:buNone/>
            </a:pPr>
            <a:endParaRPr lang="en-GB" sz="2000" dirty="0" smtClean="0">
              <a:solidFill>
                <a:srgbClr val="FF00FF"/>
              </a:solidFill>
            </a:endParaRPr>
          </a:p>
          <a:p>
            <a:r>
              <a:rPr lang="en-GB" sz="2000" dirty="0" smtClean="0">
                <a:solidFill>
                  <a:srgbClr val="FF00FF"/>
                </a:solidFill>
              </a:rPr>
              <a:t>Put forward any other helpful or unhelpful areas that are important but not on the cards</a:t>
            </a:r>
          </a:p>
          <a:p>
            <a:endParaRPr lang="en-GB" sz="2000" dirty="0" smtClean="0">
              <a:solidFill>
                <a:srgbClr val="FF00FF"/>
              </a:solidFill>
            </a:endParaRPr>
          </a:p>
          <a:p>
            <a:pPr lvl="1"/>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6229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638800" cy="4876800"/>
          </a:xfrm>
        </p:spPr>
        <p:style>
          <a:lnRef idx="1">
            <a:schemeClr val="accent2"/>
          </a:lnRef>
          <a:fillRef idx="3">
            <a:schemeClr val="accent2"/>
          </a:fillRef>
          <a:effectRef idx="2">
            <a:schemeClr val="accent2"/>
          </a:effectRef>
          <a:fontRef idx="minor">
            <a:schemeClr val="lt1"/>
          </a:fontRef>
        </p:style>
        <p:txBody>
          <a:bodyPr>
            <a:normAutofit fontScale="70000" lnSpcReduction="20000"/>
          </a:bodyPr>
          <a:lstStyle/>
          <a:p>
            <a:pPr>
              <a:buNone/>
            </a:pPr>
            <a:r>
              <a:rPr lang="en-GB" sz="2000" b="1" dirty="0" smtClean="0">
                <a:solidFill>
                  <a:schemeClr val="bg1"/>
                </a:solidFill>
              </a:rPr>
              <a:t>Things to Consider:</a:t>
            </a:r>
          </a:p>
          <a:p>
            <a:pPr>
              <a:buNone/>
            </a:pPr>
            <a:endParaRPr lang="en-GB" sz="2000" dirty="0" smtClean="0">
              <a:solidFill>
                <a:schemeClr val="bg1"/>
              </a:solidFill>
            </a:endParaRPr>
          </a:p>
          <a:p>
            <a:r>
              <a:rPr lang="en-GB" sz="2000" dirty="0" smtClean="0">
                <a:solidFill>
                  <a:schemeClr val="bg1"/>
                </a:solidFill>
              </a:rPr>
              <a:t>Looking after your health/eating, sleeping, exercise, socialising and having fun where you can</a:t>
            </a:r>
          </a:p>
          <a:p>
            <a:pPr>
              <a:buNone/>
            </a:pPr>
            <a:endParaRPr lang="en-GB" sz="2000" dirty="0" smtClean="0">
              <a:solidFill>
                <a:schemeClr val="bg1"/>
              </a:solidFill>
            </a:endParaRPr>
          </a:p>
          <a:p>
            <a:r>
              <a:rPr lang="en-GB" sz="2000" dirty="0" smtClean="0">
                <a:solidFill>
                  <a:schemeClr val="bg1"/>
                </a:solidFill>
              </a:rPr>
              <a:t>Have honest conversations and don’t allow negative comments about each parent</a:t>
            </a:r>
          </a:p>
          <a:p>
            <a:pPr>
              <a:buNone/>
            </a:pPr>
            <a:endParaRPr lang="en-GB" sz="2000" dirty="0" smtClean="0">
              <a:solidFill>
                <a:schemeClr val="bg1"/>
              </a:solidFill>
            </a:endParaRPr>
          </a:p>
          <a:p>
            <a:r>
              <a:rPr lang="en-GB" sz="2000" dirty="0" smtClean="0">
                <a:solidFill>
                  <a:schemeClr val="bg1"/>
                </a:solidFill>
              </a:rPr>
              <a:t>Ask advice from friends who have been through it</a:t>
            </a:r>
          </a:p>
          <a:p>
            <a:pPr>
              <a:buNone/>
            </a:pPr>
            <a:endParaRPr lang="en-GB" sz="2000" dirty="0" smtClean="0">
              <a:solidFill>
                <a:schemeClr val="bg1"/>
              </a:solidFill>
            </a:endParaRPr>
          </a:p>
          <a:p>
            <a:r>
              <a:rPr lang="en-GB" sz="2000" dirty="0" smtClean="0">
                <a:solidFill>
                  <a:schemeClr val="bg1"/>
                </a:solidFill>
              </a:rPr>
              <a:t>See your grandparents and friends as much as you normally do</a:t>
            </a:r>
          </a:p>
          <a:p>
            <a:endParaRPr lang="en-GB" sz="2000" dirty="0" smtClean="0">
              <a:solidFill>
                <a:schemeClr val="bg1"/>
              </a:solidFill>
            </a:endParaRPr>
          </a:p>
          <a:p>
            <a:r>
              <a:rPr lang="en-GB" sz="2000" dirty="0" smtClean="0">
                <a:solidFill>
                  <a:schemeClr val="bg1"/>
                </a:solidFill>
              </a:rPr>
              <a:t>Take each day a step at a time and deal with problems as they arise</a:t>
            </a:r>
          </a:p>
          <a:p>
            <a:pPr>
              <a:buNone/>
            </a:pPr>
            <a:endParaRPr lang="en-GB" sz="2000" dirty="0" smtClean="0">
              <a:solidFill>
                <a:schemeClr val="bg1"/>
              </a:solidFill>
            </a:endParaRPr>
          </a:p>
          <a:p>
            <a:r>
              <a:rPr lang="en-GB" sz="2000" dirty="0" smtClean="0">
                <a:solidFill>
                  <a:schemeClr val="bg1"/>
                </a:solidFill>
              </a:rPr>
              <a:t>Try not to judge either parent even if one has left as you may not be party to all of the issues</a:t>
            </a:r>
          </a:p>
          <a:p>
            <a:pPr>
              <a:buNone/>
            </a:pPr>
            <a:endParaRPr lang="en-GB" sz="2000" dirty="0" smtClean="0">
              <a:solidFill>
                <a:schemeClr val="bg1"/>
              </a:solidFill>
            </a:endParaRPr>
          </a:p>
          <a:p>
            <a:r>
              <a:rPr lang="en-GB" sz="2000" dirty="0" smtClean="0">
                <a:solidFill>
                  <a:schemeClr val="bg1"/>
                </a:solidFill>
              </a:rPr>
              <a:t>If one of your parents has left to live with someone else, especially someone with children, it is likely that they are also going through similar emotions to you</a:t>
            </a:r>
          </a:p>
          <a:p>
            <a:endParaRPr lang="en-GB" sz="2000" dirty="0" smtClean="0">
              <a:solidFill>
                <a:schemeClr val="bg1"/>
              </a:solidFill>
            </a:endParaRPr>
          </a:p>
          <a:p>
            <a:r>
              <a:rPr lang="en-GB" sz="2000" dirty="0" smtClean="0">
                <a:solidFill>
                  <a:schemeClr val="bg1"/>
                </a:solidFill>
              </a:rPr>
              <a:t>Ensure you spend quality time with each parent if this is possible</a:t>
            </a:r>
          </a:p>
          <a:p>
            <a:endParaRPr lang="en-GB" sz="2000" dirty="0" smtClean="0">
              <a:solidFill>
                <a:schemeClr val="bg1"/>
              </a:solidFill>
            </a:endParaRPr>
          </a:p>
          <a:p>
            <a:pPr lvl="0"/>
            <a:endParaRPr lang="en-GB" sz="2000" dirty="0" smtClean="0"/>
          </a:p>
          <a:p>
            <a:endParaRPr lang="en-GB" sz="2000" dirty="0"/>
          </a:p>
        </p:txBody>
      </p:sp>
      <p:pic>
        <p:nvPicPr>
          <p:cNvPr id="4098" name="Picture 2" descr="C:\Users\Keith\Dropbox\Images\trust.jpg"/>
          <p:cNvPicPr>
            <a:picLocks noChangeAspect="1" noChangeArrowheads="1"/>
          </p:cNvPicPr>
          <p:nvPr/>
        </p:nvPicPr>
        <p:blipFill>
          <a:blip r:embed="rId2" cstate="print"/>
          <a:srcRect/>
          <a:stretch>
            <a:fillRect/>
          </a:stretch>
        </p:blipFill>
        <p:spPr bwMode="auto">
          <a:xfrm>
            <a:off x="6172200" y="2209800"/>
            <a:ext cx="285928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1" fill="hold" nodeType="afterEffect">
                                  <p:stCondLst>
                                    <p:cond delay="0"/>
                                  </p:stCondLst>
                                  <p:childTnLst>
                                    <p:set>
                                      <p:cBhvr>
                                        <p:cTn id="46" dur="1" fill="hold">
                                          <p:stCondLst>
                                            <p:cond delay="0"/>
                                          </p:stCondLst>
                                        </p:cTn>
                                        <p:tgtEl>
                                          <p:spTgt spid="3">
                                            <p:txEl>
                                              <p:pRg st="16" end="16"/>
                                            </p:txEl>
                                          </p:spTgt>
                                        </p:tgtEl>
                                        <p:attrNameLst>
                                          <p:attrName>style.visibility</p:attrName>
                                        </p:attrNameLst>
                                      </p:cBhvr>
                                      <p:to>
                                        <p:strVal val="visible"/>
                                      </p:to>
                                    </p:set>
                                    <p:anim calcmode="lin" valueType="num">
                                      <p:cBhvr additive="base">
                                        <p:cTn id="47"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6" end="1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715000" cy="4525963"/>
          </a:xfrm>
        </p:spPr>
        <p:style>
          <a:lnRef idx="1">
            <a:schemeClr val="accent6"/>
          </a:lnRef>
          <a:fillRef idx="2">
            <a:schemeClr val="accent6"/>
          </a:fillRef>
          <a:effectRef idx="1">
            <a:schemeClr val="accent6"/>
          </a:effectRef>
          <a:fontRef idx="minor">
            <a:schemeClr val="dk1"/>
          </a:fontRef>
        </p:style>
        <p:txBody>
          <a:bodyPr>
            <a:normAutofit fontScale="62500" lnSpcReduction="20000"/>
          </a:bodyPr>
          <a:lstStyle/>
          <a:p>
            <a:pPr>
              <a:buNone/>
            </a:pPr>
            <a:r>
              <a:rPr lang="en-US" sz="2900" b="1" dirty="0" smtClean="0"/>
              <a:t>Remember:</a:t>
            </a:r>
          </a:p>
          <a:p>
            <a:pPr>
              <a:buNone/>
            </a:pPr>
            <a:endParaRPr lang="en-US" sz="2900" dirty="0" smtClean="0"/>
          </a:p>
          <a:p>
            <a:r>
              <a:rPr lang="en-US" sz="2900" dirty="0" smtClean="0"/>
              <a:t>Families come in all shapes, sizes and structures</a:t>
            </a:r>
          </a:p>
          <a:p>
            <a:r>
              <a:rPr lang="en-US" sz="2900" dirty="0" smtClean="0"/>
              <a:t>Separation and divorce is the end of a romantic relationship between a couple, not the end of your family or co-parenting relationships</a:t>
            </a:r>
          </a:p>
          <a:p>
            <a:r>
              <a:rPr lang="en-US" sz="2900" dirty="0" smtClean="0"/>
              <a:t>The family is not gone, it’s just changed</a:t>
            </a:r>
          </a:p>
          <a:p>
            <a:r>
              <a:rPr lang="en-CA" sz="2900" dirty="0" smtClean="0"/>
              <a:t>Your parents still LOVE YOU</a:t>
            </a:r>
          </a:p>
          <a:p>
            <a:r>
              <a:rPr lang="en-CA" sz="2900" dirty="0" smtClean="0"/>
              <a:t>They will ALWAYS LOVE YOU, no matter where you all live</a:t>
            </a:r>
          </a:p>
          <a:p>
            <a:r>
              <a:rPr lang="en-CA" sz="2900" dirty="0" smtClean="0"/>
              <a:t>They are not splitting up because of anything you have done</a:t>
            </a:r>
          </a:p>
          <a:p>
            <a:r>
              <a:rPr lang="en-CA" sz="2900" dirty="0" smtClean="0"/>
              <a:t>You may feel sad or upset but you will feel better in time</a:t>
            </a:r>
          </a:p>
          <a:p>
            <a:r>
              <a:rPr lang="en-CA" sz="2900" dirty="0" smtClean="0"/>
              <a:t>Always talk to your parents or another adult you can trust in the family</a:t>
            </a:r>
          </a:p>
          <a:p>
            <a:endParaRPr lang="en-GB" dirty="0"/>
          </a:p>
        </p:txBody>
      </p:sp>
      <p:pic>
        <p:nvPicPr>
          <p:cNvPr id="14338" name="Picture 2" descr="C:\Users\Keith\Dropbox\Images\health.jpg"/>
          <p:cNvPicPr>
            <a:picLocks noChangeAspect="1" noChangeArrowheads="1"/>
          </p:cNvPicPr>
          <p:nvPr/>
        </p:nvPicPr>
        <p:blipFill>
          <a:blip r:embed="rId2" cstate="print"/>
          <a:srcRect/>
          <a:stretch>
            <a:fillRect/>
          </a:stretch>
        </p:blipFill>
        <p:spPr bwMode="auto">
          <a:xfrm>
            <a:off x="6188075" y="2057400"/>
            <a:ext cx="2955925" cy="34020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p:txBody>
          <a:bodyPr/>
          <a:lstStyle/>
          <a:p>
            <a:pPr>
              <a:buNone/>
            </a:pPr>
            <a:r>
              <a:rPr lang="en-GB" dirty="0" smtClean="0"/>
              <a:t>Click on the video Link</a:t>
            </a:r>
          </a:p>
          <a:p>
            <a:pPr>
              <a:buNone/>
            </a:pPr>
            <a:endParaRPr lang="en-GB" dirty="0" smtClean="0"/>
          </a:p>
          <a:p>
            <a:pPr>
              <a:buNone/>
            </a:pPr>
            <a:r>
              <a:rPr lang="en-GB" dirty="0" smtClean="0">
                <a:hlinkClick r:id="rId2"/>
              </a:rPr>
              <a:t>Voice of the Child of Divorce</a:t>
            </a:r>
            <a:r>
              <a:rPr lang="en-GB" dirty="0" smtClean="0"/>
              <a:t> </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t>In Groups of 4:</a:t>
            </a:r>
          </a:p>
          <a:p>
            <a:pPr>
              <a:buNone/>
            </a:pPr>
            <a:endParaRPr lang="en-GB" sz="2000" dirty="0" smtClean="0"/>
          </a:p>
          <a:p>
            <a:r>
              <a:rPr lang="en-GB" sz="2000" dirty="0" smtClean="0">
                <a:solidFill>
                  <a:srgbClr val="FF00FF"/>
                </a:solidFill>
              </a:rPr>
              <a:t>One of your school friends has parents that are divorcing</a:t>
            </a:r>
          </a:p>
          <a:p>
            <a:endParaRPr lang="en-GB" sz="2000" dirty="0" smtClean="0">
              <a:solidFill>
                <a:srgbClr val="FF00FF"/>
              </a:solidFill>
            </a:endParaRPr>
          </a:p>
          <a:p>
            <a:r>
              <a:rPr lang="en-US" sz="2000" dirty="0" smtClean="0">
                <a:solidFill>
                  <a:srgbClr val="FF00FF"/>
                </a:solidFill>
              </a:rPr>
              <a:t>Make a list of ways you can be ‘a good friend’ during this difficult time</a:t>
            </a:r>
          </a:p>
          <a:p>
            <a:pPr>
              <a:buNone/>
            </a:pPr>
            <a:endParaRPr lang="en-GB" sz="2000" dirty="0" smtClean="0">
              <a:solidFill>
                <a:srgbClr val="FF00FF"/>
              </a:solidFill>
            </a:endParaRPr>
          </a:p>
          <a:p>
            <a:r>
              <a:rPr lang="en-GB" sz="2000" dirty="0" smtClean="0">
                <a:solidFill>
                  <a:srgbClr val="FF00FF"/>
                </a:solidFill>
              </a:rPr>
              <a:t>Share these with the class</a:t>
            </a:r>
            <a:endParaRPr lang="en-GB" sz="2000" dirty="0">
              <a:solidFill>
                <a:srgbClr val="FF00FF"/>
              </a:solidFill>
            </a:endParaRPr>
          </a:p>
        </p:txBody>
      </p:sp>
      <p:pic>
        <p:nvPicPr>
          <p:cNvPr id="5" name="Picture 6" descr="http://t3.gstatic.com/images?q=tbn:ANd9GcTrzY2wen3Iylhb0GWBpnxHzgXaZuzMg-dWz7KSLLVDUdIBW7cbQQ"/>
          <p:cNvPicPr>
            <a:picLocks noChangeAspect="1" noChangeArrowheads="1"/>
          </p:cNvPicPr>
          <p:nvPr/>
        </p:nvPicPr>
        <p:blipFill>
          <a:blip r:embed="rId2" cstate="print"/>
          <a:srcRect/>
          <a:stretch>
            <a:fillRect/>
          </a:stretch>
        </p:blipFill>
        <p:spPr bwMode="auto">
          <a:xfrm>
            <a:off x="5681979" y="2514600"/>
            <a:ext cx="3091102" cy="2057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lvl="0"/>
            <a:r>
              <a:rPr lang="en-GB" sz="2000" dirty="0" smtClean="0"/>
              <a:t>When we talk about loss, most people immediately think about bereavement</a:t>
            </a:r>
          </a:p>
          <a:p>
            <a:pPr lvl="0">
              <a:buNone/>
            </a:pPr>
            <a:endParaRPr lang="en-GB" sz="2000" dirty="0" smtClean="0"/>
          </a:p>
          <a:p>
            <a:pPr lvl="0"/>
            <a:r>
              <a:rPr lang="en-GB" sz="2000" dirty="0" smtClean="0"/>
              <a:t>However loss can come in many other forms and from different sources including job, home and relationships and each can have a huge impact on family, friends and life in general</a:t>
            </a:r>
          </a:p>
          <a:p>
            <a:pPr lvl="0">
              <a:buNone/>
            </a:pPr>
            <a:endParaRPr lang="en-GB" sz="2000" dirty="0" smtClean="0"/>
          </a:p>
          <a:p>
            <a:pPr lvl="0"/>
            <a:r>
              <a:rPr lang="en-GB" sz="2000" dirty="0" smtClean="0"/>
              <a:t>We need to understand  the impact of loss on ourselves and people around us and develop coping approaches to manage it and support all of those affected</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6" name="Picture 2" descr="C:\Users\Keith\Dropbox\Images\Dead roses.jpg"/>
          <p:cNvPicPr>
            <a:picLocks noChangeAspect="1" noChangeArrowheads="1"/>
          </p:cNvPicPr>
          <p:nvPr/>
        </p:nvPicPr>
        <p:blipFill>
          <a:blip r:embed="rId2" cstate="print"/>
          <a:srcRect/>
          <a:stretch>
            <a:fillRect/>
          </a:stretch>
        </p:blipFill>
        <p:spPr bwMode="auto">
          <a:xfrm>
            <a:off x="5562601" y="1828800"/>
            <a:ext cx="3417906" cy="3581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381000" y="1295400"/>
            <a:ext cx="4648200" cy="5410200"/>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You have 5 minutes to list as many examples of positive and negative loss as you can</a:t>
            </a:r>
          </a:p>
          <a:p>
            <a:pPr>
              <a:buNone/>
            </a:pPr>
            <a:endParaRPr lang="en-GB" sz="2000" dirty="0" smtClean="0">
              <a:solidFill>
                <a:srgbClr val="FF00FF"/>
              </a:solidFill>
            </a:endParaRPr>
          </a:p>
          <a:p>
            <a:r>
              <a:rPr lang="en-GB" sz="2000" dirty="0" smtClean="0">
                <a:solidFill>
                  <a:srgbClr val="FF00FF"/>
                </a:solidFill>
                <a:cs typeface="Times New Roman" pitchFamily="18" charset="0"/>
              </a:rPr>
              <a:t>Share these with the class</a:t>
            </a:r>
          </a:p>
          <a:p>
            <a:pPr fontAlgn="base">
              <a:buNone/>
            </a:pPr>
            <a:r>
              <a:rPr lang="en-GB" dirty="0" smtClean="0"/>
              <a:t/>
            </a:r>
            <a:br>
              <a:rPr lang="en-GB" dirty="0" smtClean="0"/>
            </a:br>
            <a:r>
              <a:rPr lang="en-GB" dirty="0" smtClean="0"/>
              <a:t> </a:t>
            </a:r>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Loss, Separation and Divorce</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Learn how to manage or deal with the effects of loss, separation and divorce</a:t>
            </a: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pPr>
              <a:buNone/>
            </a:pPr>
            <a:endParaRPr lang="en-GB" dirty="0"/>
          </a:p>
        </p:txBody>
      </p:sp>
      <p:pic>
        <p:nvPicPr>
          <p:cNvPr id="2050" name="Picture 2" descr="C:\Users\Keith\Dropbox\Images\depression man.jpg"/>
          <p:cNvPicPr>
            <a:picLocks noChangeAspect="1" noChangeArrowheads="1"/>
          </p:cNvPicPr>
          <p:nvPr/>
        </p:nvPicPr>
        <p:blipFill>
          <a:blip r:embed="rId2" cstate="print"/>
          <a:srcRect/>
          <a:stretch>
            <a:fillRect/>
          </a:stretch>
        </p:blipFill>
        <p:spPr bwMode="auto">
          <a:xfrm>
            <a:off x="5603314" y="2590800"/>
            <a:ext cx="3540686" cy="23653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066800"/>
            <a:ext cx="4876800" cy="5791200"/>
          </a:xfrm>
        </p:spPr>
        <p:style>
          <a:lnRef idx="1">
            <a:schemeClr val="dk1"/>
          </a:lnRef>
          <a:fillRef idx="2">
            <a:schemeClr val="dk1"/>
          </a:fillRef>
          <a:effectRef idx="1">
            <a:schemeClr val="dk1"/>
          </a:effectRef>
          <a:fontRef idx="minor">
            <a:schemeClr val="dk1"/>
          </a:fontRef>
        </p:style>
        <p:txBody>
          <a:bodyPr>
            <a:normAutofit fontScale="25000" lnSpcReduction="20000"/>
          </a:bodyPr>
          <a:lstStyle/>
          <a:p>
            <a:pPr>
              <a:buNone/>
            </a:pPr>
            <a:r>
              <a:rPr lang="en-GB" sz="8000" b="1" dirty="0" smtClean="0"/>
              <a:t>Work Loss:</a:t>
            </a:r>
          </a:p>
          <a:p>
            <a:pPr>
              <a:buNone/>
            </a:pPr>
            <a:endParaRPr lang="en-GB" sz="8000" dirty="0" smtClean="0"/>
          </a:p>
          <a:p>
            <a:r>
              <a:rPr lang="en-GB" sz="8000" dirty="0" smtClean="0"/>
              <a:t>There are many reasons for job loss including:</a:t>
            </a:r>
          </a:p>
          <a:p>
            <a:pPr>
              <a:buNone/>
            </a:pPr>
            <a:endParaRPr lang="en-GB" sz="8000" dirty="0" smtClean="0"/>
          </a:p>
          <a:p>
            <a:pPr lvl="1"/>
            <a:r>
              <a:rPr lang="en-GB" sz="8000" dirty="0" smtClean="0"/>
              <a:t>Changing technology</a:t>
            </a:r>
          </a:p>
          <a:p>
            <a:pPr lvl="1"/>
            <a:r>
              <a:rPr lang="en-GB" sz="8000" dirty="0" smtClean="0"/>
              <a:t>Jobs being outsourced</a:t>
            </a:r>
          </a:p>
          <a:p>
            <a:pPr lvl="1"/>
            <a:r>
              <a:rPr lang="en-GB" sz="8000" dirty="0" smtClean="0"/>
              <a:t>Reduced demand</a:t>
            </a:r>
          </a:p>
          <a:p>
            <a:pPr lvl="1"/>
            <a:r>
              <a:rPr lang="en-GB" sz="8000" dirty="0" smtClean="0"/>
              <a:t>Competition from other businesses</a:t>
            </a:r>
          </a:p>
          <a:p>
            <a:pPr lvl="1"/>
            <a:r>
              <a:rPr lang="en-GB" sz="8000" dirty="0" smtClean="0"/>
              <a:t>Competition from cheaper imports</a:t>
            </a:r>
          </a:p>
          <a:p>
            <a:pPr>
              <a:buNone/>
            </a:pPr>
            <a:endParaRPr lang="en-GB" sz="8000" dirty="0" smtClean="0"/>
          </a:p>
          <a:p>
            <a:r>
              <a:rPr lang="en-GB" sz="8000" dirty="0" smtClean="0"/>
              <a:t>Whatever the reasons, it is not likely to be your parents fault and job loss can have a huge impact on families, their relationships and also on local communities if it is a major employer </a:t>
            </a:r>
          </a:p>
          <a:p>
            <a:pPr>
              <a:buNone/>
            </a:pPr>
            <a:endParaRPr lang="en-GB" sz="8000" dirty="0" smtClean="0"/>
          </a:p>
          <a:p>
            <a:r>
              <a:rPr lang="en-GB" sz="8000" dirty="0" smtClean="0"/>
              <a:t>We need to understand these impacts and help ourselves and loved ones through these difficult times </a:t>
            </a:r>
          </a:p>
          <a:p>
            <a:pPr lvl="1"/>
            <a:endParaRPr lang="en-GB" sz="1600" dirty="0" smtClean="0"/>
          </a:p>
          <a:p>
            <a:pPr lvl="1"/>
            <a:endParaRPr lang="en-GB" sz="1600" dirty="0" smtClean="0"/>
          </a:p>
          <a:p>
            <a:pPr>
              <a:buNone/>
            </a:pPr>
            <a:endParaRPr lang="en-GB" sz="2000" dirty="0" smtClean="0">
              <a:solidFill>
                <a:srgbClr val="FF0000"/>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Loss, Separation and Divorce</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5122" name="Picture 2" descr="C:\Users\Keith\Dropbox\Images\viewing the future.jpg"/>
          <p:cNvPicPr>
            <a:picLocks noChangeAspect="1" noChangeArrowheads="1"/>
          </p:cNvPicPr>
          <p:nvPr/>
        </p:nvPicPr>
        <p:blipFill>
          <a:blip r:embed="rId2" cstate="print"/>
          <a:srcRect/>
          <a:stretch>
            <a:fillRect/>
          </a:stretch>
        </p:blipFill>
        <p:spPr bwMode="auto">
          <a:xfrm>
            <a:off x="5334000" y="2286000"/>
            <a:ext cx="3542930"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dissolve">
                                      <p:cBhvr>
                                        <p:cTn id="35" dur="500"/>
                                        <p:tgtEl>
                                          <p:spTgt spid="3">
                                            <p:txEl>
                                              <p:pRg st="10" end="10"/>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animEffect transition="in" filter="dissolve">
                                      <p:cBhvr>
                                        <p:cTn id="39"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4876800" cy="4876800"/>
          </a:xfrm>
          <a:solidFill>
            <a:schemeClr val="accent3">
              <a:lumMod val="20000"/>
              <a:lumOff val="80000"/>
            </a:schemeClr>
          </a:solidFill>
        </p:spPr>
        <p:txBody>
          <a:bodyPr>
            <a:normAutofit/>
          </a:bodyPr>
          <a:lstStyle/>
          <a:p>
            <a:pPr>
              <a:buNone/>
            </a:pPr>
            <a:r>
              <a:rPr lang="en-GB" sz="2000" b="1" smtClean="0"/>
              <a:t>Class Exercise:</a:t>
            </a:r>
            <a:endParaRPr lang="en-GB" sz="2000" b="1" dirty="0" smtClean="0"/>
          </a:p>
          <a:p>
            <a:pPr>
              <a:buNone/>
            </a:pPr>
            <a:endParaRPr lang="en-GB" sz="2400" dirty="0" smtClean="0"/>
          </a:p>
          <a:p>
            <a:r>
              <a:rPr lang="en-GB" sz="2000" dirty="0" smtClean="0">
                <a:solidFill>
                  <a:srgbClr val="FF00FF"/>
                </a:solidFill>
              </a:rPr>
              <a:t>If your parent loses their job, what emotions do you think they are feeling?</a:t>
            </a:r>
          </a:p>
          <a:p>
            <a:pPr>
              <a:buNone/>
            </a:pPr>
            <a:endParaRPr lang="en-GB" sz="2000" dirty="0" smtClean="0">
              <a:solidFill>
                <a:srgbClr val="FF00FF"/>
              </a:solidFill>
            </a:endParaRPr>
          </a:p>
          <a:p>
            <a:r>
              <a:rPr lang="en-GB" sz="2000" dirty="0" smtClean="0">
                <a:solidFill>
                  <a:srgbClr val="FF00FF"/>
                </a:solidFill>
              </a:rPr>
              <a:t>What emotions would you feel?</a:t>
            </a:r>
          </a:p>
          <a:p>
            <a:pPr>
              <a:buNone/>
            </a:pPr>
            <a:endParaRPr lang="en-GB" sz="2000" dirty="0" smtClean="0">
              <a:solidFill>
                <a:srgbClr val="FF00FF"/>
              </a:solidFill>
            </a:endParaRPr>
          </a:p>
          <a:p>
            <a:r>
              <a:rPr lang="en-GB" sz="2000" dirty="0" smtClean="0">
                <a:solidFill>
                  <a:srgbClr val="FF00FF"/>
                </a:solidFill>
              </a:rPr>
              <a:t>Let’s list them and share with the class</a:t>
            </a:r>
          </a:p>
          <a:p>
            <a:endParaRPr lang="en-GB" sz="2400" dirty="0" smtClean="0"/>
          </a:p>
          <a:p>
            <a:endParaRPr lang="en-GB" sz="2400" dirty="0" smtClean="0"/>
          </a:p>
        </p:txBody>
      </p:sp>
      <p:pic>
        <p:nvPicPr>
          <p:cNvPr id="6146"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029200" cy="4876800"/>
          </a:xfrm>
        </p:spPr>
        <p:style>
          <a:lnRef idx="1">
            <a:schemeClr val="dk1"/>
          </a:lnRef>
          <a:fillRef idx="3">
            <a:schemeClr val="dk1"/>
          </a:fillRef>
          <a:effectRef idx="2">
            <a:schemeClr val="dk1"/>
          </a:effectRef>
          <a:fontRef idx="minor">
            <a:schemeClr val="lt1"/>
          </a:fontRef>
        </p:style>
        <p:txBody>
          <a:bodyPr>
            <a:normAutofit lnSpcReduction="10000"/>
          </a:bodyPr>
          <a:lstStyle/>
          <a:p>
            <a:pPr>
              <a:buNone/>
            </a:pPr>
            <a:r>
              <a:rPr lang="en-GB" sz="2000" b="1" dirty="0" smtClean="0"/>
              <a:t>Bereavement  Loss:</a:t>
            </a:r>
          </a:p>
          <a:p>
            <a:pPr>
              <a:buNone/>
            </a:pPr>
            <a:endParaRPr lang="en-GB" sz="2000" dirty="0" smtClean="0"/>
          </a:p>
          <a:p>
            <a:r>
              <a:rPr lang="en-GB" sz="2000" dirty="0" smtClean="0"/>
              <a:t>These are some of the emotions people feel as part of bereavement:</a:t>
            </a:r>
          </a:p>
          <a:p>
            <a:pPr>
              <a:buNone/>
            </a:pPr>
            <a:r>
              <a:rPr lang="en-GB" sz="1900" dirty="0" smtClean="0"/>
              <a:t> </a:t>
            </a:r>
          </a:p>
          <a:p>
            <a:pPr lvl="1"/>
            <a:r>
              <a:rPr lang="en-GB" sz="2000" dirty="0" smtClean="0"/>
              <a:t>sadness</a:t>
            </a:r>
          </a:p>
          <a:p>
            <a:pPr lvl="1"/>
            <a:r>
              <a:rPr lang="en-GB" sz="2000" dirty="0" smtClean="0"/>
              <a:t>shock</a:t>
            </a:r>
          </a:p>
          <a:p>
            <a:pPr lvl="1"/>
            <a:r>
              <a:rPr lang="en-GB" sz="2000" dirty="0" smtClean="0"/>
              <a:t>relief</a:t>
            </a:r>
          </a:p>
          <a:p>
            <a:pPr lvl="1"/>
            <a:r>
              <a:rPr lang="en-GB" sz="2000" dirty="0" smtClean="0"/>
              <a:t>guilt and regret</a:t>
            </a:r>
          </a:p>
          <a:p>
            <a:pPr lvl="1"/>
            <a:r>
              <a:rPr lang="en-GB" sz="2000" dirty="0" smtClean="0"/>
              <a:t>helplessness</a:t>
            </a:r>
          </a:p>
          <a:p>
            <a:pPr lvl="1"/>
            <a:r>
              <a:rPr lang="en-GB" sz="2000" dirty="0" smtClean="0"/>
              <a:t>anger</a:t>
            </a:r>
          </a:p>
          <a:p>
            <a:pPr lvl="1"/>
            <a:r>
              <a:rPr lang="en-GB" sz="2000" dirty="0" smtClean="0"/>
              <a:t>anxiety</a:t>
            </a:r>
          </a:p>
          <a:p>
            <a:pPr lvl="1"/>
            <a:r>
              <a:rPr lang="en-GB" sz="2000" dirty="0" smtClean="0"/>
              <a:t>despair </a:t>
            </a:r>
          </a:p>
          <a:p>
            <a:pPr lvl="1"/>
            <a:r>
              <a:rPr lang="en-GB" sz="2000" dirty="0" smtClean="0"/>
              <a:t>depression</a:t>
            </a: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7170" name="Picture 2" descr="C:\Users\Keith\Dropbox\Images\pleading hands.jpg"/>
          <p:cNvPicPr>
            <a:picLocks noChangeAspect="1" noChangeArrowheads="1"/>
          </p:cNvPicPr>
          <p:nvPr/>
        </p:nvPicPr>
        <p:blipFill>
          <a:blip r:embed="rId2" cstate="print"/>
          <a:srcRect/>
          <a:stretch>
            <a:fillRect/>
          </a:stretch>
        </p:blipFill>
        <p:spPr bwMode="auto">
          <a:xfrm>
            <a:off x="5562600" y="1676400"/>
            <a:ext cx="3209925" cy="4200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dissolve">
                                      <p:cBhvr>
                                        <p:cTn id="47" dur="500"/>
                                        <p:tgtEl>
                                          <p:spTgt spid="3">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dissolve">
                                      <p:cBhvr>
                                        <p:cTn id="5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Loss, Separation and Divorce</a:t>
            </a:r>
            <a:endParaRPr lang="en-GB" sz="2800" dirty="0"/>
          </a:p>
        </p:txBody>
      </p:sp>
      <p:sp>
        <p:nvSpPr>
          <p:cNvPr id="3" name="Content Placeholder 2"/>
          <p:cNvSpPr>
            <a:spLocks noGrp="1"/>
          </p:cNvSpPr>
          <p:nvPr>
            <p:ph idx="1"/>
          </p:nvPr>
        </p:nvSpPr>
        <p:spPr>
          <a:xfrm>
            <a:off x="457200" y="1600200"/>
            <a:ext cx="5410200" cy="4724400"/>
          </a:xfrm>
          <a:solidFill>
            <a:schemeClr val="accent6">
              <a:lumMod val="20000"/>
              <a:lumOff val="80000"/>
            </a:schemeClr>
          </a:solidFill>
        </p:spPr>
        <p:txBody>
          <a:bodyPr>
            <a:normAutofit/>
          </a:bodyPr>
          <a:lstStyle/>
          <a:p>
            <a:pPr lvl="0">
              <a:buNone/>
            </a:pPr>
            <a:r>
              <a:rPr lang="en-GB" sz="2400" b="1" dirty="0" smtClean="0">
                <a:solidFill>
                  <a:srgbClr val="FF00FF"/>
                </a:solidFill>
              </a:rPr>
              <a:t>What do we conclude from this?</a:t>
            </a:r>
          </a:p>
          <a:p>
            <a:pPr lvl="0">
              <a:buNone/>
            </a:pPr>
            <a:endParaRPr lang="en-GB" sz="2000" dirty="0" smtClean="0"/>
          </a:p>
          <a:p>
            <a:r>
              <a:rPr lang="en-GB" sz="2000" dirty="0" smtClean="0"/>
              <a:t>The effects of losing a job can be as devastating as a bereavement</a:t>
            </a:r>
          </a:p>
          <a:p>
            <a:endParaRPr lang="en-GB" sz="2000" dirty="0" smtClean="0"/>
          </a:p>
          <a:p>
            <a:r>
              <a:rPr lang="en-GB" sz="2000" dirty="0" smtClean="0"/>
              <a:t>But there is life after job loss</a:t>
            </a:r>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5361" name="Picture 1" descr="C:\Users\Keith\Dropbox\Images\Microscope (2).jpg"/>
          <p:cNvPicPr>
            <a:picLocks noChangeAspect="1" noChangeArrowheads="1"/>
          </p:cNvPicPr>
          <p:nvPr/>
        </p:nvPicPr>
        <p:blipFill>
          <a:blip r:embed="rId2" cstate="print"/>
          <a:srcRect/>
          <a:stretch>
            <a:fillRect/>
          </a:stretch>
        </p:blipFill>
        <p:spPr bwMode="auto">
          <a:xfrm>
            <a:off x="6096000" y="1981200"/>
            <a:ext cx="2743200" cy="41084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2732</TotalTime>
  <Words>1752</Words>
  <Application>Microsoft Office PowerPoint</Application>
  <PresentationFormat>On-screen Show (4:3)</PresentationFormat>
  <Paragraphs>289</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   Bristol Healthy Schools  Stride  Emotional Health and Wellbeing Programme  Year 9 – Lesson 3 Loss, Separation and Divorce</vt:lpstr>
      <vt:lpstr>Our School Values and Ground Rules</vt:lpstr>
      <vt:lpstr>Loss, Separation and Divorce</vt:lpstr>
      <vt:lpstr>Loss, Separation and Divorce</vt:lpstr>
      <vt:lpstr>Loss, Separation and Divorce</vt:lpstr>
      <vt:lpstr> </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Loss, Separation and Divorce</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352</cp:revision>
  <dcterms:created xsi:type="dcterms:W3CDTF">2006-08-16T00:00:00Z</dcterms:created>
  <dcterms:modified xsi:type="dcterms:W3CDTF">2018-01-02T13:24:41Z</dcterms:modified>
</cp:coreProperties>
</file>