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5" r:id="rId4"/>
    <p:sldId id="285" r:id="rId5"/>
    <p:sldId id="309" r:id="rId6"/>
    <p:sldId id="268" r:id="rId7"/>
    <p:sldId id="314" r:id="rId8"/>
    <p:sldId id="267" r:id="rId9"/>
    <p:sldId id="298" r:id="rId10"/>
    <p:sldId id="257" r:id="rId11"/>
    <p:sldId id="258" r:id="rId12"/>
    <p:sldId id="295" r:id="rId13"/>
    <p:sldId id="288" r:id="rId14"/>
    <p:sldId id="277" r:id="rId15"/>
    <p:sldId id="311" r:id="rId16"/>
    <p:sldId id="315" r:id="rId17"/>
    <p:sldId id="301" r:id="rId18"/>
    <p:sldId id="312" r:id="rId19"/>
    <p:sldId id="300" r:id="rId20"/>
    <p:sldId id="321" r:id="rId21"/>
    <p:sldId id="317" r:id="rId22"/>
    <p:sldId id="318" r:id="rId23"/>
    <p:sldId id="319" r:id="rId24"/>
    <p:sldId id="320" r:id="rId25"/>
    <p:sldId id="284"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696" autoAdjust="0"/>
  </p:normalViewPr>
  <p:slideViewPr>
    <p:cSldViewPr>
      <p:cViewPr varScale="1">
        <p:scale>
          <a:sx n="81" d="100"/>
          <a:sy n="81" d="100"/>
        </p:scale>
        <p:origin x="-163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04-Dec-17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04-Dec-17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04-Dec-17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04-Dec-17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04-Dec-17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04-Dec-17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solidFill>
                  <a:schemeClr val="accent6"/>
                </a:solidFill>
              </a:rPr>
              <a:t>Bristol Healthy Schools </a:t>
            </a:r>
            <a:br>
              <a:rPr lang="en-GB" dirty="0" smtClean="0">
                <a:solidFill>
                  <a:schemeClr val="accent6"/>
                </a:solidFill>
              </a:rPr>
            </a:br>
            <a:r>
              <a:rPr lang="en-GB" dirty="0" smtClean="0">
                <a:solidFill>
                  <a:schemeClr val="accent6"/>
                </a:solidFill>
              </a:rPr>
              <a:t>Stride </a:t>
            </a:r>
            <a:br>
              <a:rPr lang="en-GB" dirty="0" smtClean="0">
                <a:solidFill>
                  <a:schemeClr val="accent6"/>
                </a:solidFill>
              </a:rPr>
            </a:br>
            <a:r>
              <a:rPr lang="en-GB" dirty="0" smtClean="0">
                <a:solidFill>
                  <a:schemeClr val="accent6"/>
                </a:solidFill>
              </a:rPr>
              <a:t>Emotional Health and Wellbeing Programme</a:t>
            </a:r>
            <a:br>
              <a:rPr lang="en-GB" dirty="0" smtClean="0">
                <a:solidFill>
                  <a:schemeClr val="accent6"/>
                </a:solidFill>
              </a:rPr>
            </a:br>
            <a:r>
              <a:rPr lang="en-GB" dirty="0" smtClean="0">
                <a:solidFill>
                  <a:schemeClr val="accent6"/>
                </a:solidFill>
              </a:rPr>
              <a:t/>
            </a:r>
            <a:br>
              <a:rPr lang="en-GB" dirty="0" smtClean="0">
                <a:solidFill>
                  <a:schemeClr val="accent6"/>
                </a:solidFill>
              </a:rPr>
            </a:br>
            <a:r>
              <a:rPr lang="en-GB" dirty="0" smtClean="0">
                <a:solidFill>
                  <a:schemeClr val="tx2">
                    <a:lumMod val="60000"/>
                    <a:lumOff val="40000"/>
                  </a:schemeClr>
                </a:solidFill>
              </a:rPr>
              <a:t>Year 9 – Lesson 4</a:t>
            </a:r>
            <a:br>
              <a:rPr lang="en-GB" dirty="0" smtClean="0">
                <a:solidFill>
                  <a:schemeClr val="tx2">
                    <a:lumMod val="60000"/>
                    <a:lumOff val="40000"/>
                  </a:schemeClr>
                </a:solidFill>
              </a:rPr>
            </a:br>
            <a:r>
              <a:rPr lang="en-GB" dirty="0" smtClean="0">
                <a:solidFill>
                  <a:schemeClr val="tx2">
                    <a:lumMod val="60000"/>
                    <a:lumOff val="40000"/>
                  </a:schemeClr>
                </a:solidFill>
              </a:rPr>
              <a:t>Communication - Online V Face-to-Face</a:t>
            </a:r>
            <a:endParaRPr lang="en-GB" dirty="0">
              <a:solidFill>
                <a:schemeClr val="accent1"/>
              </a:solidFill>
            </a:endParaRPr>
          </a:p>
        </p:txBody>
      </p:sp>
      <p:pic>
        <p:nvPicPr>
          <p:cNvPr id="4" name="Picture 3"/>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609600" y="457200"/>
            <a:ext cx="7924800" cy="1219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868362"/>
          </a:xfrm>
        </p:spPr>
        <p:txBody>
          <a:bodyPr>
            <a:normAutofit fontScale="90000"/>
          </a:bodyPr>
          <a:lstStyle/>
          <a:p>
            <a:r>
              <a:rPr lang="en-GB" dirty="0" smtClean="0"/>
              <a:t/>
            </a:r>
            <a:br>
              <a:rPr lang="en-GB" dirty="0" smtClean="0"/>
            </a:br>
            <a:endParaRPr lang="en-GB" dirty="0"/>
          </a:p>
        </p:txBody>
      </p:sp>
      <p:sp>
        <p:nvSpPr>
          <p:cNvPr id="3" name="Content Placeholder 2"/>
          <p:cNvSpPr>
            <a:spLocks noGrp="1"/>
          </p:cNvSpPr>
          <p:nvPr>
            <p:ph idx="1"/>
          </p:nvPr>
        </p:nvSpPr>
        <p:spPr>
          <a:xfrm>
            <a:off x="381000" y="1066800"/>
            <a:ext cx="4876800" cy="5791200"/>
          </a:xfrm>
          <a:solidFill>
            <a:schemeClr val="accent1">
              <a:lumMod val="40000"/>
              <a:lumOff val="60000"/>
            </a:schemeClr>
          </a:solidFill>
        </p:spPr>
        <p:txBody>
          <a:bodyPr>
            <a:normAutofit fontScale="25000" lnSpcReduction="20000"/>
          </a:bodyPr>
          <a:lstStyle/>
          <a:p>
            <a:pPr>
              <a:buNone/>
            </a:pPr>
            <a:r>
              <a:rPr lang="fr-CA" sz="8000" b="1" dirty="0" smtClean="0"/>
              <a:t>7c’s of Effective Communication:</a:t>
            </a:r>
          </a:p>
          <a:p>
            <a:pPr>
              <a:buNone/>
            </a:pPr>
            <a:endParaRPr lang="fr-CA" sz="8000" dirty="0" smtClean="0"/>
          </a:p>
          <a:p>
            <a:pPr>
              <a:buFont typeface="+mj-lt"/>
              <a:buAutoNum type="arabicPeriod"/>
            </a:pPr>
            <a:r>
              <a:rPr lang="en-US" sz="8000" dirty="0" smtClean="0"/>
              <a:t>Completeness</a:t>
            </a:r>
          </a:p>
          <a:p>
            <a:pPr>
              <a:buFont typeface="+mj-lt"/>
              <a:buAutoNum type="arabicPeriod"/>
            </a:pPr>
            <a:endParaRPr lang="en-US" sz="8000" dirty="0" smtClean="0"/>
          </a:p>
          <a:p>
            <a:pPr>
              <a:buFont typeface="+mj-lt"/>
              <a:buAutoNum type="arabicPeriod"/>
            </a:pPr>
            <a:r>
              <a:rPr lang="en-US" sz="8000" dirty="0" smtClean="0"/>
              <a:t>Conciseness</a:t>
            </a:r>
          </a:p>
          <a:p>
            <a:pPr>
              <a:buFont typeface="+mj-lt"/>
              <a:buAutoNum type="arabicPeriod"/>
            </a:pPr>
            <a:endParaRPr lang="en-US" sz="8000" dirty="0" smtClean="0"/>
          </a:p>
          <a:p>
            <a:pPr>
              <a:buFont typeface="+mj-lt"/>
              <a:buAutoNum type="arabicPeriod"/>
            </a:pPr>
            <a:r>
              <a:rPr lang="en-US" sz="8000" dirty="0" smtClean="0"/>
              <a:t>Consideration</a:t>
            </a:r>
          </a:p>
          <a:p>
            <a:pPr>
              <a:buFont typeface="+mj-lt"/>
              <a:buAutoNum type="arabicPeriod"/>
            </a:pPr>
            <a:endParaRPr lang="en-US" sz="8000" dirty="0" smtClean="0"/>
          </a:p>
          <a:p>
            <a:pPr>
              <a:buFont typeface="+mj-lt"/>
              <a:buAutoNum type="arabicPeriod"/>
            </a:pPr>
            <a:r>
              <a:rPr lang="en-US" sz="8000" dirty="0" smtClean="0"/>
              <a:t>Clarity</a:t>
            </a:r>
          </a:p>
          <a:p>
            <a:pPr>
              <a:buFont typeface="+mj-lt"/>
              <a:buAutoNum type="arabicPeriod"/>
            </a:pPr>
            <a:endParaRPr lang="en-US" sz="8000" dirty="0" smtClean="0"/>
          </a:p>
          <a:p>
            <a:pPr>
              <a:buFont typeface="+mj-lt"/>
              <a:buAutoNum type="arabicPeriod"/>
            </a:pPr>
            <a:r>
              <a:rPr lang="en-US" sz="8000" dirty="0" smtClean="0"/>
              <a:t>Concreteness</a:t>
            </a:r>
          </a:p>
          <a:p>
            <a:pPr>
              <a:buFont typeface="+mj-lt"/>
              <a:buAutoNum type="arabicPeriod"/>
            </a:pPr>
            <a:endParaRPr lang="en-US" sz="8000" dirty="0" smtClean="0"/>
          </a:p>
          <a:p>
            <a:pPr>
              <a:buFont typeface="+mj-lt"/>
              <a:buAutoNum type="arabicPeriod"/>
            </a:pPr>
            <a:r>
              <a:rPr lang="en-US" sz="8000" dirty="0" smtClean="0"/>
              <a:t>Courtesy</a:t>
            </a:r>
          </a:p>
          <a:p>
            <a:pPr>
              <a:buFont typeface="+mj-lt"/>
              <a:buAutoNum type="arabicPeriod"/>
            </a:pPr>
            <a:endParaRPr lang="en-US" sz="8000" dirty="0" smtClean="0"/>
          </a:p>
          <a:p>
            <a:pPr>
              <a:buFont typeface="+mj-lt"/>
              <a:buAutoNum type="arabicPeriod"/>
            </a:pPr>
            <a:r>
              <a:rPr lang="en-US" sz="8000" dirty="0" smtClean="0"/>
              <a:t>Correctness</a:t>
            </a:r>
            <a:endParaRPr lang="en-IN" sz="8000" dirty="0" smtClean="0"/>
          </a:p>
          <a:p>
            <a:pPr>
              <a:buNone/>
            </a:pPr>
            <a:endParaRPr lang="fr-CA" sz="8000" dirty="0" smtClean="0"/>
          </a:p>
          <a:p>
            <a:pPr>
              <a:buNone/>
            </a:pPr>
            <a:endParaRPr lang="en-GB" sz="1600" dirty="0" smtClean="0"/>
          </a:p>
          <a:p>
            <a:pPr lvl="1"/>
            <a:endParaRPr lang="en-GB" sz="1600" dirty="0" smtClean="0"/>
          </a:p>
          <a:p>
            <a:pPr>
              <a:buNone/>
            </a:pPr>
            <a:endParaRPr lang="en-GB" sz="2000" dirty="0" smtClean="0">
              <a:solidFill>
                <a:srgbClr val="FF0000"/>
              </a:solidFill>
            </a:endParaRPr>
          </a:p>
          <a:p>
            <a:pPr>
              <a:buNone/>
            </a:pPr>
            <a:endParaRPr lang="en-GB" sz="2000" dirty="0" smtClean="0"/>
          </a:p>
          <a:p>
            <a:pPr>
              <a:buNone/>
            </a:pPr>
            <a:r>
              <a:rPr lang="en-GB" sz="2000" dirty="0" smtClean="0"/>
              <a:t>		</a:t>
            </a:r>
            <a:endParaRPr lang="en-GB" sz="2000"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lvl="0" algn="ctr">
              <a:spcBef>
                <a:spcPct val="0"/>
              </a:spcBef>
              <a:defRPr/>
            </a:pPr>
            <a:r>
              <a:rPr lang="en-GB" sz="2800" b="1" dirty="0" smtClean="0">
                <a:solidFill>
                  <a:schemeClr val="accent6"/>
                </a:solidFill>
              </a:rPr>
              <a:t>Communication - Online V Face-to-Face</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pic>
        <p:nvPicPr>
          <p:cNvPr id="1026" name="Picture 2" descr="C:\Users\Keith\Dropbox\Images\laptop tech.jpg"/>
          <p:cNvPicPr>
            <a:picLocks noChangeAspect="1" noChangeArrowheads="1"/>
          </p:cNvPicPr>
          <p:nvPr/>
        </p:nvPicPr>
        <p:blipFill>
          <a:blip r:embed="rId2" cstate="print"/>
          <a:srcRect/>
          <a:stretch>
            <a:fillRect/>
          </a:stretch>
        </p:blipFill>
        <p:spPr bwMode="auto">
          <a:xfrm>
            <a:off x="5334000" y="1981200"/>
            <a:ext cx="3657600" cy="2743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anim calcmode="lin" valueType="num">
                                      <p:cBhvr additive="base">
                                        <p:cTn id="37"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
                                            <p:txEl>
                                              <p:pRg st="14" end="14"/>
                                            </p:txEl>
                                          </p:spTgt>
                                        </p:tgtEl>
                                        <p:attrNameLst>
                                          <p:attrName>style.visibility</p:attrName>
                                        </p:attrNameLst>
                                      </p:cBhvr>
                                      <p:to>
                                        <p:strVal val="visible"/>
                                      </p:to>
                                    </p:set>
                                    <p:anim calcmode="lin" valueType="num">
                                      <p:cBhvr additive="base">
                                        <p:cTn id="42"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Communication - Online V Face-to-Face</a:t>
            </a:r>
            <a:endParaRPr lang="en-GB" sz="2800" dirty="0"/>
          </a:p>
        </p:txBody>
      </p:sp>
      <p:sp>
        <p:nvSpPr>
          <p:cNvPr id="3" name="Content Placeholder 2"/>
          <p:cNvSpPr>
            <a:spLocks noGrp="1"/>
          </p:cNvSpPr>
          <p:nvPr>
            <p:ph idx="1"/>
          </p:nvPr>
        </p:nvSpPr>
        <p:spPr>
          <a:xfrm>
            <a:off x="457200" y="1600200"/>
            <a:ext cx="4876800" cy="4876800"/>
          </a:xfrm>
        </p:spPr>
        <p:style>
          <a:lnRef idx="1">
            <a:schemeClr val="accent2"/>
          </a:lnRef>
          <a:fillRef idx="2">
            <a:schemeClr val="accent2"/>
          </a:fillRef>
          <a:effectRef idx="1">
            <a:schemeClr val="accent2"/>
          </a:effectRef>
          <a:fontRef idx="minor">
            <a:schemeClr val="dk1"/>
          </a:fontRef>
        </p:style>
        <p:txBody>
          <a:bodyPr>
            <a:normAutofit/>
          </a:bodyPr>
          <a:lstStyle/>
          <a:p>
            <a:pPr>
              <a:buNone/>
            </a:pPr>
            <a:r>
              <a:rPr lang="en-GB" sz="2000" b="1" dirty="0" smtClean="0"/>
              <a:t>Completeness</a:t>
            </a:r>
            <a:r>
              <a:rPr lang="fr-CA" sz="2000" b="1" dirty="0" smtClean="0"/>
              <a:t>:</a:t>
            </a:r>
          </a:p>
          <a:p>
            <a:pPr>
              <a:buNone/>
            </a:pPr>
            <a:endParaRPr lang="fr-CA" sz="2000" dirty="0" smtClean="0"/>
          </a:p>
          <a:p>
            <a:r>
              <a:rPr lang="en-US" sz="2000" dirty="0" smtClean="0"/>
              <a:t>You need to make sure that all information is provided, is accurate and it leaves no questions in the minds of the receiver</a:t>
            </a:r>
          </a:p>
          <a:p>
            <a:pPr>
              <a:buNone/>
            </a:pPr>
            <a:endParaRPr lang="en-US" sz="2000" dirty="0" smtClean="0"/>
          </a:p>
          <a:p>
            <a:r>
              <a:rPr lang="en-US" sz="2000" dirty="0" smtClean="0"/>
              <a:t>Takes into account how the receiver is feeling and thinking</a:t>
            </a:r>
          </a:p>
          <a:p>
            <a:pPr>
              <a:buNone/>
            </a:pPr>
            <a:endParaRPr lang="en-US" sz="2000" dirty="0" smtClean="0"/>
          </a:p>
          <a:p>
            <a:r>
              <a:rPr lang="en-US" sz="2000" dirty="0" smtClean="0"/>
              <a:t>Helps in better decision making and informs and persuades the receiver</a:t>
            </a:r>
            <a:endParaRPr lang="en-IN" sz="2000" dirty="0" smtClean="0"/>
          </a:p>
          <a:p>
            <a:pPr>
              <a:buNone/>
            </a:pPr>
            <a:endParaRPr lang="en-GB" sz="2400" dirty="0" smtClean="0"/>
          </a:p>
          <a:p>
            <a:endParaRPr lang="en-GB" sz="2400" dirty="0" smtClean="0"/>
          </a:p>
        </p:txBody>
      </p:sp>
      <p:pic>
        <p:nvPicPr>
          <p:cNvPr id="1026" name="Picture 2" descr="C:\Users\Keith\Dropbox\Images\jigsaw business.jpg"/>
          <p:cNvPicPr>
            <a:picLocks noChangeAspect="1" noChangeArrowheads="1"/>
          </p:cNvPicPr>
          <p:nvPr/>
        </p:nvPicPr>
        <p:blipFill>
          <a:blip r:embed="rId2" cstate="print"/>
          <a:srcRect/>
          <a:stretch>
            <a:fillRect/>
          </a:stretch>
        </p:blipFill>
        <p:spPr bwMode="auto">
          <a:xfrm>
            <a:off x="5410200" y="2590800"/>
            <a:ext cx="3703581" cy="24542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Communication - Online V Face-to-Face</a:t>
            </a:r>
            <a:endParaRPr lang="en-GB" sz="2800" dirty="0"/>
          </a:p>
        </p:txBody>
      </p:sp>
      <p:sp>
        <p:nvSpPr>
          <p:cNvPr id="3" name="Content Placeholder 2"/>
          <p:cNvSpPr>
            <a:spLocks noGrp="1"/>
          </p:cNvSpPr>
          <p:nvPr>
            <p:ph idx="1"/>
          </p:nvPr>
        </p:nvSpPr>
        <p:spPr>
          <a:xfrm>
            <a:off x="457200" y="1600200"/>
            <a:ext cx="5029200" cy="4876800"/>
          </a:xfrm>
        </p:spPr>
        <p:style>
          <a:lnRef idx="1">
            <a:schemeClr val="accent5"/>
          </a:lnRef>
          <a:fillRef idx="2">
            <a:schemeClr val="accent5"/>
          </a:fillRef>
          <a:effectRef idx="1">
            <a:schemeClr val="accent5"/>
          </a:effectRef>
          <a:fontRef idx="minor">
            <a:schemeClr val="dk1"/>
          </a:fontRef>
        </p:style>
        <p:txBody>
          <a:bodyPr>
            <a:normAutofit/>
          </a:bodyPr>
          <a:lstStyle/>
          <a:p>
            <a:pPr>
              <a:buNone/>
            </a:pPr>
            <a:r>
              <a:rPr lang="en-GB" sz="2000" b="1" dirty="0" smtClean="0"/>
              <a:t>Conciseness</a:t>
            </a:r>
            <a:r>
              <a:rPr lang="fr-CA" sz="2000" b="1" dirty="0" smtClean="0"/>
              <a:t>:</a:t>
            </a:r>
          </a:p>
          <a:p>
            <a:pPr>
              <a:buNone/>
            </a:pPr>
            <a:endParaRPr lang="fr-CA" sz="2000" dirty="0" smtClean="0"/>
          </a:p>
          <a:p>
            <a:r>
              <a:rPr lang="en-US" sz="2000" dirty="0" smtClean="0"/>
              <a:t>Provides information required accurately and concisely through the least possible words and without repeating anything</a:t>
            </a:r>
            <a:endParaRPr lang="en-IN" sz="2000" dirty="0" smtClean="0"/>
          </a:p>
          <a:p>
            <a:pPr lvl="1">
              <a:buNone/>
            </a:pPr>
            <a:endParaRPr lang="en-GB" sz="2000" dirty="0" smtClean="0">
              <a:solidFill>
                <a:srgbClr val="FF00FF"/>
              </a:solidFill>
            </a:endParaRPr>
          </a:p>
          <a:p>
            <a:pPr lvl="0">
              <a:buNone/>
            </a:pPr>
            <a:r>
              <a:rPr lang="en-GB" sz="2000" b="1" dirty="0" smtClean="0"/>
              <a:t>Consideration:</a:t>
            </a:r>
          </a:p>
          <a:p>
            <a:pPr lvl="0">
              <a:buNone/>
            </a:pPr>
            <a:endParaRPr lang="en-GB" sz="2000" dirty="0" smtClean="0"/>
          </a:p>
          <a:p>
            <a:r>
              <a:rPr lang="en-US" sz="2000" dirty="0" smtClean="0"/>
              <a:t>Knowing feelings and mindset of the receiver and respects them</a:t>
            </a:r>
          </a:p>
          <a:p>
            <a:pPr>
              <a:buNone/>
            </a:pPr>
            <a:endParaRPr lang="en-GB" sz="2400" dirty="0" smtClean="0">
              <a:solidFill>
                <a:srgbClr val="FF00FF"/>
              </a:solidFill>
            </a:endParaRPr>
          </a:p>
          <a:p>
            <a:pPr lvl="1"/>
            <a:endParaRPr lang="en-GB" sz="1600" dirty="0" smtClean="0">
              <a:solidFill>
                <a:srgbClr val="FF00FF"/>
              </a:solidFill>
            </a:endParaRPr>
          </a:p>
          <a:p>
            <a:pPr lvl="1"/>
            <a:endParaRPr lang="en-GB" sz="2000" dirty="0" smtClean="0"/>
          </a:p>
          <a:p>
            <a:endParaRPr lang="en-GB" sz="2400" dirty="0" smtClean="0"/>
          </a:p>
        </p:txBody>
      </p:sp>
      <p:pic>
        <p:nvPicPr>
          <p:cNvPr id="2050" name="Picture 2" descr="C:\Users\Keith\Dropbox\Images\leadership3.jpg"/>
          <p:cNvPicPr>
            <a:picLocks noChangeAspect="1" noChangeArrowheads="1"/>
          </p:cNvPicPr>
          <p:nvPr/>
        </p:nvPicPr>
        <p:blipFill>
          <a:blip r:embed="rId2" cstate="print"/>
          <a:srcRect/>
          <a:stretch>
            <a:fillRect/>
          </a:stretch>
        </p:blipFill>
        <p:spPr bwMode="auto">
          <a:xfrm>
            <a:off x="5638800" y="2286000"/>
            <a:ext cx="3429000" cy="228683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defRPr/>
            </a:pPr>
            <a:r>
              <a:rPr lang="en-GB" sz="2800" b="1" dirty="0" smtClean="0">
                <a:solidFill>
                  <a:schemeClr val="accent6"/>
                </a:solidFill>
              </a:rPr>
              <a:t>Communication - Online V Face-to-Face</a:t>
            </a:r>
            <a:endParaRPr lang="en-GB" sz="2800" dirty="0"/>
          </a:p>
        </p:txBody>
      </p:sp>
      <p:sp>
        <p:nvSpPr>
          <p:cNvPr id="3" name="Content Placeholder 2"/>
          <p:cNvSpPr>
            <a:spLocks noGrp="1"/>
          </p:cNvSpPr>
          <p:nvPr>
            <p:ph idx="1"/>
          </p:nvPr>
        </p:nvSpPr>
        <p:spPr>
          <a:xfrm>
            <a:off x="381000" y="1600200"/>
            <a:ext cx="4953000" cy="4876800"/>
          </a:xfrm>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GB" sz="2000" b="1" dirty="0" smtClean="0"/>
              <a:t>Clarity:</a:t>
            </a:r>
          </a:p>
          <a:p>
            <a:pPr>
              <a:buNone/>
            </a:pPr>
            <a:endParaRPr lang="en-GB" sz="2000" dirty="0" smtClean="0"/>
          </a:p>
          <a:p>
            <a:r>
              <a:rPr lang="en-GB" sz="2000" dirty="0" smtClean="0"/>
              <a:t>Precise - not going around the houses so helps the message to be easily understood</a:t>
            </a:r>
          </a:p>
          <a:p>
            <a:endParaRPr lang="en-GB" sz="2000" dirty="0" smtClean="0"/>
          </a:p>
          <a:p>
            <a:pPr>
              <a:buNone/>
            </a:pPr>
            <a:r>
              <a:rPr lang="en-GB" sz="2000" b="1" dirty="0" smtClean="0"/>
              <a:t>Concreteness:</a:t>
            </a:r>
          </a:p>
          <a:p>
            <a:pPr>
              <a:buNone/>
            </a:pPr>
            <a:endParaRPr lang="en-GB" sz="2000" dirty="0" smtClean="0"/>
          </a:p>
          <a:p>
            <a:r>
              <a:rPr lang="en-US" sz="2000" dirty="0" smtClean="0"/>
              <a:t>Clear rather being fuzzy and general so it cannot be taken the wrong way</a:t>
            </a:r>
          </a:p>
          <a:p>
            <a:pPr>
              <a:buNone/>
            </a:pPr>
            <a:endParaRPr lang="en-GB" sz="1400" dirty="0" smtClean="0"/>
          </a:p>
        </p:txBody>
      </p:sp>
      <p:sp>
        <p:nvSpPr>
          <p:cNvPr id="4" name="Content Placeholder 2"/>
          <p:cNvSpPr txBox="1">
            <a:spLocks/>
          </p:cNvSpPr>
          <p:nvPr/>
        </p:nvSpPr>
        <p:spPr>
          <a:xfrm>
            <a:off x="457200" y="1600200"/>
            <a:ext cx="8229600" cy="4876800"/>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000" b="1" i="0" u="none" strike="noStrike" kern="1200" cap="none" spc="0" normalizeH="0" baseline="0" noProof="0" dirty="0" smtClean="0">
              <a:ln>
                <a:noFill/>
              </a:ln>
              <a:solidFill>
                <a:srgbClr val="FF00FF"/>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4098" name="Picture 2" descr="C:\Users\Keith\Dropbox\Images\climber.jpg"/>
          <p:cNvPicPr>
            <a:picLocks noChangeAspect="1" noChangeArrowheads="1"/>
          </p:cNvPicPr>
          <p:nvPr/>
        </p:nvPicPr>
        <p:blipFill>
          <a:blip r:embed="rId2" cstate="print"/>
          <a:srcRect/>
          <a:stretch>
            <a:fillRect/>
          </a:stretch>
        </p:blipFill>
        <p:spPr bwMode="auto">
          <a:xfrm>
            <a:off x="5398864" y="2590800"/>
            <a:ext cx="3745136" cy="27590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Communication - Online V Face-to-Face</a:t>
            </a:r>
            <a:endParaRPr lang="en-GB" sz="2800" dirty="0"/>
          </a:p>
        </p:txBody>
      </p:sp>
      <p:sp>
        <p:nvSpPr>
          <p:cNvPr id="3" name="Content Placeholder 2"/>
          <p:cNvSpPr>
            <a:spLocks noGrp="1"/>
          </p:cNvSpPr>
          <p:nvPr>
            <p:ph idx="1"/>
          </p:nvPr>
        </p:nvSpPr>
        <p:spPr>
          <a:xfrm>
            <a:off x="457200" y="1600200"/>
            <a:ext cx="5257800" cy="4876800"/>
          </a:xfrm>
        </p:spPr>
        <p:style>
          <a:lnRef idx="1">
            <a:schemeClr val="accent1"/>
          </a:lnRef>
          <a:fillRef idx="3">
            <a:schemeClr val="accent1"/>
          </a:fillRef>
          <a:effectRef idx="2">
            <a:schemeClr val="accent1"/>
          </a:effectRef>
          <a:fontRef idx="minor">
            <a:schemeClr val="lt1"/>
          </a:fontRef>
        </p:style>
        <p:txBody>
          <a:bodyPr>
            <a:normAutofit lnSpcReduction="10000"/>
          </a:bodyPr>
          <a:lstStyle/>
          <a:p>
            <a:pPr>
              <a:buNone/>
            </a:pPr>
            <a:r>
              <a:rPr lang="en-GB" sz="2000" b="1" dirty="0" smtClean="0">
                <a:solidFill>
                  <a:schemeClr val="bg1"/>
                </a:solidFill>
              </a:rPr>
              <a:t>Courtesy:</a:t>
            </a:r>
          </a:p>
          <a:p>
            <a:pPr>
              <a:buNone/>
            </a:pPr>
            <a:endParaRPr lang="en-GB" sz="2000" dirty="0" smtClean="0">
              <a:solidFill>
                <a:schemeClr val="bg1"/>
              </a:solidFill>
            </a:endParaRPr>
          </a:p>
          <a:p>
            <a:r>
              <a:rPr lang="en-US" sz="2000" dirty="0" smtClean="0">
                <a:solidFill>
                  <a:schemeClr val="bg1"/>
                </a:solidFill>
              </a:rPr>
              <a:t>Means being polite, kind, enthusiastic and convincing and reflects who you are</a:t>
            </a:r>
          </a:p>
          <a:p>
            <a:pPr>
              <a:buNone/>
            </a:pPr>
            <a:endParaRPr lang="en-US" sz="2000" dirty="0" smtClean="0">
              <a:solidFill>
                <a:schemeClr val="bg1"/>
              </a:solidFill>
            </a:endParaRPr>
          </a:p>
          <a:p>
            <a:r>
              <a:rPr lang="en-US" sz="2000" dirty="0" smtClean="0">
                <a:solidFill>
                  <a:schemeClr val="bg1"/>
                </a:solidFill>
              </a:rPr>
              <a:t>Respects and expects the same and is not biased</a:t>
            </a:r>
          </a:p>
          <a:p>
            <a:endParaRPr lang="en-GB" sz="2000" b="1" dirty="0" smtClean="0">
              <a:solidFill>
                <a:schemeClr val="bg1"/>
              </a:solidFill>
            </a:endParaRPr>
          </a:p>
          <a:p>
            <a:pPr>
              <a:buNone/>
            </a:pPr>
            <a:r>
              <a:rPr lang="en-GB" sz="2000" b="1" dirty="0" smtClean="0"/>
              <a:t>Correctness:</a:t>
            </a:r>
          </a:p>
          <a:p>
            <a:pPr>
              <a:buNone/>
            </a:pPr>
            <a:endParaRPr lang="en-GB" sz="2000" dirty="0" smtClean="0"/>
          </a:p>
          <a:p>
            <a:r>
              <a:rPr lang="en-US" sz="2000" dirty="0" smtClean="0"/>
              <a:t>Correct information, uses the right language, good grammar and spelling </a:t>
            </a:r>
          </a:p>
          <a:p>
            <a:endParaRPr lang="en-US" sz="2000" dirty="0" smtClean="0"/>
          </a:p>
          <a:p>
            <a:r>
              <a:rPr lang="en-US" sz="2000" dirty="0" smtClean="0"/>
              <a:t>Includes the precision and accurateness of facts and figures used in the message</a:t>
            </a:r>
          </a:p>
          <a:p>
            <a:pPr>
              <a:buNone/>
            </a:pPr>
            <a:endParaRPr lang="en-GB" sz="1900" b="1" dirty="0" smtClean="0">
              <a:solidFill>
                <a:schemeClr val="bg1"/>
              </a:solidFill>
            </a:endParaRPr>
          </a:p>
          <a:p>
            <a:pPr>
              <a:buNone/>
            </a:pPr>
            <a:endParaRPr lang="en-GB" sz="1900" b="1" dirty="0" smtClean="0">
              <a:solidFill>
                <a:schemeClr val="bg1"/>
              </a:solidFill>
            </a:endParaRPr>
          </a:p>
          <a:p>
            <a:pPr>
              <a:buNone/>
            </a:pPr>
            <a:endParaRPr lang="en-GB" sz="1900" dirty="0" smtClean="0"/>
          </a:p>
          <a:p>
            <a:pPr>
              <a:buNone/>
            </a:pPr>
            <a:endParaRPr lang="en-GB" sz="2000" dirty="0"/>
          </a:p>
        </p:txBody>
      </p:sp>
      <p:pic>
        <p:nvPicPr>
          <p:cNvPr id="6146" name="Picture 2" descr="C:\Users\Keith\Dropbox\Images\safehands.jpg"/>
          <p:cNvPicPr>
            <a:picLocks noChangeAspect="1" noChangeArrowheads="1"/>
          </p:cNvPicPr>
          <p:nvPr/>
        </p:nvPicPr>
        <p:blipFill>
          <a:blip r:embed="rId2" cstate="print"/>
          <a:srcRect/>
          <a:stretch>
            <a:fillRect/>
          </a:stretch>
        </p:blipFill>
        <p:spPr bwMode="auto">
          <a:xfrm>
            <a:off x="5715000" y="2590800"/>
            <a:ext cx="3348060" cy="23463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Communication - Online V Face-to-Face</a:t>
            </a:r>
            <a:endParaRPr lang="en-GB" sz="2800" dirty="0"/>
          </a:p>
        </p:txBody>
      </p:sp>
      <p:sp>
        <p:nvSpPr>
          <p:cNvPr id="3" name="Content Placeholder 2"/>
          <p:cNvSpPr>
            <a:spLocks noGrp="1"/>
          </p:cNvSpPr>
          <p:nvPr>
            <p:ph idx="1"/>
          </p:nvPr>
        </p:nvSpPr>
        <p:spPr>
          <a:xfrm>
            <a:off x="457200" y="1600200"/>
            <a:ext cx="4876800" cy="4525963"/>
          </a:xfrm>
        </p:spPr>
        <p:style>
          <a:lnRef idx="1">
            <a:schemeClr val="accent2"/>
          </a:lnRef>
          <a:fillRef idx="2">
            <a:schemeClr val="accent2"/>
          </a:fillRef>
          <a:effectRef idx="1">
            <a:schemeClr val="accent2"/>
          </a:effectRef>
          <a:fontRef idx="minor">
            <a:schemeClr val="dk1"/>
          </a:fontRef>
        </p:style>
        <p:txBody>
          <a:bodyPr>
            <a:normAutofit/>
          </a:bodyPr>
          <a:lstStyle/>
          <a:p>
            <a:r>
              <a:rPr lang="en-GB" sz="2000" dirty="0" smtClean="0"/>
              <a:t>Good communication skills are essential in all parts of our public and personal lives, relationships and work and so enhance our mental health and wellbeing</a:t>
            </a:r>
          </a:p>
          <a:p>
            <a:pPr>
              <a:buNone/>
            </a:pPr>
            <a:endParaRPr lang="en-GB" sz="2000" dirty="0" smtClean="0"/>
          </a:p>
          <a:p>
            <a:r>
              <a:rPr lang="en-GB" sz="2000" dirty="0" smtClean="0"/>
              <a:t>Think about the 7c’s when you next  communicate with someone</a:t>
            </a:r>
            <a:endParaRPr lang="en-GB" sz="2000" dirty="0"/>
          </a:p>
        </p:txBody>
      </p:sp>
      <p:pic>
        <p:nvPicPr>
          <p:cNvPr id="8194" name="Picture 2" descr="C:\Users\Keith\Dropbox\Images\raf personnel.jpg"/>
          <p:cNvPicPr>
            <a:picLocks noChangeAspect="1" noChangeArrowheads="1"/>
          </p:cNvPicPr>
          <p:nvPr/>
        </p:nvPicPr>
        <p:blipFill>
          <a:blip r:embed="rId2" cstate="print"/>
          <a:srcRect/>
          <a:stretch>
            <a:fillRect/>
          </a:stretch>
        </p:blipFill>
        <p:spPr bwMode="auto">
          <a:xfrm>
            <a:off x="5439398" y="2895600"/>
            <a:ext cx="3247402" cy="27098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Communication - Online V Face-to-Face</a:t>
            </a:r>
            <a:endParaRPr lang="en-GB" sz="2800" dirty="0"/>
          </a:p>
        </p:txBody>
      </p:sp>
      <p:sp>
        <p:nvSpPr>
          <p:cNvPr id="3" name="Content Placeholder 2"/>
          <p:cNvSpPr>
            <a:spLocks noGrp="1"/>
          </p:cNvSpPr>
          <p:nvPr>
            <p:ph idx="1"/>
          </p:nvPr>
        </p:nvSpPr>
        <p:spPr>
          <a:xfrm>
            <a:off x="381000" y="1295400"/>
            <a:ext cx="4876800" cy="5410200"/>
          </a:xfrm>
          <a:solidFill>
            <a:schemeClr val="accent6">
              <a:lumMod val="20000"/>
              <a:lumOff val="80000"/>
            </a:schemeClr>
          </a:solidFill>
        </p:spPr>
        <p:txBody>
          <a:bodyPr>
            <a:normAutofit/>
          </a:bodyPr>
          <a:lstStyle/>
          <a:p>
            <a:pPr>
              <a:buNone/>
            </a:pPr>
            <a:r>
              <a:rPr lang="en-GB" sz="2000" b="1" dirty="0" smtClean="0"/>
              <a:t>In Groups of 4:</a:t>
            </a:r>
          </a:p>
          <a:p>
            <a:pPr>
              <a:buNone/>
            </a:pPr>
            <a:endParaRPr lang="en-GB" sz="2000" dirty="0" smtClean="0">
              <a:solidFill>
                <a:srgbClr val="FF00FF"/>
              </a:solidFill>
            </a:endParaRPr>
          </a:p>
          <a:p>
            <a:pPr marL="342900" lvl="1" indent="-342900">
              <a:buFont typeface="Arial" pitchFamily="34" charset="0"/>
              <a:buChar char="•"/>
            </a:pPr>
            <a:r>
              <a:rPr lang="en-GB" sz="2000" dirty="0" smtClean="0">
                <a:solidFill>
                  <a:srgbClr val="FF00FF"/>
                </a:solidFill>
              </a:rPr>
              <a:t>What are some of the advantages and disadvantages of online and face-to-face communication?</a:t>
            </a:r>
          </a:p>
          <a:p>
            <a:pPr marL="342900" lvl="1" indent="-342900">
              <a:buNone/>
            </a:pPr>
            <a:endParaRPr lang="en-GB" sz="2000" dirty="0" smtClean="0">
              <a:solidFill>
                <a:srgbClr val="FF00FF"/>
              </a:solidFill>
            </a:endParaRPr>
          </a:p>
          <a:p>
            <a:pPr marL="342900" lvl="1" indent="-342900">
              <a:buFont typeface="Arial" pitchFamily="34" charset="0"/>
              <a:buChar char="•"/>
            </a:pPr>
            <a:r>
              <a:rPr lang="en-GB" sz="2000" dirty="0" smtClean="0">
                <a:solidFill>
                  <a:srgbClr val="FF00FF"/>
                </a:solidFill>
              </a:rPr>
              <a:t>What positive and negatives impacts can this have on our mental health?</a:t>
            </a:r>
          </a:p>
          <a:p>
            <a:pPr fontAlgn="base">
              <a:buNone/>
            </a:pPr>
            <a:r>
              <a:rPr lang="en-GB" dirty="0" smtClean="0"/>
              <a:t/>
            </a:r>
            <a:br>
              <a:rPr lang="en-GB" dirty="0" smtClean="0"/>
            </a:br>
            <a:r>
              <a:rPr lang="en-GB" dirty="0" smtClean="0"/>
              <a:t> </a:t>
            </a:r>
          </a:p>
          <a:p>
            <a:pPr>
              <a:buNone/>
            </a:pPr>
            <a:endParaRPr lang="en-GB" dirty="0"/>
          </a:p>
        </p:txBody>
      </p:sp>
      <p:pic>
        <p:nvPicPr>
          <p:cNvPr id="24577" name="Picture 1" descr="C:\Users\Keith\Dropbox\Images\question marks.jpg"/>
          <p:cNvPicPr>
            <a:picLocks noChangeAspect="1" noChangeArrowheads="1"/>
          </p:cNvPicPr>
          <p:nvPr/>
        </p:nvPicPr>
        <p:blipFill>
          <a:blip r:embed="rId2" cstate="print"/>
          <a:srcRect/>
          <a:stretch>
            <a:fillRect/>
          </a:stretch>
        </p:blipFill>
        <p:spPr bwMode="auto">
          <a:xfrm>
            <a:off x="5334000" y="15240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Communication - Online V Face-to-Face</a:t>
            </a:r>
            <a:endParaRPr lang="en-GB" sz="2800" dirty="0"/>
          </a:p>
        </p:txBody>
      </p:sp>
      <p:sp>
        <p:nvSpPr>
          <p:cNvPr id="3" name="Text Placeholder 2"/>
          <p:cNvSpPr>
            <a:spLocks noGrp="1"/>
          </p:cNvSpPr>
          <p:nvPr>
            <p:ph type="body" idx="1"/>
          </p:nvPr>
        </p:nvSpPr>
        <p:spPr>
          <a:xfrm>
            <a:off x="457200" y="1295400"/>
            <a:ext cx="4040188" cy="639762"/>
          </a:xfrm>
        </p:spPr>
        <p:txBody>
          <a:bodyPr/>
          <a:lstStyle/>
          <a:p>
            <a:r>
              <a:rPr lang="en-GB" dirty="0" smtClean="0"/>
              <a:t>Online</a:t>
            </a:r>
            <a:endParaRPr lang="en-GB" dirty="0"/>
          </a:p>
        </p:txBody>
      </p:sp>
      <p:sp>
        <p:nvSpPr>
          <p:cNvPr id="4" name="Content Placeholder 3"/>
          <p:cNvSpPr>
            <a:spLocks noGrp="1"/>
          </p:cNvSpPr>
          <p:nvPr>
            <p:ph sz="half" idx="2"/>
          </p:nvPr>
        </p:nvSpPr>
        <p:spPr>
          <a:xfrm>
            <a:off x="381000" y="1905000"/>
            <a:ext cx="4040188" cy="3951288"/>
          </a:xfrm>
        </p:spPr>
        <p:style>
          <a:lnRef idx="1">
            <a:schemeClr val="accent5"/>
          </a:lnRef>
          <a:fillRef idx="2">
            <a:schemeClr val="accent5"/>
          </a:fillRef>
          <a:effectRef idx="1">
            <a:schemeClr val="accent5"/>
          </a:effectRef>
          <a:fontRef idx="minor">
            <a:schemeClr val="dk1"/>
          </a:fontRef>
        </p:style>
        <p:txBody>
          <a:bodyPr>
            <a:normAutofit/>
          </a:bodyPr>
          <a:lstStyle/>
          <a:p>
            <a:pPr>
              <a:buNone/>
            </a:pPr>
            <a:r>
              <a:rPr lang="en-GB" sz="1600" b="1" dirty="0" smtClean="0"/>
              <a:t>Advantages:</a:t>
            </a:r>
          </a:p>
          <a:p>
            <a:r>
              <a:rPr lang="en-GB" sz="1600" b="1" dirty="0" smtClean="0"/>
              <a:t>Multiple access quicker</a:t>
            </a:r>
          </a:p>
          <a:p>
            <a:r>
              <a:rPr lang="en-GB" sz="1600" b="1" dirty="0" smtClean="0"/>
              <a:t>No travel</a:t>
            </a:r>
          </a:p>
          <a:p>
            <a:endParaRPr lang="en-GB" sz="1600" dirty="0" smtClean="0"/>
          </a:p>
          <a:p>
            <a:pPr>
              <a:buNone/>
            </a:pPr>
            <a:endParaRPr lang="en-GB" sz="1600" dirty="0" smtClean="0"/>
          </a:p>
          <a:p>
            <a:pPr>
              <a:buNone/>
            </a:pPr>
            <a:endParaRPr lang="en-GB" sz="1600" dirty="0" smtClean="0"/>
          </a:p>
          <a:p>
            <a:pPr>
              <a:buNone/>
            </a:pPr>
            <a:r>
              <a:rPr lang="en-GB" sz="1600" b="1" dirty="0" smtClean="0"/>
              <a:t>Disadvantages:</a:t>
            </a:r>
          </a:p>
          <a:p>
            <a:r>
              <a:rPr lang="en-GB" sz="1600" b="1" dirty="0" smtClean="0"/>
              <a:t>Can’t see what is being said</a:t>
            </a:r>
          </a:p>
          <a:p>
            <a:r>
              <a:rPr lang="en-GB" sz="1600" b="1" dirty="0" smtClean="0"/>
              <a:t>Misinterpretation of message</a:t>
            </a:r>
          </a:p>
          <a:p>
            <a:r>
              <a:rPr lang="en-GB" sz="1600" b="1" dirty="0" smtClean="0"/>
              <a:t>Time consuming if lack of clarity</a:t>
            </a:r>
          </a:p>
          <a:p>
            <a:r>
              <a:rPr lang="en-GB" sz="1600" b="1" dirty="0" smtClean="0"/>
              <a:t>Relationships not as strong</a:t>
            </a:r>
          </a:p>
          <a:p>
            <a:r>
              <a:rPr lang="en-GB" sz="1600" b="1" dirty="0" smtClean="0"/>
              <a:t>Impersonal</a:t>
            </a:r>
          </a:p>
          <a:p>
            <a:pPr>
              <a:buNone/>
            </a:pPr>
            <a:endParaRPr lang="en-GB" sz="1600" dirty="0" smtClean="0"/>
          </a:p>
        </p:txBody>
      </p:sp>
      <p:sp>
        <p:nvSpPr>
          <p:cNvPr id="5" name="Text Placeholder 4"/>
          <p:cNvSpPr>
            <a:spLocks noGrp="1"/>
          </p:cNvSpPr>
          <p:nvPr>
            <p:ph type="body" sz="quarter" idx="3"/>
          </p:nvPr>
        </p:nvSpPr>
        <p:spPr>
          <a:xfrm>
            <a:off x="4645025" y="1295400"/>
            <a:ext cx="4041775" cy="639762"/>
          </a:xfrm>
        </p:spPr>
        <p:txBody>
          <a:bodyPr/>
          <a:lstStyle/>
          <a:p>
            <a:r>
              <a:rPr lang="en-GB" dirty="0" smtClean="0"/>
              <a:t>Face-to-face</a:t>
            </a:r>
            <a:endParaRPr lang="en-GB" dirty="0"/>
          </a:p>
        </p:txBody>
      </p:sp>
      <p:sp>
        <p:nvSpPr>
          <p:cNvPr id="6" name="Content Placeholder 5"/>
          <p:cNvSpPr>
            <a:spLocks noGrp="1"/>
          </p:cNvSpPr>
          <p:nvPr>
            <p:ph sz="quarter" idx="4"/>
          </p:nvPr>
        </p:nvSpPr>
        <p:spPr>
          <a:xfrm>
            <a:off x="4645025" y="1893887"/>
            <a:ext cx="4041775" cy="3951288"/>
          </a:xfrm>
        </p:spPr>
        <p:style>
          <a:lnRef idx="1">
            <a:schemeClr val="accent2"/>
          </a:lnRef>
          <a:fillRef idx="2">
            <a:schemeClr val="accent2"/>
          </a:fillRef>
          <a:effectRef idx="1">
            <a:schemeClr val="accent2"/>
          </a:effectRef>
          <a:fontRef idx="minor">
            <a:schemeClr val="dk1"/>
          </a:fontRef>
        </p:style>
        <p:txBody>
          <a:bodyPr>
            <a:normAutofit/>
          </a:bodyPr>
          <a:lstStyle/>
          <a:p>
            <a:pPr>
              <a:buNone/>
            </a:pPr>
            <a:r>
              <a:rPr lang="en-GB" sz="1600" b="1" dirty="0" smtClean="0"/>
              <a:t>Advantages:</a:t>
            </a:r>
          </a:p>
          <a:p>
            <a:r>
              <a:rPr lang="en-GB" sz="1600" b="1" dirty="0" smtClean="0"/>
              <a:t>See what is being said</a:t>
            </a:r>
          </a:p>
          <a:p>
            <a:r>
              <a:rPr lang="en-GB" sz="1600" b="1" dirty="0" smtClean="0"/>
              <a:t>Quicker to resolve</a:t>
            </a:r>
          </a:p>
          <a:p>
            <a:r>
              <a:rPr lang="en-GB" sz="1600" b="1" dirty="0" smtClean="0"/>
              <a:t>Personal</a:t>
            </a:r>
          </a:p>
          <a:p>
            <a:r>
              <a:rPr lang="en-GB" sz="1600" b="1" dirty="0" smtClean="0"/>
              <a:t>Clarity</a:t>
            </a:r>
          </a:p>
          <a:p>
            <a:r>
              <a:rPr lang="en-GB" sz="1600" b="1" dirty="0" smtClean="0"/>
              <a:t>Builds relationships</a:t>
            </a:r>
          </a:p>
          <a:p>
            <a:pPr>
              <a:buNone/>
            </a:pPr>
            <a:endParaRPr lang="en-GB" sz="1600" b="1" dirty="0" smtClean="0"/>
          </a:p>
          <a:p>
            <a:pPr>
              <a:buNone/>
            </a:pPr>
            <a:r>
              <a:rPr lang="en-GB" sz="1600" b="1" dirty="0" smtClean="0"/>
              <a:t>Disadvantages:</a:t>
            </a:r>
          </a:p>
          <a:p>
            <a:r>
              <a:rPr lang="en-GB" sz="1600" b="1" dirty="0" smtClean="0"/>
              <a:t>More limited audience</a:t>
            </a:r>
          </a:p>
          <a:p>
            <a:r>
              <a:rPr lang="en-GB" sz="1600" b="1" dirty="0" smtClean="0"/>
              <a:t>Time consuming if travel</a:t>
            </a:r>
          </a:p>
        </p:txBody>
      </p:sp>
      <p:sp>
        <p:nvSpPr>
          <p:cNvPr id="7" name="TextBox 6"/>
          <p:cNvSpPr txBox="1"/>
          <p:nvPr/>
        </p:nvSpPr>
        <p:spPr>
          <a:xfrm>
            <a:off x="1524000" y="6172200"/>
            <a:ext cx="6629400" cy="369332"/>
          </a:xfrm>
          <a:prstGeom prst="rect">
            <a:avLst/>
          </a:prstGeom>
          <a:noFill/>
        </p:spPr>
        <p:txBody>
          <a:bodyPr wrap="square" rtlCol="0">
            <a:spAutoFit/>
          </a:bodyPr>
          <a:lstStyle/>
          <a:p>
            <a:pPr algn="ctr"/>
            <a:r>
              <a:rPr lang="en-GB" b="1" dirty="0" smtClean="0">
                <a:solidFill>
                  <a:srgbClr val="FF00FF"/>
                </a:solidFill>
              </a:rPr>
              <a:t>Any others?</a:t>
            </a:r>
            <a:endParaRPr lang="en-GB" b="1" dirty="0">
              <a:solidFill>
                <a:srgbClr val="FF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4">
                                            <p:bg/>
                                          </p:spTgt>
                                        </p:tgtEl>
                                        <p:attrNameLst>
                                          <p:attrName>style.visibility</p:attrName>
                                        </p:attrNameLst>
                                      </p:cBhvr>
                                      <p:to>
                                        <p:strVal val="visible"/>
                                      </p:to>
                                    </p:set>
                                    <p:animEffect transition="in" filter="dissolve">
                                      <p:cBhvr>
                                        <p:cTn id="11" dur="500"/>
                                        <p:tgtEl>
                                          <p:spTgt spid="4">
                                            <p:bg/>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dissolve">
                                      <p:cBhvr>
                                        <p:cTn id="15" dur="500"/>
                                        <p:tgtEl>
                                          <p:spTgt spid="4">
                                            <p:txEl>
                                              <p:pRg st="0" end="0"/>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dissolve">
                                      <p:cBhvr>
                                        <p:cTn id="19" dur="500"/>
                                        <p:tgtEl>
                                          <p:spTgt spid="4">
                                            <p:txEl>
                                              <p:pRg st="1" end="1"/>
                                            </p:txEl>
                                          </p:spTgt>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Effect transition="in" filter="dissolve">
                                      <p:cBhvr>
                                        <p:cTn id="23" dur="500"/>
                                        <p:tgtEl>
                                          <p:spTgt spid="4">
                                            <p:txEl>
                                              <p:pRg st="2" end="2"/>
                                            </p:txEl>
                                          </p:spTgt>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dissolve">
                                      <p:cBhvr>
                                        <p:cTn id="27" dur="500"/>
                                        <p:tgtEl>
                                          <p:spTgt spid="4">
                                            <p:txEl>
                                              <p:pRg st="6" end="6"/>
                                            </p:txEl>
                                          </p:spTgt>
                                        </p:tgtEl>
                                      </p:cBhvr>
                                    </p:animEffect>
                                  </p:childTnLst>
                                </p:cTn>
                              </p:par>
                            </p:childTnLst>
                          </p:cTn>
                        </p:par>
                        <p:par>
                          <p:cTn id="28" fill="hold">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Effect transition="in" filter="dissolve">
                                      <p:cBhvr>
                                        <p:cTn id="31" dur="500"/>
                                        <p:tgtEl>
                                          <p:spTgt spid="4">
                                            <p:txEl>
                                              <p:pRg st="7" end="7"/>
                                            </p:txEl>
                                          </p:spTgt>
                                        </p:tgtEl>
                                      </p:cBhvr>
                                    </p:animEffect>
                                  </p:childTnLst>
                                </p:cTn>
                              </p:par>
                            </p:childTnLst>
                          </p:cTn>
                        </p:par>
                        <p:par>
                          <p:cTn id="32" fill="hold">
                            <p:stCondLst>
                              <p:cond delay="3500"/>
                            </p:stCondLst>
                            <p:childTnLst>
                              <p:par>
                                <p:cTn id="33" presetID="9" presetClass="entr" presetSubtype="0" fill="hold" grpId="0" nodeType="after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animEffect transition="in" filter="dissolve">
                                      <p:cBhvr>
                                        <p:cTn id="35" dur="500"/>
                                        <p:tgtEl>
                                          <p:spTgt spid="4">
                                            <p:txEl>
                                              <p:pRg st="8" end="8"/>
                                            </p:txEl>
                                          </p:spTgt>
                                        </p:tgtEl>
                                      </p:cBhvr>
                                    </p:animEffect>
                                  </p:childTnLst>
                                </p:cTn>
                              </p:par>
                            </p:childTnLst>
                          </p:cTn>
                        </p:par>
                        <p:par>
                          <p:cTn id="36" fill="hold">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4">
                                            <p:txEl>
                                              <p:pRg st="9" end="9"/>
                                            </p:txEl>
                                          </p:spTgt>
                                        </p:tgtEl>
                                        <p:attrNameLst>
                                          <p:attrName>style.visibility</p:attrName>
                                        </p:attrNameLst>
                                      </p:cBhvr>
                                      <p:to>
                                        <p:strVal val="visible"/>
                                      </p:to>
                                    </p:set>
                                    <p:animEffect transition="in" filter="dissolve">
                                      <p:cBhvr>
                                        <p:cTn id="39" dur="500"/>
                                        <p:tgtEl>
                                          <p:spTgt spid="4">
                                            <p:txEl>
                                              <p:pRg st="9" end="9"/>
                                            </p:txEl>
                                          </p:spTgt>
                                        </p:tgtEl>
                                      </p:cBhvr>
                                    </p:animEffect>
                                  </p:childTnLst>
                                </p:cTn>
                              </p:par>
                            </p:childTnLst>
                          </p:cTn>
                        </p:par>
                        <p:par>
                          <p:cTn id="40" fill="hold">
                            <p:stCondLst>
                              <p:cond delay="4500"/>
                            </p:stCondLst>
                            <p:childTnLst>
                              <p:par>
                                <p:cTn id="41" presetID="9" presetClass="entr" presetSubtype="0" fill="hold" grpId="0" nodeType="afterEffect">
                                  <p:stCondLst>
                                    <p:cond delay="0"/>
                                  </p:stCondLst>
                                  <p:childTnLst>
                                    <p:set>
                                      <p:cBhvr>
                                        <p:cTn id="42" dur="1" fill="hold">
                                          <p:stCondLst>
                                            <p:cond delay="0"/>
                                          </p:stCondLst>
                                        </p:cTn>
                                        <p:tgtEl>
                                          <p:spTgt spid="4">
                                            <p:txEl>
                                              <p:pRg st="10" end="10"/>
                                            </p:txEl>
                                          </p:spTgt>
                                        </p:tgtEl>
                                        <p:attrNameLst>
                                          <p:attrName>style.visibility</p:attrName>
                                        </p:attrNameLst>
                                      </p:cBhvr>
                                      <p:to>
                                        <p:strVal val="visible"/>
                                      </p:to>
                                    </p:set>
                                    <p:animEffect transition="in" filter="dissolve">
                                      <p:cBhvr>
                                        <p:cTn id="43" dur="500"/>
                                        <p:tgtEl>
                                          <p:spTgt spid="4">
                                            <p:txEl>
                                              <p:pRg st="10" end="10"/>
                                            </p:txEl>
                                          </p:spTgt>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4">
                                            <p:txEl>
                                              <p:pRg st="11" end="11"/>
                                            </p:txEl>
                                          </p:spTgt>
                                        </p:tgtEl>
                                        <p:attrNameLst>
                                          <p:attrName>style.visibility</p:attrName>
                                        </p:attrNameLst>
                                      </p:cBhvr>
                                      <p:to>
                                        <p:strVal val="visible"/>
                                      </p:to>
                                    </p:set>
                                    <p:animEffect transition="in" filter="dissolve">
                                      <p:cBhvr>
                                        <p:cTn id="47" dur="500"/>
                                        <p:tgtEl>
                                          <p:spTgt spid="4">
                                            <p:txEl>
                                              <p:pRg st="11" end="11"/>
                                            </p:txEl>
                                          </p:spTgt>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5">
                                            <p:txEl>
                                              <p:pRg st="0" end="0"/>
                                            </p:txEl>
                                          </p:spTgt>
                                        </p:tgtEl>
                                        <p:attrNameLst>
                                          <p:attrName>style.visibility</p:attrName>
                                        </p:attrNameLst>
                                      </p:cBhvr>
                                      <p:to>
                                        <p:strVal val="visible"/>
                                      </p:to>
                                    </p:set>
                                    <p:animEffect transition="in" filter="dissolve">
                                      <p:cBhvr>
                                        <p:cTn id="51" dur="500"/>
                                        <p:tgtEl>
                                          <p:spTgt spid="5">
                                            <p:txEl>
                                              <p:pRg st="0" end="0"/>
                                            </p:txEl>
                                          </p:spTgt>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6">
                                            <p:bg/>
                                          </p:spTgt>
                                        </p:tgtEl>
                                        <p:attrNameLst>
                                          <p:attrName>style.visibility</p:attrName>
                                        </p:attrNameLst>
                                      </p:cBhvr>
                                      <p:to>
                                        <p:strVal val="visible"/>
                                      </p:to>
                                    </p:set>
                                    <p:animEffect transition="in" filter="dissolve">
                                      <p:cBhvr>
                                        <p:cTn id="55" dur="500"/>
                                        <p:tgtEl>
                                          <p:spTgt spid="6">
                                            <p:bg/>
                                          </p:spTgt>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6">
                                            <p:txEl>
                                              <p:pRg st="0" end="0"/>
                                            </p:txEl>
                                          </p:spTgt>
                                        </p:tgtEl>
                                        <p:attrNameLst>
                                          <p:attrName>style.visibility</p:attrName>
                                        </p:attrNameLst>
                                      </p:cBhvr>
                                      <p:to>
                                        <p:strVal val="visible"/>
                                      </p:to>
                                    </p:set>
                                    <p:animEffect transition="in" filter="dissolve">
                                      <p:cBhvr>
                                        <p:cTn id="59" dur="500"/>
                                        <p:tgtEl>
                                          <p:spTgt spid="6">
                                            <p:txEl>
                                              <p:pRg st="0" end="0"/>
                                            </p:txEl>
                                          </p:spTgt>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6">
                                            <p:txEl>
                                              <p:pRg st="1" end="1"/>
                                            </p:txEl>
                                          </p:spTgt>
                                        </p:tgtEl>
                                        <p:attrNameLst>
                                          <p:attrName>style.visibility</p:attrName>
                                        </p:attrNameLst>
                                      </p:cBhvr>
                                      <p:to>
                                        <p:strVal val="visible"/>
                                      </p:to>
                                    </p:set>
                                    <p:animEffect transition="in" filter="dissolve">
                                      <p:cBhvr>
                                        <p:cTn id="63" dur="500"/>
                                        <p:tgtEl>
                                          <p:spTgt spid="6">
                                            <p:txEl>
                                              <p:pRg st="1" end="1"/>
                                            </p:txEl>
                                          </p:spTgt>
                                        </p:tgtEl>
                                      </p:cBhvr>
                                    </p:animEffect>
                                  </p:childTnLst>
                                </p:cTn>
                              </p:par>
                            </p:childTnLst>
                          </p:cTn>
                        </p:par>
                        <p:par>
                          <p:cTn id="64" fill="hold">
                            <p:stCondLst>
                              <p:cond delay="7500"/>
                            </p:stCondLst>
                            <p:childTnLst>
                              <p:par>
                                <p:cTn id="65" presetID="9" presetClass="entr" presetSubtype="0" fill="hold" grpId="0" nodeType="afterEffect">
                                  <p:stCondLst>
                                    <p:cond delay="0"/>
                                  </p:stCondLst>
                                  <p:childTnLst>
                                    <p:set>
                                      <p:cBhvr>
                                        <p:cTn id="66" dur="1" fill="hold">
                                          <p:stCondLst>
                                            <p:cond delay="0"/>
                                          </p:stCondLst>
                                        </p:cTn>
                                        <p:tgtEl>
                                          <p:spTgt spid="6">
                                            <p:txEl>
                                              <p:pRg st="2" end="2"/>
                                            </p:txEl>
                                          </p:spTgt>
                                        </p:tgtEl>
                                        <p:attrNameLst>
                                          <p:attrName>style.visibility</p:attrName>
                                        </p:attrNameLst>
                                      </p:cBhvr>
                                      <p:to>
                                        <p:strVal val="visible"/>
                                      </p:to>
                                    </p:set>
                                    <p:animEffect transition="in" filter="dissolve">
                                      <p:cBhvr>
                                        <p:cTn id="67" dur="500"/>
                                        <p:tgtEl>
                                          <p:spTgt spid="6">
                                            <p:txEl>
                                              <p:pRg st="2" end="2"/>
                                            </p:txEl>
                                          </p:spTgt>
                                        </p:tgtEl>
                                      </p:cBhvr>
                                    </p:animEffect>
                                  </p:childTnLst>
                                </p:cTn>
                              </p:par>
                            </p:childTnLst>
                          </p:cTn>
                        </p:par>
                        <p:par>
                          <p:cTn id="68" fill="hold">
                            <p:stCondLst>
                              <p:cond delay="8000"/>
                            </p:stCondLst>
                            <p:childTnLst>
                              <p:par>
                                <p:cTn id="69" presetID="9" presetClass="entr" presetSubtype="0" fill="hold" grpId="0" nodeType="afterEffect">
                                  <p:stCondLst>
                                    <p:cond delay="0"/>
                                  </p:stCondLst>
                                  <p:childTnLst>
                                    <p:set>
                                      <p:cBhvr>
                                        <p:cTn id="70" dur="1" fill="hold">
                                          <p:stCondLst>
                                            <p:cond delay="0"/>
                                          </p:stCondLst>
                                        </p:cTn>
                                        <p:tgtEl>
                                          <p:spTgt spid="6">
                                            <p:txEl>
                                              <p:pRg st="3" end="3"/>
                                            </p:txEl>
                                          </p:spTgt>
                                        </p:tgtEl>
                                        <p:attrNameLst>
                                          <p:attrName>style.visibility</p:attrName>
                                        </p:attrNameLst>
                                      </p:cBhvr>
                                      <p:to>
                                        <p:strVal val="visible"/>
                                      </p:to>
                                    </p:set>
                                    <p:animEffect transition="in" filter="dissolve">
                                      <p:cBhvr>
                                        <p:cTn id="71" dur="500"/>
                                        <p:tgtEl>
                                          <p:spTgt spid="6">
                                            <p:txEl>
                                              <p:pRg st="3" end="3"/>
                                            </p:txEl>
                                          </p:spTgt>
                                        </p:tgtEl>
                                      </p:cBhvr>
                                    </p:animEffect>
                                  </p:childTnLst>
                                </p:cTn>
                              </p:par>
                            </p:childTnLst>
                          </p:cTn>
                        </p:par>
                        <p:par>
                          <p:cTn id="72" fill="hold">
                            <p:stCondLst>
                              <p:cond delay="8500"/>
                            </p:stCondLst>
                            <p:childTnLst>
                              <p:par>
                                <p:cTn id="73" presetID="9" presetClass="entr" presetSubtype="0" fill="hold" grpId="0" nodeType="afterEffect">
                                  <p:stCondLst>
                                    <p:cond delay="0"/>
                                  </p:stCondLst>
                                  <p:childTnLst>
                                    <p:set>
                                      <p:cBhvr>
                                        <p:cTn id="74" dur="1" fill="hold">
                                          <p:stCondLst>
                                            <p:cond delay="0"/>
                                          </p:stCondLst>
                                        </p:cTn>
                                        <p:tgtEl>
                                          <p:spTgt spid="6">
                                            <p:txEl>
                                              <p:pRg st="4" end="4"/>
                                            </p:txEl>
                                          </p:spTgt>
                                        </p:tgtEl>
                                        <p:attrNameLst>
                                          <p:attrName>style.visibility</p:attrName>
                                        </p:attrNameLst>
                                      </p:cBhvr>
                                      <p:to>
                                        <p:strVal val="visible"/>
                                      </p:to>
                                    </p:set>
                                    <p:animEffect transition="in" filter="dissolve">
                                      <p:cBhvr>
                                        <p:cTn id="75" dur="500"/>
                                        <p:tgtEl>
                                          <p:spTgt spid="6">
                                            <p:txEl>
                                              <p:pRg st="4" end="4"/>
                                            </p:txEl>
                                          </p:spTgt>
                                        </p:tgtEl>
                                      </p:cBhvr>
                                    </p:animEffect>
                                  </p:childTnLst>
                                </p:cTn>
                              </p:par>
                            </p:childTnLst>
                          </p:cTn>
                        </p:par>
                        <p:par>
                          <p:cTn id="76" fill="hold">
                            <p:stCondLst>
                              <p:cond delay="9000"/>
                            </p:stCondLst>
                            <p:childTnLst>
                              <p:par>
                                <p:cTn id="77" presetID="9" presetClass="entr" presetSubtype="0" fill="hold" grpId="0" nodeType="afterEffect">
                                  <p:stCondLst>
                                    <p:cond delay="0"/>
                                  </p:stCondLst>
                                  <p:childTnLst>
                                    <p:set>
                                      <p:cBhvr>
                                        <p:cTn id="78" dur="1" fill="hold">
                                          <p:stCondLst>
                                            <p:cond delay="0"/>
                                          </p:stCondLst>
                                        </p:cTn>
                                        <p:tgtEl>
                                          <p:spTgt spid="6">
                                            <p:txEl>
                                              <p:pRg st="5" end="5"/>
                                            </p:txEl>
                                          </p:spTgt>
                                        </p:tgtEl>
                                        <p:attrNameLst>
                                          <p:attrName>style.visibility</p:attrName>
                                        </p:attrNameLst>
                                      </p:cBhvr>
                                      <p:to>
                                        <p:strVal val="visible"/>
                                      </p:to>
                                    </p:set>
                                    <p:animEffect transition="in" filter="dissolve">
                                      <p:cBhvr>
                                        <p:cTn id="79" dur="500"/>
                                        <p:tgtEl>
                                          <p:spTgt spid="6">
                                            <p:txEl>
                                              <p:pRg st="5" end="5"/>
                                            </p:txEl>
                                          </p:spTgt>
                                        </p:tgtEl>
                                      </p:cBhvr>
                                    </p:animEffect>
                                  </p:childTnLst>
                                </p:cTn>
                              </p:par>
                            </p:childTnLst>
                          </p:cTn>
                        </p:par>
                        <p:par>
                          <p:cTn id="80" fill="hold">
                            <p:stCondLst>
                              <p:cond delay="9500"/>
                            </p:stCondLst>
                            <p:childTnLst>
                              <p:par>
                                <p:cTn id="81" presetID="9" presetClass="entr" presetSubtype="0" fill="hold" grpId="0" nodeType="afterEffect">
                                  <p:stCondLst>
                                    <p:cond delay="0"/>
                                  </p:stCondLst>
                                  <p:childTnLst>
                                    <p:set>
                                      <p:cBhvr>
                                        <p:cTn id="82" dur="1" fill="hold">
                                          <p:stCondLst>
                                            <p:cond delay="0"/>
                                          </p:stCondLst>
                                        </p:cTn>
                                        <p:tgtEl>
                                          <p:spTgt spid="6">
                                            <p:txEl>
                                              <p:pRg st="7" end="7"/>
                                            </p:txEl>
                                          </p:spTgt>
                                        </p:tgtEl>
                                        <p:attrNameLst>
                                          <p:attrName>style.visibility</p:attrName>
                                        </p:attrNameLst>
                                      </p:cBhvr>
                                      <p:to>
                                        <p:strVal val="visible"/>
                                      </p:to>
                                    </p:set>
                                    <p:animEffect transition="in" filter="dissolve">
                                      <p:cBhvr>
                                        <p:cTn id="83" dur="500"/>
                                        <p:tgtEl>
                                          <p:spTgt spid="6">
                                            <p:txEl>
                                              <p:pRg st="7" end="7"/>
                                            </p:txEl>
                                          </p:spTgt>
                                        </p:tgtEl>
                                      </p:cBhvr>
                                    </p:animEffect>
                                  </p:childTnLst>
                                </p:cTn>
                              </p:par>
                            </p:childTnLst>
                          </p:cTn>
                        </p:par>
                        <p:par>
                          <p:cTn id="84" fill="hold">
                            <p:stCondLst>
                              <p:cond delay="10000"/>
                            </p:stCondLst>
                            <p:childTnLst>
                              <p:par>
                                <p:cTn id="85" presetID="9" presetClass="entr" presetSubtype="0" fill="hold" grpId="0" nodeType="afterEffect">
                                  <p:stCondLst>
                                    <p:cond delay="0"/>
                                  </p:stCondLst>
                                  <p:childTnLst>
                                    <p:set>
                                      <p:cBhvr>
                                        <p:cTn id="86" dur="1" fill="hold">
                                          <p:stCondLst>
                                            <p:cond delay="0"/>
                                          </p:stCondLst>
                                        </p:cTn>
                                        <p:tgtEl>
                                          <p:spTgt spid="6">
                                            <p:txEl>
                                              <p:pRg st="8" end="8"/>
                                            </p:txEl>
                                          </p:spTgt>
                                        </p:tgtEl>
                                        <p:attrNameLst>
                                          <p:attrName>style.visibility</p:attrName>
                                        </p:attrNameLst>
                                      </p:cBhvr>
                                      <p:to>
                                        <p:strVal val="visible"/>
                                      </p:to>
                                    </p:set>
                                    <p:animEffect transition="in" filter="dissolve">
                                      <p:cBhvr>
                                        <p:cTn id="87" dur="500"/>
                                        <p:tgtEl>
                                          <p:spTgt spid="6">
                                            <p:txEl>
                                              <p:pRg st="8" end="8"/>
                                            </p:txEl>
                                          </p:spTgt>
                                        </p:tgtEl>
                                      </p:cBhvr>
                                    </p:animEffect>
                                  </p:childTnLst>
                                </p:cTn>
                              </p:par>
                            </p:childTnLst>
                          </p:cTn>
                        </p:par>
                        <p:par>
                          <p:cTn id="88" fill="hold">
                            <p:stCondLst>
                              <p:cond delay="10500"/>
                            </p:stCondLst>
                            <p:childTnLst>
                              <p:par>
                                <p:cTn id="89" presetID="9" presetClass="entr" presetSubtype="0" fill="hold" grpId="0" nodeType="afterEffect">
                                  <p:stCondLst>
                                    <p:cond delay="0"/>
                                  </p:stCondLst>
                                  <p:childTnLst>
                                    <p:set>
                                      <p:cBhvr>
                                        <p:cTn id="90" dur="1" fill="hold">
                                          <p:stCondLst>
                                            <p:cond delay="0"/>
                                          </p:stCondLst>
                                        </p:cTn>
                                        <p:tgtEl>
                                          <p:spTgt spid="6">
                                            <p:txEl>
                                              <p:pRg st="9" end="9"/>
                                            </p:txEl>
                                          </p:spTgt>
                                        </p:tgtEl>
                                        <p:attrNameLst>
                                          <p:attrName>style.visibility</p:attrName>
                                        </p:attrNameLst>
                                      </p:cBhvr>
                                      <p:to>
                                        <p:strVal val="visible"/>
                                      </p:to>
                                    </p:set>
                                    <p:animEffect transition="in" filter="dissolve">
                                      <p:cBhvr>
                                        <p:cTn id="91" dur="500"/>
                                        <p:tgtEl>
                                          <p:spTgt spid="6">
                                            <p:txEl>
                                              <p:pRg st="9" end="9"/>
                                            </p:txEl>
                                          </p:spTgt>
                                        </p:tgtEl>
                                      </p:cBhvr>
                                    </p:animEffect>
                                  </p:childTnLst>
                                </p:cTn>
                              </p:par>
                            </p:childTnLst>
                          </p:cTn>
                        </p:par>
                        <p:par>
                          <p:cTn id="92" fill="hold">
                            <p:stCondLst>
                              <p:cond delay="11000"/>
                            </p:stCondLst>
                            <p:childTnLst>
                              <p:par>
                                <p:cTn id="93" presetID="9" presetClass="entr" presetSubtype="0" fill="hold" grpId="0" nodeType="afterEffect">
                                  <p:stCondLst>
                                    <p:cond delay="0"/>
                                  </p:stCondLst>
                                  <p:childTnLst>
                                    <p:set>
                                      <p:cBhvr>
                                        <p:cTn id="94" dur="1" fill="hold">
                                          <p:stCondLst>
                                            <p:cond delay="0"/>
                                          </p:stCondLst>
                                        </p:cTn>
                                        <p:tgtEl>
                                          <p:spTgt spid="7"/>
                                        </p:tgtEl>
                                        <p:attrNameLst>
                                          <p:attrName>style.visibility</p:attrName>
                                        </p:attrNameLst>
                                      </p:cBhvr>
                                      <p:to>
                                        <p:strVal val="visible"/>
                                      </p:to>
                                    </p:set>
                                    <p:animEffect transition="in" filter="dissolve">
                                      <p:cBhvr>
                                        <p:cTn id="9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animBg="1"/>
      <p:bldP spid="5" grpId="0" build="p"/>
      <p:bldP spid="6" grpId="0" build="p" animBg="1"/>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Communication - Online V Face-to-Face</a:t>
            </a:r>
            <a:endParaRPr lang="en-GB" sz="2800" dirty="0"/>
          </a:p>
        </p:txBody>
      </p:sp>
      <p:sp>
        <p:nvSpPr>
          <p:cNvPr id="3" name="Content Placeholder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normAutofit fontScale="70000" lnSpcReduction="20000"/>
          </a:bodyPr>
          <a:lstStyle/>
          <a:p>
            <a:pPr>
              <a:buNone/>
            </a:pPr>
            <a:r>
              <a:rPr lang="en-GB" b="1" dirty="0" smtClean="0"/>
              <a:t>Online and face-to-face communication:</a:t>
            </a:r>
          </a:p>
          <a:p>
            <a:pPr>
              <a:buNone/>
            </a:pPr>
            <a:endParaRPr lang="en-GB" dirty="0" smtClean="0"/>
          </a:p>
          <a:p>
            <a:r>
              <a:rPr lang="en-GB" dirty="0" smtClean="0"/>
              <a:t>They can both be very effective ways of communicating</a:t>
            </a:r>
          </a:p>
          <a:p>
            <a:endParaRPr lang="en-GB" dirty="0" smtClean="0"/>
          </a:p>
          <a:p>
            <a:r>
              <a:rPr lang="en-GB" dirty="0" smtClean="0"/>
              <a:t>The main difference is in being able to show feelings - Emoji’s are not always the best way on doing this</a:t>
            </a:r>
          </a:p>
          <a:p>
            <a:pPr>
              <a:buNone/>
            </a:pPr>
            <a:endParaRPr lang="en-GB" dirty="0" smtClean="0"/>
          </a:p>
          <a:p>
            <a:r>
              <a:rPr lang="en-GB" dirty="0" smtClean="0"/>
              <a:t>Our facial expression, physical gestures and the emotional tone in our voice alter the meaning of our words</a:t>
            </a:r>
          </a:p>
          <a:p>
            <a:pPr>
              <a:buNone/>
            </a:pPr>
            <a:endParaRPr lang="en-GB" dirty="0" smtClean="0"/>
          </a:p>
          <a:p>
            <a:r>
              <a:rPr lang="en-GB" dirty="0" smtClean="0"/>
              <a:t>It is difficult to express ourselves fully in an email or text</a:t>
            </a:r>
          </a:p>
          <a:p>
            <a:pPr>
              <a:buNone/>
            </a:pPr>
            <a:endParaRPr lang="en-GB" dirty="0" smtClean="0"/>
          </a:p>
          <a:p>
            <a:r>
              <a:rPr lang="en-GB" dirty="0" smtClean="0"/>
              <a:t>So when we replace face-to-face communication with online words, our friends receive only a partial message</a:t>
            </a:r>
          </a:p>
          <a:p>
            <a:pPr>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Communication - Online V Face-to-Face</a:t>
            </a:r>
            <a:endParaRPr lang="en-GB" sz="2800" dirty="0"/>
          </a:p>
        </p:txBody>
      </p:sp>
      <p:sp>
        <p:nvSpPr>
          <p:cNvPr id="3" name="Content Placeholder 2"/>
          <p:cNvSpPr>
            <a:spLocks noGrp="1"/>
          </p:cNvSpPr>
          <p:nvPr>
            <p:ph idx="1"/>
          </p:nvPr>
        </p:nvSpPr>
        <p:spPr>
          <a:solidFill>
            <a:schemeClr val="bg2"/>
          </a:solidFill>
        </p:spPr>
        <p:txBody>
          <a:bodyPr>
            <a:normAutofit fontScale="85000" lnSpcReduction="20000"/>
          </a:bodyPr>
          <a:lstStyle/>
          <a:p>
            <a:pPr>
              <a:buNone/>
            </a:pPr>
            <a:r>
              <a:rPr lang="en-GB" sz="2000" b="1" dirty="0" smtClean="0"/>
              <a:t>In Pairs: </a:t>
            </a:r>
          </a:p>
          <a:p>
            <a:pPr algn="ctr">
              <a:buNone/>
            </a:pPr>
            <a:r>
              <a:rPr lang="en-GB" sz="1900" dirty="0" smtClean="0"/>
              <a:t>You and your friends get this text message:</a:t>
            </a:r>
          </a:p>
          <a:p>
            <a:pPr algn="ctr">
              <a:buNone/>
            </a:pPr>
            <a:endParaRPr lang="en-GB" sz="1900" dirty="0" smtClean="0"/>
          </a:p>
          <a:p>
            <a:pPr algn="ctr">
              <a:buNone/>
            </a:pPr>
            <a:r>
              <a:rPr lang="en-GB" sz="1900" dirty="0" smtClean="0"/>
              <a:t>‘Party at my house on Saturday, 7pm address is 64 Bristol Road’ David</a:t>
            </a:r>
          </a:p>
          <a:p>
            <a:pPr algn="ctr">
              <a:buNone/>
            </a:pPr>
            <a:endParaRPr lang="en-GB" sz="1900" dirty="0" smtClean="0"/>
          </a:p>
          <a:p>
            <a:pPr algn="ctr">
              <a:buNone/>
            </a:pPr>
            <a:r>
              <a:rPr lang="en-GB" sz="1900" dirty="0" smtClean="0"/>
              <a:t>You turn up at 715pm - David answers the door and looks surprised to see you – he says:</a:t>
            </a:r>
          </a:p>
          <a:p>
            <a:pPr algn="ctr">
              <a:buNone/>
            </a:pPr>
            <a:endParaRPr lang="en-GB" sz="1900" dirty="0" smtClean="0"/>
          </a:p>
          <a:p>
            <a:pPr algn="ctr">
              <a:buNone/>
            </a:pPr>
            <a:r>
              <a:rPr lang="en-GB" sz="1900" dirty="0" smtClean="0"/>
              <a:t> ‘I wasn’t sure if you were coming’ - ‘You’ve turned up empty handed’</a:t>
            </a:r>
          </a:p>
          <a:p>
            <a:pPr algn="ctr">
              <a:buNone/>
            </a:pPr>
            <a:endParaRPr lang="en-GB" sz="1900" dirty="0" smtClean="0"/>
          </a:p>
          <a:p>
            <a:pPr algn="ctr">
              <a:buNone/>
            </a:pPr>
            <a:r>
              <a:rPr lang="en-GB" sz="1900" dirty="0" smtClean="0"/>
              <a:t>You find out from others that it is David’s birthday </a:t>
            </a:r>
          </a:p>
          <a:p>
            <a:pPr algn="ctr">
              <a:buNone/>
            </a:pPr>
            <a:endParaRPr lang="en-GB" sz="1900" dirty="0" smtClean="0"/>
          </a:p>
          <a:p>
            <a:pPr algn="ctr">
              <a:buNone/>
            </a:pPr>
            <a:r>
              <a:rPr lang="en-GB" sz="1900" dirty="0" smtClean="0"/>
              <a:t>You find out that the party is going on until 1130pm but have arranged to be picked up at 10pm</a:t>
            </a:r>
          </a:p>
          <a:p>
            <a:pPr>
              <a:buNone/>
            </a:pPr>
            <a:endParaRPr lang="en-GB" sz="1600" dirty="0" smtClean="0"/>
          </a:p>
          <a:p>
            <a:r>
              <a:rPr lang="en-GB" sz="2000" dirty="0" smtClean="0">
                <a:solidFill>
                  <a:srgbClr val="FF00FF"/>
                </a:solidFill>
              </a:rPr>
              <a:t>How do you feel?</a:t>
            </a:r>
          </a:p>
          <a:p>
            <a:r>
              <a:rPr lang="en-GB" sz="2000" dirty="0" smtClean="0">
                <a:solidFill>
                  <a:srgbClr val="FF00FF"/>
                </a:solidFill>
              </a:rPr>
              <a:t>Which elements of the 7c’s were missing?</a:t>
            </a:r>
          </a:p>
          <a:p>
            <a:r>
              <a:rPr lang="en-GB" sz="2000" dirty="0" smtClean="0">
                <a:solidFill>
                  <a:srgbClr val="FF00FF"/>
                </a:solidFill>
              </a:rPr>
              <a:t>Design a text message that demonstrates effective communication of the event</a:t>
            </a:r>
          </a:p>
          <a:p>
            <a:r>
              <a:rPr lang="en-GB" sz="2000" dirty="0" smtClean="0">
                <a:solidFill>
                  <a:srgbClr val="FF00FF"/>
                </a:solidFill>
              </a:rPr>
              <a:t>Share with the class – a prize will be given to the best text message</a:t>
            </a:r>
          </a:p>
          <a:p>
            <a:endParaRPr lang="en-GB" sz="2000" dirty="0" smtClean="0">
              <a:solidFill>
                <a:srgbClr val="FF00FF"/>
              </a:solidFill>
            </a:endParaRPr>
          </a:p>
          <a:p>
            <a:pPr>
              <a:buNone/>
            </a:pPr>
            <a:endParaRPr lang="en-GB" sz="2000" dirty="0" smtClean="0"/>
          </a:p>
          <a:p>
            <a:endParaRPr lang="en-GB" sz="2000" dirty="0" smtClean="0">
              <a:solidFill>
                <a:srgbClr val="FF00FF"/>
              </a:solidFill>
            </a:endParaRPr>
          </a:p>
          <a:p>
            <a:pPr lvl="1"/>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Our School Values and Ground Rules</a:t>
            </a:r>
            <a:endParaRPr lang="en-GB" sz="2800" b="1" dirty="0">
              <a:solidFill>
                <a:schemeClr val="accent6"/>
              </a:solidFill>
            </a:endParaRPr>
          </a:p>
        </p:txBody>
      </p:sp>
      <p:sp>
        <p:nvSpPr>
          <p:cNvPr id="3" name="Content Placeholder 2"/>
          <p:cNvSpPr>
            <a:spLocks noGrp="1"/>
          </p:cNvSpPr>
          <p:nvPr>
            <p:ph idx="1"/>
          </p:nvPr>
        </p:nvSpPr>
        <p:spPr>
          <a:xfrm>
            <a:off x="381000" y="1295400"/>
            <a:ext cx="5334000" cy="4495800"/>
          </a:xfrm>
          <a:solidFill>
            <a:srgbClr val="FFFF00"/>
          </a:solidFill>
        </p:spPr>
        <p:txBody>
          <a:bodyPr>
            <a:normAutofit fontScale="25000" lnSpcReduction="20000"/>
          </a:bodyPr>
          <a:lstStyle/>
          <a:p>
            <a:pPr lvl="0">
              <a:lnSpc>
                <a:spcPct val="120000"/>
              </a:lnSpc>
            </a:pPr>
            <a:r>
              <a:rPr lang="en-GB" sz="8000" dirty="0" smtClean="0"/>
              <a:t>Respecting difference and diversity</a:t>
            </a:r>
          </a:p>
          <a:p>
            <a:pPr lvl="0">
              <a:lnSpc>
                <a:spcPct val="120000"/>
              </a:lnSpc>
            </a:pPr>
            <a:r>
              <a:rPr lang="en-GB" sz="8000" dirty="0" smtClean="0"/>
              <a:t>Listen respectfully </a:t>
            </a:r>
          </a:p>
          <a:p>
            <a:pPr lvl="0">
              <a:lnSpc>
                <a:spcPct val="120000"/>
              </a:lnSpc>
            </a:pPr>
            <a:r>
              <a:rPr lang="en-GB" sz="8000" dirty="0" smtClean="0"/>
              <a:t>Take turns and do not interrupt</a:t>
            </a:r>
          </a:p>
          <a:p>
            <a:pPr lvl="0">
              <a:lnSpc>
                <a:spcPct val="120000"/>
              </a:lnSpc>
            </a:pPr>
            <a:r>
              <a:rPr lang="en-GB" sz="8000" dirty="0" smtClean="0"/>
              <a:t>Respect all ideas and value other’s opinions</a:t>
            </a:r>
          </a:p>
          <a:p>
            <a:pPr lvl="0">
              <a:lnSpc>
                <a:spcPct val="120000"/>
              </a:lnSpc>
            </a:pPr>
            <a:r>
              <a:rPr lang="en-GB" sz="8000" dirty="0" smtClean="0"/>
              <a:t>Positive and polite</a:t>
            </a:r>
          </a:p>
          <a:p>
            <a:pPr lvl="0">
              <a:lnSpc>
                <a:spcPct val="120000"/>
              </a:lnSpc>
            </a:pPr>
            <a:r>
              <a:rPr lang="en-GB" sz="8000" dirty="0" smtClean="0"/>
              <a:t>Trust and confidentiality </a:t>
            </a:r>
          </a:p>
          <a:p>
            <a:pPr lvl="0">
              <a:lnSpc>
                <a:spcPct val="120000"/>
              </a:lnSpc>
            </a:pPr>
            <a:r>
              <a:rPr lang="en-GB" sz="8000" dirty="0" smtClean="0"/>
              <a:t>No negative naming or put-downs</a:t>
            </a:r>
          </a:p>
          <a:p>
            <a:pPr lvl="0">
              <a:lnSpc>
                <a:spcPct val="120000"/>
              </a:lnSpc>
            </a:pPr>
            <a:r>
              <a:rPr lang="en-GB" sz="8000" dirty="0" smtClean="0"/>
              <a:t>The right to say “pass”</a:t>
            </a:r>
          </a:p>
          <a:p>
            <a:pPr lvl="0" algn="ctr">
              <a:lnSpc>
                <a:spcPct val="120000"/>
              </a:lnSpc>
              <a:buNone/>
            </a:pPr>
            <a:r>
              <a:rPr lang="en-GB" sz="11200" b="1" dirty="0" smtClean="0">
                <a:solidFill>
                  <a:srgbClr val="FF00FF"/>
                </a:solidFill>
              </a:rPr>
              <a:t>Is everyone happy with these rules?</a:t>
            </a:r>
          </a:p>
          <a:p>
            <a:pPr>
              <a:lnSpc>
                <a:spcPct val="120000"/>
              </a:lnSpc>
            </a:pPr>
            <a:endParaRPr lang="en-GB" dirty="0" smtClean="0"/>
          </a:p>
          <a:p>
            <a:pPr>
              <a:lnSpc>
                <a:spcPct val="120000"/>
              </a:lnSpc>
            </a:pPr>
            <a:endParaRPr lang="en-GB" dirty="0"/>
          </a:p>
        </p:txBody>
      </p:sp>
      <p:pic>
        <p:nvPicPr>
          <p:cNvPr id="4" name="Picture 2" descr="C:\Users\Keith\Dropbox\Images\school children.jpg"/>
          <p:cNvPicPr>
            <a:picLocks noChangeAspect="1" noChangeArrowheads="1"/>
          </p:cNvPicPr>
          <p:nvPr/>
        </p:nvPicPr>
        <p:blipFill>
          <a:blip r:embed="rId2" cstate="print"/>
          <a:srcRect/>
          <a:stretch>
            <a:fillRect/>
          </a:stretch>
        </p:blipFill>
        <p:spPr bwMode="auto">
          <a:xfrm>
            <a:off x="5867400" y="2133600"/>
            <a:ext cx="2816225" cy="20304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sp>
        <p:nvSpPr>
          <p:cNvPr id="3" name="Content Placeholder 2"/>
          <p:cNvSpPr>
            <a:spLocks noGrp="1"/>
          </p:cNvSpPr>
          <p:nvPr>
            <p:ph idx="1"/>
          </p:nvPr>
        </p:nvSpPr>
        <p:spPr>
          <a:xfrm>
            <a:off x="381000" y="1447800"/>
            <a:ext cx="8534400" cy="5257800"/>
          </a:xfrm>
          <a:solidFill>
            <a:schemeClr val="accent2">
              <a:lumMod val="40000"/>
              <a:lumOff val="60000"/>
            </a:schemeClr>
          </a:solidFill>
        </p:spPr>
        <p:txBody>
          <a:bodyPr>
            <a:normAutofit fontScale="55000" lnSpcReduction="20000"/>
          </a:bodyPr>
          <a:lstStyle/>
          <a:p>
            <a:pPr>
              <a:buNone/>
            </a:pPr>
            <a:r>
              <a:rPr lang="en-GB" sz="2400" b="1" dirty="0" smtClean="0"/>
              <a:t>If I’m worried about anything, where do I go for help?</a:t>
            </a:r>
          </a:p>
          <a:p>
            <a:endParaRPr lang="en-GB" sz="2400" dirty="0" smtClean="0"/>
          </a:p>
          <a:p>
            <a:r>
              <a:rPr lang="en-GB" sz="2400" b="1" dirty="0" smtClean="0"/>
              <a:t>Parents, Family, Family Friend or Best Friend - </a:t>
            </a:r>
            <a:r>
              <a:rPr lang="en-GB" sz="2400" dirty="0" smtClean="0"/>
              <a:t>sometimes these people may appear very busy. If you want to talk something over it is a good idea to tell them you need to talk with them and ask when would be a good time. This will then hopefully mean you get some quality time to talk over anything you are concerned about</a:t>
            </a:r>
          </a:p>
          <a:p>
            <a:endParaRPr lang="en-GB" sz="2400" dirty="0" smtClean="0"/>
          </a:p>
          <a:p>
            <a:r>
              <a:rPr lang="en-GB" sz="2400" b="1" dirty="0" smtClean="0"/>
              <a:t>Teacher/Other School Staff </a:t>
            </a:r>
            <a:r>
              <a:rPr lang="en-GB" sz="2400" dirty="0" smtClean="0"/>
              <a:t>– can also be very busy people. Again, ask if you could see them and then they can suggest a good time to talk with you</a:t>
            </a:r>
          </a:p>
          <a:p>
            <a:pPr>
              <a:buNone/>
            </a:pPr>
            <a:endParaRPr lang="en-GB" sz="2400" dirty="0" smtClean="0"/>
          </a:p>
          <a:p>
            <a:r>
              <a:rPr lang="en-GB" sz="2400" b="1" dirty="0" smtClean="0"/>
              <a:t>GP</a:t>
            </a:r>
            <a:r>
              <a:rPr lang="en-GB" sz="2400" dirty="0" smtClean="0"/>
              <a:t> - you may be used to going to your doctor with your parents/carers but you are able to see the doctor without them. To book a doctor’s appointment you will need to ring or visit the surgery and make the booking or attend an open surgery which is usually organised as first come first served. Each doctor’s surgery tends to operate a different system so you may need to ask the receptionist at the surgery how to go about booking an appointment. You are able to take a friend with you if you prefer</a:t>
            </a:r>
          </a:p>
          <a:p>
            <a:endParaRPr lang="en-GB" sz="2400" dirty="0" smtClean="0"/>
          </a:p>
          <a:p>
            <a:r>
              <a:rPr lang="en-GB" sz="2400" b="1" dirty="0" smtClean="0"/>
              <a:t>School Nurse </a:t>
            </a:r>
            <a:r>
              <a:rPr lang="en-GB" sz="2400" dirty="0" smtClean="0"/>
              <a:t>- every school has a school nurse team who work in the school for a certain number of hours per week. Our nurse is in  school on X dates so to arrange to see them, please do Y</a:t>
            </a:r>
          </a:p>
          <a:p>
            <a:pPr>
              <a:buNone/>
            </a:pPr>
            <a:endParaRPr lang="en-GB" sz="2400" dirty="0" smtClean="0"/>
          </a:p>
          <a:p>
            <a:r>
              <a:rPr lang="en-GB" sz="2400" b="1" dirty="0" smtClean="0"/>
              <a:t>CEOP</a:t>
            </a:r>
            <a:r>
              <a:rPr lang="en-GB" sz="2400" dirty="0" smtClean="0"/>
              <a:t> -  is here to keep children safe from sexual abuse and grooming online. They are here to help and give you advice, and you can make a report directly to them if something has happened online which has made you feel unsafe, scared or worried. This might be from someone you know in real life, or someone you have only ever met online. They take all reports seriously and  will do everything they can to keep you safe. As well as providing a facility to enable you to make a report to CEOP, the CEOP </a:t>
            </a:r>
            <a:r>
              <a:rPr lang="en-GB" sz="2400" dirty="0" err="1" smtClean="0"/>
              <a:t>Thinkuknow</a:t>
            </a:r>
            <a:r>
              <a:rPr lang="en-GB" sz="2400" dirty="0" smtClean="0"/>
              <a:t> website has information and advice to help you if something has happened to you online.</a:t>
            </a:r>
          </a:p>
          <a:p>
            <a:endParaRPr lang="en-GB" sz="2400" dirty="0" smtClean="0"/>
          </a:p>
          <a:p>
            <a:r>
              <a:rPr lang="en-GB" sz="2400" b="1" dirty="0" smtClean="0"/>
              <a:t>Confidentiality </a:t>
            </a:r>
            <a:r>
              <a:rPr lang="en-GB" sz="2400" dirty="0" smtClean="0"/>
              <a:t>- teachers and other adults in school are not able to keep things you tell them secret, if it in any way means that you are at risk of any kind of harm.  All school staff has to report any disclosures you may make which indicate there may be a danger to your safety. This is called a ‘duty of care’ and all adults in schools have a duty of care over all the pupils in the school</a:t>
            </a:r>
          </a:p>
          <a:p>
            <a:pPr>
              <a:buNone/>
            </a:pPr>
            <a:endParaRPr lang="en-GB" sz="2200" dirty="0" smtClean="0"/>
          </a:p>
          <a:p>
            <a:endParaRPr lang="en-GB" sz="2000" dirty="0" smtClean="0"/>
          </a:p>
          <a:p>
            <a:endParaRPr lang="en-GB" sz="2000" dirty="0" smtClean="0">
              <a:solidFill>
                <a:schemeClr val="accent2">
                  <a:lumMod val="60000"/>
                  <a:lumOff val="40000"/>
                </a:schemeClr>
              </a:solidFill>
            </a:endParaRPr>
          </a:p>
          <a:p>
            <a:pPr>
              <a:buNone/>
            </a:pPr>
            <a:endParaRPr lang="en-GB" sz="2000"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1028" name="Picture 4"/>
          <p:cNvPicPr>
            <a:picLocks noChangeAspect="1" noChangeArrowheads="1"/>
          </p:cNvPicPr>
          <p:nvPr/>
        </p:nvPicPr>
        <p:blipFill>
          <a:blip r:embed="rId2" cstate="print"/>
          <a:srcRect/>
          <a:stretch>
            <a:fillRect/>
          </a:stretch>
        </p:blipFill>
        <p:spPr bwMode="auto">
          <a:xfrm>
            <a:off x="373664" y="1004888"/>
            <a:ext cx="8389335" cy="5786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2050" name="Picture 2"/>
          <p:cNvPicPr>
            <a:picLocks noChangeAspect="1" noChangeArrowheads="1"/>
          </p:cNvPicPr>
          <p:nvPr/>
        </p:nvPicPr>
        <p:blipFill>
          <a:blip r:embed="rId2" cstate="print"/>
          <a:srcRect/>
          <a:stretch>
            <a:fillRect/>
          </a:stretch>
        </p:blipFill>
        <p:spPr bwMode="auto">
          <a:xfrm>
            <a:off x="685800" y="1295400"/>
            <a:ext cx="7172325" cy="26765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838200" y="4038600"/>
            <a:ext cx="71247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3074" name="Picture 2"/>
          <p:cNvPicPr>
            <a:picLocks noChangeAspect="1" noChangeArrowheads="1"/>
          </p:cNvPicPr>
          <p:nvPr/>
        </p:nvPicPr>
        <p:blipFill>
          <a:blip r:embed="rId2" cstate="print"/>
          <a:srcRect/>
          <a:stretch>
            <a:fillRect/>
          </a:stretch>
        </p:blipFill>
        <p:spPr bwMode="auto">
          <a:xfrm>
            <a:off x="668157" y="1295400"/>
            <a:ext cx="7485243" cy="5431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Help and Support</a:t>
            </a:r>
            <a:endParaRPr lang="en-GB" sz="2800" b="1" dirty="0">
              <a:solidFill>
                <a:schemeClr val="accent6"/>
              </a:solidFill>
            </a:endParaRPr>
          </a:p>
        </p:txBody>
      </p:sp>
      <p:pic>
        <p:nvPicPr>
          <p:cNvPr id="4098" name="Picture 2"/>
          <p:cNvPicPr>
            <a:picLocks noChangeAspect="1" noChangeArrowheads="1"/>
          </p:cNvPicPr>
          <p:nvPr/>
        </p:nvPicPr>
        <p:blipFill>
          <a:blip r:embed="rId2" cstate="print"/>
          <a:srcRect/>
          <a:stretch>
            <a:fillRect/>
          </a:stretch>
        </p:blipFill>
        <p:spPr bwMode="auto">
          <a:xfrm>
            <a:off x="457200" y="1981200"/>
            <a:ext cx="8498044"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Reflection</a:t>
            </a:r>
            <a:endParaRPr lang="en-GB" sz="2800" b="1" dirty="0">
              <a:solidFill>
                <a:schemeClr val="accent6"/>
              </a:solidFill>
            </a:endParaRPr>
          </a:p>
        </p:txBody>
      </p:sp>
      <p:sp>
        <p:nvSpPr>
          <p:cNvPr id="3" name="Content Placeholder 2"/>
          <p:cNvSpPr>
            <a:spLocks noGrp="1"/>
          </p:cNvSpPr>
          <p:nvPr>
            <p:ph idx="1"/>
          </p:nvPr>
        </p:nvSpPr>
        <p:spPr>
          <a:xfrm>
            <a:off x="457200" y="1600200"/>
            <a:ext cx="4648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Your reflection and feedback is important!</a:t>
            </a:r>
          </a:p>
          <a:p>
            <a:pPr>
              <a:buNone/>
            </a:pPr>
            <a:endParaRPr lang="en-GB" sz="2000" dirty="0" smtClean="0"/>
          </a:p>
          <a:p>
            <a:r>
              <a:rPr lang="en-GB" sz="2000" dirty="0" smtClean="0"/>
              <a:t>Complete the Feedback Form anonymously and hand it in</a:t>
            </a:r>
            <a:endParaRPr lang="en-GB" sz="2000" dirty="0"/>
          </a:p>
        </p:txBody>
      </p:sp>
      <p:pic>
        <p:nvPicPr>
          <p:cNvPr id="1026" name="Picture 2"/>
          <p:cNvPicPr>
            <a:picLocks noChangeAspect="1" noChangeArrowheads="1"/>
          </p:cNvPicPr>
          <p:nvPr/>
        </p:nvPicPr>
        <p:blipFill>
          <a:blip r:embed="rId2" cstate="print"/>
          <a:srcRect/>
          <a:stretch>
            <a:fillRect/>
          </a:stretch>
        </p:blipFill>
        <p:spPr bwMode="auto">
          <a:xfrm>
            <a:off x="5207760" y="1905000"/>
            <a:ext cx="3756853"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Communication - Online V Face-to-Face</a:t>
            </a:r>
            <a:endParaRPr lang="en-GB" sz="2800" b="1" dirty="0">
              <a:solidFill>
                <a:schemeClr val="accent6"/>
              </a:solidFill>
            </a:endParaRPr>
          </a:p>
        </p:txBody>
      </p:sp>
      <p:sp>
        <p:nvSpPr>
          <p:cNvPr id="3" name="Content Placeholder 2"/>
          <p:cNvSpPr>
            <a:spLocks noGrp="1"/>
          </p:cNvSpPr>
          <p:nvPr>
            <p:ph idx="1"/>
          </p:nvPr>
        </p:nvSpPr>
        <p:spPr>
          <a:xfrm>
            <a:off x="457200" y="1600200"/>
            <a:ext cx="4876800" cy="4525963"/>
          </a:xfrm>
        </p:spPr>
        <p:style>
          <a:lnRef idx="1">
            <a:schemeClr val="accent2"/>
          </a:lnRef>
          <a:fillRef idx="3">
            <a:schemeClr val="accent2"/>
          </a:fillRef>
          <a:effectRef idx="2">
            <a:schemeClr val="accent2"/>
          </a:effectRef>
          <a:fontRef idx="minor">
            <a:schemeClr val="lt1"/>
          </a:fontRef>
        </p:style>
        <p:txBody>
          <a:bodyPr>
            <a:normAutofit/>
          </a:bodyPr>
          <a:lstStyle/>
          <a:p>
            <a:pPr lvl="0"/>
            <a:r>
              <a:rPr lang="en-US" sz="2000" dirty="0" smtClean="0"/>
              <a:t>Communication is what allows us to interact with other people and share knowledge or experiences</a:t>
            </a:r>
          </a:p>
          <a:p>
            <a:pPr lvl="0"/>
            <a:endParaRPr lang="en-US" sz="2000" dirty="0" smtClean="0"/>
          </a:p>
          <a:p>
            <a:pPr lvl="0"/>
            <a:r>
              <a:rPr lang="en-US" sz="2000" dirty="0" smtClean="0"/>
              <a:t>Common forms of communication include speaking, writing, gestures, touch, email, text, online and broadcasting</a:t>
            </a:r>
          </a:p>
          <a:p>
            <a:pPr lvl="0"/>
            <a:endParaRPr lang="en-GB" sz="2000" dirty="0" smtClean="0"/>
          </a:p>
          <a:p>
            <a:r>
              <a:rPr lang="en-GB" sz="2000" dirty="0" smtClean="0"/>
              <a:t>Online communication and especially Social Media had dramatically changed the way we communicate today </a:t>
            </a:r>
          </a:p>
          <a:p>
            <a:pPr>
              <a:buNone/>
            </a:pPr>
            <a:endParaRPr lang="en-GB" sz="2000" dirty="0" smtClean="0"/>
          </a:p>
          <a:p>
            <a:pPr>
              <a:buNone/>
            </a:pPr>
            <a:endParaRPr lang="en-GB" sz="2000" dirty="0" smtClean="0"/>
          </a:p>
          <a:p>
            <a:pPr>
              <a:buNone/>
            </a:pPr>
            <a:endParaRPr lang="en-GB" dirty="0"/>
          </a:p>
        </p:txBody>
      </p:sp>
      <p:pic>
        <p:nvPicPr>
          <p:cNvPr id="25601" name="Picture 1" descr="C:\Users\Keith\Dropbox\Images\shouting2.jpg"/>
          <p:cNvPicPr>
            <a:picLocks noChangeAspect="1" noChangeArrowheads="1"/>
          </p:cNvPicPr>
          <p:nvPr/>
        </p:nvPicPr>
        <p:blipFill>
          <a:blip r:embed="rId2" cstate="print"/>
          <a:srcRect/>
          <a:stretch>
            <a:fillRect/>
          </a:stretch>
        </p:blipFill>
        <p:spPr bwMode="auto">
          <a:xfrm>
            <a:off x="5410200" y="1981200"/>
            <a:ext cx="3429000" cy="3429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Communication - Online V Face-to-Face</a:t>
            </a:r>
            <a:endParaRPr lang="en-GB" sz="2800" dirty="0"/>
          </a:p>
        </p:txBody>
      </p:sp>
      <p:sp>
        <p:nvSpPr>
          <p:cNvPr id="3" name="Content Placeholder 2"/>
          <p:cNvSpPr>
            <a:spLocks noGrp="1"/>
          </p:cNvSpPr>
          <p:nvPr>
            <p:ph idx="1"/>
          </p:nvPr>
        </p:nvSpPr>
        <p:spPr>
          <a:xfrm>
            <a:off x="381000" y="1295400"/>
            <a:ext cx="4876800" cy="5410200"/>
          </a:xfrm>
          <a:solidFill>
            <a:schemeClr val="accent6">
              <a:lumMod val="20000"/>
              <a:lumOff val="80000"/>
            </a:schemeClr>
          </a:solidFill>
        </p:spPr>
        <p:txBody>
          <a:bodyPr>
            <a:normAutofit fontScale="85000" lnSpcReduction="10000"/>
          </a:bodyPr>
          <a:lstStyle/>
          <a:p>
            <a:pPr>
              <a:buNone/>
            </a:pPr>
            <a:r>
              <a:rPr lang="en-GB" sz="2000" dirty="0" smtClean="0"/>
              <a:t>I</a:t>
            </a:r>
            <a:r>
              <a:rPr lang="en-GB" sz="2000" b="1" dirty="0" smtClean="0"/>
              <a:t>n Groups of 4:</a:t>
            </a:r>
          </a:p>
          <a:p>
            <a:pPr>
              <a:buNone/>
            </a:pPr>
            <a:endParaRPr lang="en-GB" sz="2000" dirty="0" smtClean="0">
              <a:solidFill>
                <a:srgbClr val="FF00FF"/>
              </a:solidFill>
            </a:endParaRPr>
          </a:p>
          <a:p>
            <a:pPr marL="342900" lvl="1" indent="-342900">
              <a:buFont typeface="Arial" pitchFamily="34" charset="0"/>
              <a:buChar char="•"/>
            </a:pPr>
            <a:r>
              <a:rPr lang="en-GB" sz="2000" dirty="0" smtClean="0"/>
              <a:t>You had arranged to meet up with a friend but a couple of hours before, you receive a text message saying ‘I'm sorry I can't make it as something else has come up' </a:t>
            </a:r>
          </a:p>
          <a:p>
            <a:pPr marL="342900" lvl="1" indent="-342900">
              <a:buNone/>
            </a:pPr>
            <a:endParaRPr lang="en-GB" sz="2000" dirty="0" smtClean="0">
              <a:solidFill>
                <a:srgbClr val="FF00FF"/>
              </a:solidFill>
            </a:endParaRPr>
          </a:p>
          <a:p>
            <a:pPr marL="342900" lvl="1" indent="-342900">
              <a:buFont typeface="Arial" pitchFamily="34" charset="0"/>
              <a:buChar char="•"/>
            </a:pPr>
            <a:r>
              <a:rPr lang="en-GB" sz="2000" dirty="0" smtClean="0">
                <a:solidFill>
                  <a:srgbClr val="FF00FF"/>
                </a:solidFill>
              </a:rPr>
              <a:t>Discuss and list the positive and negative  ways in which you could interpret that message</a:t>
            </a:r>
          </a:p>
          <a:p>
            <a:pPr marL="342900" lvl="1" indent="-342900">
              <a:buNone/>
            </a:pPr>
            <a:endParaRPr lang="en-GB" sz="2000" dirty="0" smtClean="0">
              <a:solidFill>
                <a:srgbClr val="FF00FF"/>
              </a:solidFill>
            </a:endParaRPr>
          </a:p>
          <a:p>
            <a:pPr marL="342900" lvl="1" indent="-342900">
              <a:buFont typeface="Arial" pitchFamily="34" charset="0"/>
              <a:buChar char="•"/>
            </a:pPr>
            <a:r>
              <a:rPr lang="en-GB" sz="2000" dirty="0" smtClean="0">
                <a:solidFill>
                  <a:srgbClr val="FF00FF"/>
                </a:solidFill>
              </a:rPr>
              <a:t>What impact could this have on our mental health if we interpret this in a positive or negative way?</a:t>
            </a:r>
          </a:p>
          <a:p>
            <a:pPr marL="342900" lvl="1" indent="-342900">
              <a:buFont typeface="Arial" pitchFamily="34" charset="0"/>
              <a:buChar char="•"/>
            </a:pPr>
            <a:endParaRPr lang="en-GB" sz="2000" dirty="0" smtClean="0">
              <a:solidFill>
                <a:srgbClr val="FF00FF"/>
              </a:solidFill>
            </a:endParaRPr>
          </a:p>
          <a:p>
            <a:pPr marL="342900" lvl="1" indent="-342900">
              <a:buFont typeface="Arial" pitchFamily="34" charset="0"/>
              <a:buChar char="•"/>
            </a:pPr>
            <a:r>
              <a:rPr lang="en-GB" sz="2000" dirty="0" smtClean="0">
                <a:solidFill>
                  <a:srgbClr val="FF00FF"/>
                </a:solidFill>
              </a:rPr>
              <a:t>You have 5 minutes</a:t>
            </a:r>
          </a:p>
          <a:p>
            <a:pPr>
              <a:buNone/>
            </a:pPr>
            <a:endParaRPr lang="en-GB" sz="2000" dirty="0" smtClean="0">
              <a:solidFill>
                <a:srgbClr val="FF00FF"/>
              </a:solidFill>
            </a:endParaRPr>
          </a:p>
          <a:p>
            <a:r>
              <a:rPr lang="en-GB" sz="2000" dirty="0" smtClean="0">
                <a:solidFill>
                  <a:srgbClr val="FF00FF"/>
                </a:solidFill>
                <a:cs typeface="Times New Roman" pitchFamily="18" charset="0"/>
              </a:rPr>
              <a:t>Share these with the class</a:t>
            </a:r>
          </a:p>
          <a:p>
            <a:pPr fontAlgn="base">
              <a:buNone/>
            </a:pPr>
            <a:r>
              <a:rPr lang="en-GB" dirty="0" smtClean="0"/>
              <a:t/>
            </a:r>
            <a:br>
              <a:rPr lang="en-GB" dirty="0" smtClean="0"/>
            </a:br>
            <a:r>
              <a:rPr lang="en-GB" dirty="0" smtClean="0"/>
              <a:t> </a:t>
            </a:r>
          </a:p>
          <a:p>
            <a:pPr>
              <a:buNone/>
            </a:pPr>
            <a:endParaRPr lang="en-GB" dirty="0"/>
          </a:p>
        </p:txBody>
      </p:sp>
      <p:pic>
        <p:nvPicPr>
          <p:cNvPr id="24577" name="Picture 1" descr="C:\Users\Keith\Dropbox\Images\question marks.jpg"/>
          <p:cNvPicPr>
            <a:picLocks noChangeAspect="1" noChangeArrowheads="1"/>
          </p:cNvPicPr>
          <p:nvPr/>
        </p:nvPicPr>
        <p:blipFill>
          <a:blip r:embed="rId2" cstate="print"/>
          <a:srcRect/>
          <a:stretch>
            <a:fillRect/>
          </a:stretch>
        </p:blipFill>
        <p:spPr bwMode="auto">
          <a:xfrm>
            <a:off x="5334000" y="15240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9" fill="hold" nodeType="after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additive="base">
                                        <p:cTn id="22"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9"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9"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9" fill="hold" nodeType="after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anim calcmode="lin" valueType="num">
                                      <p:cBhvr additive="base">
                                        <p:cTn id="37"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1" end="1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Communication - Online V Face-to-Face</a:t>
            </a:r>
            <a:endParaRPr lang="en-GB" sz="2800" dirty="0"/>
          </a:p>
        </p:txBody>
      </p:sp>
      <p:sp>
        <p:nvSpPr>
          <p:cNvPr id="3" name="Content Placeholder 2"/>
          <p:cNvSpPr>
            <a:spLocks noGrp="1"/>
          </p:cNvSpPr>
          <p:nvPr>
            <p:ph idx="1"/>
          </p:nvPr>
        </p:nvSpPr>
        <p:spPr>
          <a:xfrm>
            <a:off x="457200" y="1600200"/>
            <a:ext cx="5257800" cy="4525963"/>
          </a:xfrm>
        </p:spPr>
        <p:style>
          <a:lnRef idx="1">
            <a:schemeClr val="accent3"/>
          </a:lnRef>
          <a:fillRef idx="2">
            <a:schemeClr val="accent3"/>
          </a:fillRef>
          <a:effectRef idx="1">
            <a:schemeClr val="accent3"/>
          </a:effectRef>
          <a:fontRef idx="minor">
            <a:schemeClr val="dk1"/>
          </a:fontRef>
        </p:style>
        <p:txBody>
          <a:bodyPr>
            <a:normAutofit lnSpcReduction="10000"/>
          </a:bodyPr>
          <a:lstStyle/>
          <a:p>
            <a:pPr>
              <a:buNone/>
            </a:pPr>
            <a:r>
              <a:rPr lang="en-GB" sz="2000" b="1" dirty="0" smtClean="0"/>
              <a:t>The text could be sent with:</a:t>
            </a:r>
          </a:p>
          <a:p>
            <a:pPr>
              <a:buNone/>
            </a:pPr>
            <a:endParaRPr lang="en-GB" sz="2000" dirty="0" smtClean="0"/>
          </a:p>
          <a:p>
            <a:pPr lvl="1"/>
            <a:r>
              <a:rPr lang="en-GB" sz="2000" dirty="0" smtClean="0"/>
              <a:t>Frustration – at not being able to meet up</a:t>
            </a:r>
          </a:p>
          <a:p>
            <a:pPr lvl="1"/>
            <a:r>
              <a:rPr lang="en-GB" sz="2000" dirty="0" smtClean="0"/>
              <a:t>Sarcasm – I've found something better to do</a:t>
            </a:r>
          </a:p>
          <a:p>
            <a:pPr lvl="1"/>
            <a:r>
              <a:rPr lang="en-GB" sz="2000" dirty="0" smtClean="0"/>
              <a:t>Compassion – sorry I’m letting you down</a:t>
            </a:r>
          </a:p>
          <a:p>
            <a:endParaRPr lang="en-GB" sz="2000" dirty="0" smtClean="0"/>
          </a:p>
          <a:p>
            <a:r>
              <a:rPr lang="en-GB" sz="2000" dirty="0" smtClean="0"/>
              <a:t>If the message was conveyed face-to-face, you would know which one of these was meant</a:t>
            </a:r>
          </a:p>
          <a:p>
            <a:endParaRPr lang="en-GB" sz="2000" dirty="0" smtClean="0"/>
          </a:p>
          <a:p>
            <a:r>
              <a:rPr lang="en-GB" sz="2000" dirty="0" smtClean="0"/>
              <a:t>Messages change depending on how the words are spoken and what gestures are used</a:t>
            </a:r>
          </a:p>
          <a:p>
            <a:endParaRPr lang="en-GB" dirty="0" smtClean="0"/>
          </a:p>
          <a:p>
            <a:endParaRPr lang="en-GB" dirty="0"/>
          </a:p>
        </p:txBody>
      </p:sp>
      <p:pic>
        <p:nvPicPr>
          <p:cNvPr id="2050" name="Picture 2" descr="Related image"/>
          <p:cNvPicPr>
            <a:picLocks noChangeAspect="1" noChangeArrowheads="1"/>
          </p:cNvPicPr>
          <p:nvPr/>
        </p:nvPicPr>
        <p:blipFill>
          <a:blip r:embed="rId2" cstate="print"/>
          <a:srcRect/>
          <a:stretch>
            <a:fillRect/>
          </a:stretch>
        </p:blipFill>
        <p:spPr bwMode="auto">
          <a:xfrm>
            <a:off x="6096000" y="1981200"/>
            <a:ext cx="2948169" cy="31908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 calcmode="lin" valueType="num">
                                      <p:cBhvr additive="base">
                                        <p:cTn id="3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Communication - Online V Face-to-Face</a:t>
            </a:r>
            <a:endParaRPr lang="en-GB" sz="2800" b="1" dirty="0">
              <a:solidFill>
                <a:schemeClr val="accent6"/>
              </a:solidFill>
            </a:endParaRPr>
          </a:p>
        </p:txBody>
      </p:sp>
      <p:sp>
        <p:nvSpPr>
          <p:cNvPr id="3" name="Content Placeholder 2"/>
          <p:cNvSpPr>
            <a:spLocks noGrp="1"/>
          </p:cNvSpPr>
          <p:nvPr>
            <p:ph idx="1"/>
          </p:nvPr>
        </p:nvSpPr>
        <p:spPr>
          <a:xfrm>
            <a:off x="457200" y="1600200"/>
            <a:ext cx="5029200" cy="4525963"/>
          </a:xfrm>
        </p:spPr>
        <p:style>
          <a:lnRef idx="1">
            <a:schemeClr val="accent3"/>
          </a:lnRef>
          <a:fillRef idx="3">
            <a:schemeClr val="accent3"/>
          </a:fillRef>
          <a:effectRef idx="2">
            <a:schemeClr val="accent3"/>
          </a:effectRef>
          <a:fontRef idx="minor">
            <a:schemeClr val="lt1"/>
          </a:fontRef>
        </p:style>
        <p:txBody>
          <a:bodyPr>
            <a:normAutofit/>
          </a:bodyPr>
          <a:lstStyle/>
          <a:p>
            <a:pPr>
              <a:buNone/>
            </a:pPr>
            <a:r>
              <a:rPr lang="en-GB" sz="2000" dirty="0" smtClean="0"/>
              <a:t>Today we are going to:</a:t>
            </a:r>
          </a:p>
          <a:p>
            <a:pPr>
              <a:buNone/>
            </a:pPr>
            <a:endParaRPr lang="en-GB" sz="2000" dirty="0" smtClean="0"/>
          </a:p>
          <a:p>
            <a:r>
              <a:rPr lang="en-GB" sz="2000" dirty="0" smtClean="0"/>
              <a:t>Explore and further develop communication skills</a:t>
            </a:r>
          </a:p>
          <a:p>
            <a:pPr>
              <a:buNone/>
            </a:pPr>
            <a:endParaRPr lang="en-GB" sz="2000" dirty="0" smtClean="0"/>
          </a:p>
          <a:p>
            <a:r>
              <a:rPr lang="en-GB" sz="2000" dirty="0" smtClean="0"/>
              <a:t>Explore the differences between online and face-to-face communication and when it is appropriate to use these</a:t>
            </a:r>
          </a:p>
          <a:p>
            <a:pPr>
              <a:buNone/>
            </a:pPr>
            <a:endParaRPr lang="en-GB" sz="2000" dirty="0" smtClean="0"/>
          </a:p>
          <a:p>
            <a:endParaRPr lang="en-GB" sz="2000" dirty="0" smtClean="0"/>
          </a:p>
          <a:p>
            <a:pPr>
              <a:buNone/>
            </a:pPr>
            <a:endParaRPr lang="en-GB" dirty="0"/>
          </a:p>
        </p:txBody>
      </p:sp>
      <p:pic>
        <p:nvPicPr>
          <p:cNvPr id="23553" name="Picture 1" descr="C:\Users\Keith\Dropbox\Images\world in hands.jpg"/>
          <p:cNvPicPr>
            <a:picLocks noChangeAspect="1" noChangeArrowheads="1"/>
          </p:cNvPicPr>
          <p:nvPr/>
        </p:nvPicPr>
        <p:blipFill>
          <a:blip r:embed="rId2" cstate="print"/>
          <a:srcRect/>
          <a:stretch>
            <a:fillRect/>
          </a:stretch>
        </p:blipFill>
        <p:spPr bwMode="auto">
          <a:xfrm>
            <a:off x="5638800" y="2438400"/>
            <a:ext cx="3447246" cy="24177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Communication - Online V Face-to-Face</a:t>
            </a:r>
            <a:endParaRPr lang="en-GB" sz="2800" dirty="0"/>
          </a:p>
        </p:txBody>
      </p:sp>
      <p:sp>
        <p:nvSpPr>
          <p:cNvPr id="3" name="Content Placeholder 2"/>
          <p:cNvSpPr>
            <a:spLocks noGrp="1"/>
          </p:cNvSpPr>
          <p:nvPr>
            <p:ph idx="1"/>
          </p:nvPr>
        </p:nvSpPr>
        <p:spPr>
          <a:xfrm>
            <a:off x="381000" y="1295400"/>
            <a:ext cx="4876800" cy="5410200"/>
          </a:xfrm>
          <a:solidFill>
            <a:schemeClr val="accent6">
              <a:lumMod val="20000"/>
              <a:lumOff val="80000"/>
            </a:schemeClr>
          </a:solidFill>
        </p:spPr>
        <p:txBody>
          <a:bodyPr>
            <a:normAutofit/>
          </a:bodyPr>
          <a:lstStyle/>
          <a:p>
            <a:pPr>
              <a:buNone/>
            </a:pPr>
            <a:r>
              <a:rPr lang="en-GB" sz="2000" b="1" dirty="0" smtClean="0"/>
              <a:t>Class Exercise:</a:t>
            </a:r>
          </a:p>
          <a:p>
            <a:pPr>
              <a:buNone/>
            </a:pPr>
            <a:endParaRPr lang="en-GB" sz="2000" dirty="0" smtClean="0">
              <a:solidFill>
                <a:srgbClr val="FF00FF"/>
              </a:solidFill>
            </a:endParaRPr>
          </a:p>
          <a:p>
            <a:pPr marL="342900" lvl="1" indent="-342900">
              <a:buFont typeface="Arial" pitchFamily="34" charset="0"/>
              <a:buChar char="•"/>
            </a:pPr>
            <a:r>
              <a:rPr lang="en-GB" sz="2000" dirty="0" smtClean="0">
                <a:solidFill>
                  <a:srgbClr val="FF00FF"/>
                </a:solidFill>
              </a:rPr>
              <a:t>Why is effective communication important?</a:t>
            </a:r>
          </a:p>
          <a:p>
            <a:pPr fontAlgn="base">
              <a:buNone/>
            </a:pPr>
            <a:r>
              <a:rPr lang="en-GB" dirty="0" smtClean="0"/>
              <a:t/>
            </a:r>
            <a:br>
              <a:rPr lang="en-GB" dirty="0" smtClean="0"/>
            </a:br>
            <a:r>
              <a:rPr lang="en-GB" dirty="0" smtClean="0"/>
              <a:t> </a:t>
            </a:r>
          </a:p>
          <a:p>
            <a:pPr>
              <a:buNone/>
            </a:pPr>
            <a:endParaRPr lang="en-GB" dirty="0"/>
          </a:p>
        </p:txBody>
      </p:sp>
      <p:pic>
        <p:nvPicPr>
          <p:cNvPr id="24577" name="Picture 1" descr="C:\Users\Keith\Dropbox\Images\question marks.jpg"/>
          <p:cNvPicPr>
            <a:picLocks noChangeAspect="1" noChangeArrowheads="1"/>
          </p:cNvPicPr>
          <p:nvPr/>
        </p:nvPicPr>
        <p:blipFill>
          <a:blip r:embed="rId2" cstate="print"/>
          <a:srcRect/>
          <a:stretch>
            <a:fillRect/>
          </a:stretch>
        </p:blipFill>
        <p:spPr bwMode="auto">
          <a:xfrm>
            <a:off x="5334000" y="1524000"/>
            <a:ext cx="3521075" cy="4297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Communication - Online V Face-to-Face</a:t>
            </a:r>
            <a:endParaRPr lang="en-GB" sz="2800" dirty="0"/>
          </a:p>
        </p:txBody>
      </p:sp>
      <p:sp>
        <p:nvSpPr>
          <p:cNvPr id="3" name="Content Placeholder 2"/>
          <p:cNvSpPr>
            <a:spLocks noGrp="1"/>
          </p:cNvSpPr>
          <p:nvPr>
            <p:ph idx="1"/>
          </p:nvPr>
        </p:nvSpPr>
        <p:spPr>
          <a:xfrm>
            <a:off x="457200" y="1600200"/>
            <a:ext cx="5181600" cy="4876800"/>
          </a:xfrm>
        </p:spPr>
        <p:style>
          <a:lnRef idx="1">
            <a:schemeClr val="accent6"/>
          </a:lnRef>
          <a:fillRef idx="2">
            <a:schemeClr val="accent6"/>
          </a:fillRef>
          <a:effectRef idx="1">
            <a:schemeClr val="accent6"/>
          </a:effectRef>
          <a:fontRef idx="minor">
            <a:schemeClr val="dk1"/>
          </a:fontRef>
        </p:style>
        <p:txBody>
          <a:bodyPr>
            <a:normAutofit/>
          </a:bodyPr>
          <a:lstStyle/>
          <a:p>
            <a:pPr>
              <a:buNone/>
            </a:pPr>
            <a:r>
              <a:rPr lang="en-US" sz="2000" b="1" dirty="0" smtClean="0"/>
              <a:t>Communication:</a:t>
            </a:r>
          </a:p>
          <a:p>
            <a:pPr>
              <a:buNone/>
            </a:pPr>
            <a:endParaRPr lang="en-US" sz="2000" dirty="0" smtClean="0"/>
          </a:p>
          <a:p>
            <a:r>
              <a:rPr lang="en-US" sz="2000" dirty="0" smtClean="0"/>
              <a:t>Communication is the  process of sending and receiving information among people</a:t>
            </a:r>
          </a:p>
          <a:p>
            <a:pPr>
              <a:buNone/>
            </a:pPr>
            <a:endParaRPr lang="en-US" sz="2000" dirty="0" smtClean="0"/>
          </a:p>
          <a:p>
            <a:r>
              <a:rPr lang="en-US" sz="2000" dirty="0" smtClean="0"/>
              <a:t>Effective communication is the communication which uses the best approach to get the desired result and is a two way process – sending the right message and to the right person</a:t>
            </a:r>
          </a:p>
          <a:p>
            <a:endParaRPr lang="en-GB" sz="2000" dirty="0" smtClean="0"/>
          </a:p>
          <a:p>
            <a:endParaRPr lang="en-GB" sz="2000" dirty="0" smtClean="0"/>
          </a:p>
          <a:p>
            <a:endParaRPr lang="en-GB" sz="2000" dirty="0" smtClean="0"/>
          </a:p>
          <a:p>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5" name="Picture 4"/>
          <p:cNvPicPr>
            <a:picLocks noChangeAspect="1"/>
          </p:cNvPicPr>
          <p:nvPr/>
        </p:nvPicPr>
        <p:blipFill>
          <a:blip r:embed="rId2" cstate="print"/>
          <a:srcRect/>
          <a:stretch>
            <a:fillRect/>
          </a:stretch>
        </p:blipFill>
        <p:spPr bwMode="auto">
          <a:xfrm>
            <a:off x="5791200" y="2514600"/>
            <a:ext cx="3171691" cy="17811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smtClean="0">
                <a:solidFill>
                  <a:schemeClr val="accent6"/>
                </a:solidFill>
              </a:rPr>
              <a:t>Communication - Online V Face-to-Face</a:t>
            </a:r>
            <a:endParaRPr lang="en-GB" sz="2800" dirty="0"/>
          </a:p>
        </p:txBody>
      </p:sp>
      <p:sp>
        <p:nvSpPr>
          <p:cNvPr id="3" name="Content Placeholder 2"/>
          <p:cNvSpPr>
            <a:spLocks noGrp="1"/>
          </p:cNvSpPr>
          <p:nvPr>
            <p:ph idx="1"/>
          </p:nvPr>
        </p:nvSpPr>
        <p:spPr>
          <a:xfrm>
            <a:off x="457200" y="1600200"/>
            <a:ext cx="5029200" cy="4876800"/>
          </a:xfrm>
        </p:spPr>
        <p:style>
          <a:lnRef idx="1">
            <a:schemeClr val="accent1"/>
          </a:lnRef>
          <a:fillRef idx="2">
            <a:schemeClr val="accent1"/>
          </a:fillRef>
          <a:effectRef idx="1">
            <a:schemeClr val="accent1"/>
          </a:effectRef>
          <a:fontRef idx="minor">
            <a:schemeClr val="dk1"/>
          </a:fontRef>
        </p:style>
        <p:txBody>
          <a:bodyPr>
            <a:normAutofit fontScale="92500"/>
          </a:bodyPr>
          <a:lstStyle/>
          <a:p>
            <a:pPr>
              <a:buNone/>
            </a:pPr>
            <a:r>
              <a:rPr lang="en-GB" sz="2100" b="1" dirty="0" smtClean="0"/>
              <a:t>Effective Communication:</a:t>
            </a:r>
          </a:p>
          <a:p>
            <a:pPr>
              <a:buNone/>
            </a:pPr>
            <a:endParaRPr lang="en-GB" sz="2100" dirty="0" smtClean="0"/>
          </a:p>
          <a:p>
            <a:r>
              <a:rPr lang="en-US" sz="2400" dirty="0" smtClean="0"/>
              <a:t>Helps to connect with and understand a person or situation in a better way and enables us to solve the differences, build trust and respect</a:t>
            </a:r>
          </a:p>
          <a:p>
            <a:endParaRPr lang="en-US" sz="2400" dirty="0" smtClean="0"/>
          </a:p>
          <a:p>
            <a:r>
              <a:rPr lang="en-US" sz="2400" dirty="0" smtClean="0"/>
              <a:t>Sometimes our message is misunderstood or we misunderstand the received message - it helps us resolve this</a:t>
            </a:r>
          </a:p>
          <a:p>
            <a:pPr>
              <a:buNone/>
            </a:pPr>
            <a:endParaRPr lang="en-US" sz="2400" dirty="0" smtClean="0"/>
          </a:p>
          <a:p>
            <a:r>
              <a:rPr lang="en-US" sz="2400" dirty="0" smtClean="0"/>
              <a:t>Helps us in decision making</a:t>
            </a:r>
          </a:p>
          <a:p>
            <a:pPr>
              <a:buNone/>
            </a:pPr>
            <a:endParaRPr lang="en-GB" sz="2100" dirty="0" smtClean="0"/>
          </a:p>
          <a:p>
            <a:pPr lvl="1">
              <a:buNone/>
            </a:pPr>
            <a:endParaRPr lang="en-GB" sz="1600" dirty="0" smtClean="0"/>
          </a:p>
          <a:p>
            <a:endParaRPr lang="en-GB" sz="2000" dirty="0" smtClean="0"/>
          </a:p>
          <a:p>
            <a:endParaRPr lang="en-GB" sz="2000" dirty="0" smtClean="0"/>
          </a:p>
          <a:p>
            <a:endParaRPr lang="en-GB" sz="2000" dirty="0" smtClean="0"/>
          </a:p>
          <a:p>
            <a:pPr lvl="0"/>
            <a:endParaRPr lang="en-GB" sz="2000" b="1" dirty="0" smtClean="0">
              <a:solidFill>
                <a:srgbClr val="FF00FF"/>
              </a:solidFill>
            </a:endParaRPr>
          </a:p>
          <a:p>
            <a:pPr>
              <a:buNone/>
            </a:pPr>
            <a:endParaRPr lang="en-GB" sz="2400" dirty="0" smtClean="0"/>
          </a:p>
          <a:p>
            <a:pPr>
              <a:buNone/>
            </a:pPr>
            <a:endParaRPr lang="en-GB" dirty="0"/>
          </a:p>
        </p:txBody>
      </p:sp>
      <p:pic>
        <p:nvPicPr>
          <p:cNvPr id="21505" name="Picture 1" descr="C:\Users\Keith\Dropbox\Images\shaking hands (2).jpg"/>
          <p:cNvPicPr>
            <a:picLocks noChangeAspect="1" noChangeArrowheads="1"/>
          </p:cNvPicPr>
          <p:nvPr/>
        </p:nvPicPr>
        <p:blipFill>
          <a:blip r:embed="rId2" cstate="print"/>
          <a:srcRect/>
          <a:stretch>
            <a:fillRect/>
          </a:stretch>
        </p:blipFill>
        <p:spPr bwMode="auto">
          <a:xfrm>
            <a:off x="5714999" y="2971800"/>
            <a:ext cx="3208421" cy="2362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2920</TotalTime>
  <Words>1287</Words>
  <Application>Microsoft Office PowerPoint</Application>
  <PresentationFormat>On-screen Show (4:3)</PresentationFormat>
  <Paragraphs>235</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    Bristol Healthy Schools  Stride  Emotional Health and Wellbeing Programme  Year 9 – Lesson 4 Communication - Online V Face-to-Face</vt:lpstr>
      <vt:lpstr>Our School Values and Ground Rules</vt:lpstr>
      <vt:lpstr>Communication - Online V Face-to-Face</vt:lpstr>
      <vt:lpstr>Communication - Online V Face-to-Face</vt:lpstr>
      <vt:lpstr>Communication - Online V Face-to-Face</vt:lpstr>
      <vt:lpstr>Communication - Online V Face-to-Face</vt:lpstr>
      <vt:lpstr>Communication - Online V Face-to-Face</vt:lpstr>
      <vt:lpstr>Communication - Online V Face-to-Face</vt:lpstr>
      <vt:lpstr>Communication - Online V Face-to-Face</vt:lpstr>
      <vt:lpstr> </vt:lpstr>
      <vt:lpstr>Communication - Online V Face-to-Face</vt:lpstr>
      <vt:lpstr>Communication - Online V Face-to-Face</vt:lpstr>
      <vt:lpstr>Communication - Online V Face-to-Face</vt:lpstr>
      <vt:lpstr>Communication - Online V Face-to-Face</vt:lpstr>
      <vt:lpstr>Communication - Online V Face-to-Face</vt:lpstr>
      <vt:lpstr>Communication - Online V Face-to-Face</vt:lpstr>
      <vt:lpstr>Communication - Online V Face-to-Face</vt:lpstr>
      <vt:lpstr>Communication - Online V Face-to-Face</vt:lpstr>
      <vt:lpstr>Communication - Online V Face-to-Face</vt:lpstr>
      <vt:lpstr>Help and Support</vt:lpstr>
      <vt:lpstr>Help and Support</vt:lpstr>
      <vt:lpstr>Help and Support</vt:lpstr>
      <vt:lpstr>Help and Support</vt:lpstr>
      <vt:lpstr>Help and Support</vt:lpstr>
      <vt:lpstr>Reflection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Bristol Healthy Schools  Stride  Emotional Health and Wellbeing Programme</dc:title>
  <dc:creator>Keith</dc:creator>
  <cp:lastModifiedBy>Keith</cp:lastModifiedBy>
  <cp:revision>385</cp:revision>
  <dcterms:created xsi:type="dcterms:W3CDTF">2006-08-16T00:00:00Z</dcterms:created>
  <dcterms:modified xsi:type="dcterms:W3CDTF">2017-12-04T13:19:51Z</dcterms:modified>
</cp:coreProperties>
</file>