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sldIdLst>
    <p:sldId id="256" r:id="rId2"/>
    <p:sldId id="264" r:id="rId3"/>
    <p:sldId id="265" r:id="rId4"/>
    <p:sldId id="285" r:id="rId5"/>
    <p:sldId id="309" r:id="rId6"/>
    <p:sldId id="268" r:id="rId7"/>
    <p:sldId id="267" r:id="rId8"/>
    <p:sldId id="325" r:id="rId9"/>
    <p:sldId id="298" r:id="rId10"/>
    <p:sldId id="258" r:id="rId11"/>
    <p:sldId id="295" r:id="rId12"/>
    <p:sldId id="260" r:id="rId13"/>
    <p:sldId id="328" r:id="rId14"/>
    <p:sldId id="257" r:id="rId15"/>
    <p:sldId id="326" r:id="rId16"/>
    <p:sldId id="288" r:id="rId17"/>
    <p:sldId id="289" r:id="rId18"/>
    <p:sldId id="281" r:id="rId19"/>
    <p:sldId id="311" r:id="rId20"/>
    <p:sldId id="327" r:id="rId21"/>
    <p:sldId id="277" r:id="rId22"/>
    <p:sldId id="323" r:id="rId23"/>
    <p:sldId id="324" r:id="rId24"/>
    <p:sldId id="319" r:id="rId25"/>
    <p:sldId id="322" r:id="rId26"/>
    <p:sldId id="334" r:id="rId27"/>
    <p:sldId id="330" r:id="rId28"/>
    <p:sldId id="331" r:id="rId29"/>
    <p:sldId id="332" r:id="rId30"/>
    <p:sldId id="333" r:id="rId31"/>
    <p:sldId id="284"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88696" autoAdjust="0"/>
  </p:normalViewPr>
  <p:slideViewPr>
    <p:cSldViewPr>
      <p:cViewPr varScale="1">
        <p:scale>
          <a:sx n="81" d="100"/>
          <a:sy n="81" d="100"/>
        </p:scale>
        <p:origin x="-164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AF60E25-7A81-42AB-8C09-E645E6615EDC}" type="datetimeFigureOut">
              <a:rPr lang="en-GB" smtClean="0"/>
              <a:pPr/>
              <a:t>02/01/2018</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C137D5C-3869-4116-9CB0-4F94FE03627A}"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1/2/2018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1/2/2018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1/2/2018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1/2/2018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25.png"/><Relationship Id="rId13" Type="http://schemas.openxmlformats.org/officeDocument/2006/relationships/image" Target="../media/image30.png"/><Relationship Id="rId3" Type="http://schemas.openxmlformats.org/officeDocument/2006/relationships/image" Target="../media/image20.png"/><Relationship Id="rId7" Type="http://schemas.openxmlformats.org/officeDocument/2006/relationships/image" Target="../media/image24.png"/><Relationship Id="rId12" Type="http://schemas.openxmlformats.org/officeDocument/2006/relationships/image" Target="../media/image29.png"/><Relationship Id="rId2"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image" Target="../media/image23.png"/><Relationship Id="rId11" Type="http://schemas.openxmlformats.org/officeDocument/2006/relationships/image" Target="../media/image28.png"/><Relationship Id="rId5" Type="http://schemas.openxmlformats.org/officeDocument/2006/relationships/image" Target="../media/image22.png"/><Relationship Id="rId10" Type="http://schemas.openxmlformats.org/officeDocument/2006/relationships/image" Target="../media/image27.png"/><Relationship Id="rId4" Type="http://schemas.openxmlformats.org/officeDocument/2006/relationships/image" Target="../media/image21.png"/><Relationship Id="rId9" Type="http://schemas.openxmlformats.org/officeDocument/2006/relationships/image" Target="../media/image26.png"/></Relationships>
</file>

<file path=ppt/slides/_rels/slide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s://vimeo.com/230474326/9cb9b8d8c4"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2.xml"/><Relationship Id="rId6" Type="http://schemas.openxmlformats.org/officeDocument/2006/relationships/image" Target="../media/image40.jpeg"/><Relationship Id="rId5" Type="http://schemas.openxmlformats.org/officeDocument/2006/relationships/image" Target="../media/image39.jpeg"/><Relationship Id="rId4" Type="http://schemas.openxmlformats.org/officeDocument/2006/relationships/image" Target="../media/image38.jpeg"/></Relationships>
</file>

<file path=ppt/slides/_rels/slide24.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679575"/>
          </a:xfrm>
        </p:spPr>
        <p:txBody>
          <a:bodyPr>
            <a:normAutofit fontScale="90000"/>
          </a:bodyPr>
          <a:lstStyle/>
          <a:p>
            <a:r>
              <a:rPr lang="en-GB" dirty="0" smtClean="0"/>
              <a:t/>
            </a:r>
            <a:br>
              <a:rPr lang="en-GB" dirty="0" smtClean="0"/>
            </a:br>
            <a:r>
              <a:rPr lang="en-GB" dirty="0" smtClean="0"/>
              <a:t/>
            </a:r>
            <a:br>
              <a:rPr lang="en-GB" dirty="0" smtClean="0"/>
            </a:br>
            <a:r>
              <a:rPr lang="en-GB" dirty="0" smtClean="0"/>
              <a:t/>
            </a:r>
            <a:br>
              <a:rPr lang="en-GB" dirty="0" smtClean="0"/>
            </a:br>
            <a:r>
              <a:rPr lang="en-GB" dirty="0" smtClean="0">
                <a:solidFill>
                  <a:schemeClr val="accent6"/>
                </a:solidFill>
              </a:rPr>
              <a:t>Bristol Healthy Schools </a:t>
            </a:r>
            <a:br>
              <a:rPr lang="en-GB" dirty="0" smtClean="0">
                <a:solidFill>
                  <a:schemeClr val="accent6"/>
                </a:solidFill>
              </a:rPr>
            </a:br>
            <a:r>
              <a:rPr lang="en-GB" dirty="0" smtClean="0">
                <a:solidFill>
                  <a:schemeClr val="accent6"/>
                </a:solidFill>
              </a:rPr>
              <a:t>Stride </a:t>
            </a:r>
            <a:br>
              <a:rPr lang="en-GB" dirty="0" smtClean="0">
                <a:solidFill>
                  <a:schemeClr val="accent6"/>
                </a:solidFill>
              </a:rPr>
            </a:br>
            <a:r>
              <a:rPr lang="en-GB" dirty="0" smtClean="0">
                <a:solidFill>
                  <a:schemeClr val="accent6"/>
                </a:solidFill>
              </a:rPr>
              <a:t>Emotional Health and Wellbeing Programme</a:t>
            </a:r>
            <a:br>
              <a:rPr lang="en-GB" dirty="0" smtClean="0">
                <a:solidFill>
                  <a:schemeClr val="accent6"/>
                </a:solidFill>
              </a:rPr>
            </a:br>
            <a:r>
              <a:rPr lang="en-GB" dirty="0" smtClean="0">
                <a:solidFill>
                  <a:schemeClr val="accent6"/>
                </a:solidFill>
              </a:rPr>
              <a:t/>
            </a:r>
            <a:br>
              <a:rPr lang="en-GB" dirty="0" smtClean="0">
                <a:solidFill>
                  <a:schemeClr val="accent6"/>
                </a:solidFill>
              </a:rPr>
            </a:br>
            <a:r>
              <a:rPr lang="en-GB" dirty="0" smtClean="0">
                <a:solidFill>
                  <a:schemeClr val="tx2">
                    <a:lumMod val="60000"/>
                    <a:lumOff val="40000"/>
                  </a:schemeClr>
                </a:solidFill>
              </a:rPr>
              <a:t>Year 9 </a:t>
            </a:r>
            <a:r>
              <a:rPr lang="en-GB" smtClean="0">
                <a:solidFill>
                  <a:schemeClr val="tx2">
                    <a:lumMod val="60000"/>
                    <a:lumOff val="40000"/>
                  </a:schemeClr>
                </a:solidFill>
              </a:rPr>
              <a:t>– Lesson 5</a:t>
            </a:r>
            <a:br>
              <a:rPr lang="en-GB" smtClean="0">
                <a:solidFill>
                  <a:schemeClr val="tx2">
                    <a:lumMod val="60000"/>
                    <a:lumOff val="40000"/>
                  </a:schemeClr>
                </a:solidFill>
              </a:rPr>
            </a:br>
            <a:r>
              <a:rPr lang="en-GB" smtClean="0">
                <a:solidFill>
                  <a:schemeClr val="tx2">
                    <a:lumMod val="60000"/>
                    <a:lumOff val="40000"/>
                  </a:schemeClr>
                </a:solidFill>
              </a:rPr>
              <a:t>Body </a:t>
            </a:r>
            <a:r>
              <a:rPr lang="en-GB" dirty="0" smtClean="0">
                <a:solidFill>
                  <a:schemeClr val="tx2">
                    <a:lumMod val="60000"/>
                    <a:lumOff val="40000"/>
                  </a:schemeClr>
                </a:solidFill>
              </a:rPr>
              <a:t>Image</a:t>
            </a:r>
            <a:endParaRPr lang="en-GB" dirty="0">
              <a:solidFill>
                <a:schemeClr val="accent1"/>
              </a:solidFill>
            </a:endParaRPr>
          </a:p>
        </p:txBody>
      </p:sp>
      <p:pic>
        <p:nvPicPr>
          <p:cNvPr id="4" name="Picture 3"/>
          <p:cNvPicPr/>
          <p:nvPr/>
        </p:nvPicPr>
        <p:blipFill>
          <a:blip r:embed="rId2"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wps="http://schemas.microsoft.com/office/word/2010/wordprocessingShape" xmlns:wpi="http://schemas.microsoft.com/office/word/2010/wordprocessingInk" xmlns:wpg="http://schemas.microsoft.com/office/word/2010/wordprocessingGroup" xmlns:w16se="http://schemas.microsoft.com/office/word/2015/wordml/symex" xmlns:w15="http://schemas.microsoft.com/office/word/2012/wordml"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cx5="http://schemas.microsoft.com/office/drawing/2016/5/11/chartex" xmlns:cx4="http://schemas.microsoft.com/office/drawing/2016/5/10/chartex" xmlns:cx3="http://schemas.microsoft.com/office/drawing/2016/5/9/chartex" xmlns:cx2="http://schemas.microsoft.com/office/drawing/2015/10/21/chartex" xmlns:cx1="http://schemas.microsoft.com/office/drawing/2015/9/8/chartex" xmlns:cx="http://schemas.microsoft.com/office/drawing/2014/chartex" xmlns:wpc="http://schemas.microsoft.com/office/word/2010/wordprocessingCanvas" xmlns="" xmlns:pic="http://schemas.openxmlformats.org/drawingml/2006/picture" xmlns:lc="http://schemas.openxmlformats.org/drawingml/2006/lockedCanvas" val="0"/>
              </a:ext>
            </a:extLst>
          </a:blip>
          <a:stretch>
            <a:fillRect/>
          </a:stretch>
        </p:blipFill>
        <p:spPr>
          <a:xfrm>
            <a:off x="609600" y="457200"/>
            <a:ext cx="7924800" cy="121920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defRPr/>
            </a:pPr>
            <a:r>
              <a:rPr lang="en-GB" sz="2800" b="1" dirty="0" smtClean="0">
                <a:solidFill>
                  <a:schemeClr val="accent6"/>
                </a:solidFill>
              </a:rPr>
              <a:t>Body Image</a:t>
            </a:r>
            <a:endParaRPr lang="en-GB" sz="2800" dirty="0"/>
          </a:p>
        </p:txBody>
      </p:sp>
      <p:sp>
        <p:nvSpPr>
          <p:cNvPr id="3" name="Content Placeholder 2"/>
          <p:cNvSpPr>
            <a:spLocks noGrp="1"/>
          </p:cNvSpPr>
          <p:nvPr>
            <p:ph idx="1"/>
          </p:nvPr>
        </p:nvSpPr>
        <p:spPr>
          <a:xfrm>
            <a:off x="457200" y="1600200"/>
            <a:ext cx="4191000" cy="4876800"/>
          </a:xfrm>
        </p:spPr>
        <p:style>
          <a:lnRef idx="1">
            <a:schemeClr val="accent2"/>
          </a:lnRef>
          <a:fillRef idx="3">
            <a:schemeClr val="accent2"/>
          </a:fillRef>
          <a:effectRef idx="2">
            <a:schemeClr val="accent2"/>
          </a:effectRef>
          <a:fontRef idx="minor">
            <a:schemeClr val="lt1"/>
          </a:fontRef>
        </p:style>
        <p:txBody>
          <a:bodyPr>
            <a:normAutofit fontScale="92500" lnSpcReduction="20000"/>
          </a:bodyPr>
          <a:lstStyle/>
          <a:p>
            <a:r>
              <a:rPr lang="en-AU" sz="2200" dirty="0" smtClean="0"/>
              <a:t>Body dissatisfaction is increasing and occurring at younger ages - attitudes towards thinness and ideal body size can be formed as early as age 3</a:t>
            </a:r>
          </a:p>
          <a:p>
            <a:pPr>
              <a:buNone/>
            </a:pPr>
            <a:endParaRPr lang="en-AU" sz="2200" dirty="0" smtClean="0"/>
          </a:p>
          <a:p>
            <a:r>
              <a:rPr lang="en-AU" sz="2200" dirty="0" smtClean="0"/>
              <a:t>An Australian study found that 74% of women aged 18-22 wanted to weigh less and that only 25% of women in the “healthy weight range” were happy with their weight</a:t>
            </a:r>
          </a:p>
          <a:p>
            <a:pPr>
              <a:buNone/>
            </a:pPr>
            <a:endParaRPr lang="en-AU" sz="2200" dirty="0" smtClean="0"/>
          </a:p>
          <a:p>
            <a:r>
              <a:rPr lang="en-AU" sz="2200" dirty="0" smtClean="0"/>
              <a:t>It also reported that by school age, girls fear looking fat more than losing their parents, getting cancer or a nuclear war</a:t>
            </a:r>
            <a:endParaRPr lang="en-IN" sz="2200" dirty="0" smtClean="0"/>
          </a:p>
          <a:p>
            <a:pPr>
              <a:buNone/>
            </a:pPr>
            <a:endParaRPr lang="en-GB" sz="2400" dirty="0" smtClean="0"/>
          </a:p>
          <a:p>
            <a:endParaRPr lang="en-GB" sz="2400" dirty="0" smtClean="0"/>
          </a:p>
        </p:txBody>
      </p:sp>
      <p:pic>
        <p:nvPicPr>
          <p:cNvPr id="5" name="Picture 2" descr="1706_cover_tiltaway1"/>
          <p:cNvPicPr>
            <a:picLocks noChangeAspect="1" noChangeArrowheads="1"/>
          </p:cNvPicPr>
          <p:nvPr/>
        </p:nvPicPr>
        <p:blipFill>
          <a:blip r:embed="rId2" cstate="print"/>
          <a:srcRect/>
          <a:stretch>
            <a:fillRect/>
          </a:stretch>
        </p:blipFill>
        <p:spPr bwMode="auto">
          <a:xfrm>
            <a:off x="5105400" y="1457098"/>
            <a:ext cx="3429000" cy="471510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defRPr/>
            </a:pPr>
            <a:r>
              <a:rPr lang="en-GB" sz="2800" b="1" dirty="0" smtClean="0">
                <a:solidFill>
                  <a:schemeClr val="accent6"/>
                </a:solidFill>
              </a:rPr>
              <a:t>Body Image</a:t>
            </a:r>
            <a:endParaRPr lang="en-GB" sz="2800" dirty="0"/>
          </a:p>
        </p:txBody>
      </p:sp>
      <p:sp>
        <p:nvSpPr>
          <p:cNvPr id="3" name="Content Placeholder 2"/>
          <p:cNvSpPr>
            <a:spLocks noGrp="1"/>
          </p:cNvSpPr>
          <p:nvPr>
            <p:ph idx="1"/>
          </p:nvPr>
        </p:nvSpPr>
        <p:spPr>
          <a:xfrm>
            <a:off x="457200" y="1600200"/>
            <a:ext cx="3962400" cy="4876800"/>
          </a:xfrm>
        </p:spPr>
        <p:style>
          <a:lnRef idx="1">
            <a:schemeClr val="dk1"/>
          </a:lnRef>
          <a:fillRef idx="2">
            <a:schemeClr val="dk1"/>
          </a:fillRef>
          <a:effectRef idx="1">
            <a:schemeClr val="dk1"/>
          </a:effectRef>
          <a:fontRef idx="minor">
            <a:schemeClr val="dk1"/>
          </a:fontRef>
        </p:style>
        <p:txBody>
          <a:bodyPr>
            <a:normAutofit/>
          </a:bodyPr>
          <a:lstStyle/>
          <a:p>
            <a:pPr>
              <a:buNone/>
            </a:pPr>
            <a:r>
              <a:rPr lang="en-GB" sz="2000" b="1" dirty="0" smtClean="0"/>
              <a:t>It’s Not a Girl Thing</a:t>
            </a:r>
            <a:r>
              <a:rPr lang="fr-CA" sz="2000" b="1" dirty="0" smtClean="0"/>
              <a:t>:</a:t>
            </a:r>
          </a:p>
          <a:p>
            <a:pPr>
              <a:buNone/>
            </a:pPr>
            <a:endParaRPr lang="fr-CA" sz="2000" dirty="0" smtClean="0"/>
          </a:p>
          <a:p>
            <a:pPr>
              <a:buFontTx/>
              <a:buChar char="•"/>
            </a:pPr>
            <a:r>
              <a:rPr lang="en-AU" sz="2000" dirty="0" smtClean="0"/>
              <a:t>Male body image dissatisfaction has tripled in the last 25 years</a:t>
            </a:r>
          </a:p>
          <a:p>
            <a:endParaRPr lang="en-AU" sz="2000" dirty="0" smtClean="0"/>
          </a:p>
          <a:p>
            <a:pPr>
              <a:buFontTx/>
              <a:buChar char="•"/>
            </a:pPr>
            <a:r>
              <a:rPr lang="en-AU" sz="2000" dirty="0" smtClean="0"/>
              <a:t>10% of individuals diagnosed with anorexia are male</a:t>
            </a:r>
            <a:endParaRPr lang="en-IN" sz="2000" dirty="0" smtClean="0"/>
          </a:p>
          <a:p>
            <a:pPr>
              <a:buNone/>
            </a:pPr>
            <a:endParaRPr lang="en-GB" sz="2000" dirty="0" smtClean="0">
              <a:solidFill>
                <a:srgbClr val="FF00FF"/>
              </a:solidFill>
            </a:endParaRPr>
          </a:p>
          <a:p>
            <a:pPr lvl="1"/>
            <a:endParaRPr lang="en-GB" sz="2000" dirty="0" smtClean="0">
              <a:solidFill>
                <a:srgbClr val="FF00FF"/>
              </a:solidFill>
            </a:endParaRPr>
          </a:p>
          <a:p>
            <a:pPr lvl="1"/>
            <a:endParaRPr lang="en-GB" sz="1600" dirty="0" smtClean="0">
              <a:solidFill>
                <a:srgbClr val="FF00FF"/>
              </a:solidFill>
            </a:endParaRPr>
          </a:p>
          <a:p>
            <a:pPr lvl="1"/>
            <a:endParaRPr lang="en-GB" sz="2000" dirty="0" smtClean="0"/>
          </a:p>
          <a:p>
            <a:endParaRPr lang="en-GB" sz="2400" dirty="0" smtClean="0"/>
          </a:p>
        </p:txBody>
      </p:sp>
      <p:pic>
        <p:nvPicPr>
          <p:cNvPr id="5" name="Picture 9" descr="mark2"/>
          <p:cNvPicPr>
            <a:picLocks noChangeAspect="1" noChangeArrowheads="1"/>
          </p:cNvPicPr>
          <p:nvPr/>
        </p:nvPicPr>
        <p:blipFill>
          <a:blip r:embed="rId2" cstate="print"/>
          <a:srcRect b="30769"/>
          <a:stretch>
            <a:fillRect/>
          </a:stretch>
        </p:blipFill>
        <p:spPr bwMode="auto">
          <a:xfrm>
            <a:off x="4757737" y="1371600"/>
            <a:ext cx="3014663" cy="2743200"/>
          </a:xfrm>
          <a:prstGeom prst="rect">
            <a:avLst/>
          </a:prstGeom>
          <a:noFill/>
          <a:ln w="9525">
            <a:noFill/>
            <a:miter lim="800000"/>
            <a:headEnd/>
            <a:tailEnd/>
          </a:ln>
        </p:spPr>
      </p:pic>
      <p:pic>
        <p:nvPicPr>
          <p:cNvPr id="6" name="Picture 7" descr="gucci2"/>
          <p:cNvPicPr>
            <a:picLocks noChangeAspect="1" noChangeArrowheads="1"/>
          </p:cNvPicPr>
          <p:nvPr/>
        </p:nvPicPr>
        <p:blipFill>
          <a:blip r:embed="rId3" cstate="print"/>
          <a:srcRect/>
          <a:stretch>
            <a:fillRect/>
          </a:stretch>
        </p:blipFill>
        <p:spPr bwMode="auto">
          <a:xfrm>
            <a:off x="4648200" y="4191000"/>
            <a:ext cx="3505200" cy="25146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defRPr/>
            </a:pPr>
            <a:r>
              <a:rPr lang="en-GB" sz="2800" b="1" dirty="0" smtClean="0">
                <a:solidFill>
                  <a:schemeClr val="accent6"/>
                </a:solidFill>
              </a:rPr>
              <a:t>Body Image</a:t>
            </a:r>
            <a:endParaRPr lang="en-GB" sz="2800" dirty="0"/>
          </a:p>
        </p:txBody>
      </p:sp>
      <p:pic>
        <p:nvPicPr>
          <p:cNvPr id="7" name="image58.png" descr="after.png"/>
          <p:cNvPicPr/>
          <p:nvPr/>
        </p:nvPicPr>
        <p:blipFill>
          <a:blip r:embed="rId2" cstate="print">
            <a:extLst/>
          </a:blip>
          <a:stretch>
            <a:fillRect/>
          </a:stretch>
        </p:blipFill>
        <p:spPr>
          <a:xfrm>
            <a:off x="6008687" y="2209800"/>
            <a:ext cx="2309813" cy="700088"/>
          </a:xfrm>
          <a:prstGeom prst="rect">
            <a:avLst/>
          </a:prstGeom>
          <a:ln w="12700">
            <a:miter lim="400000"/>
          </a:ln>
        </p:spPr>
      </p:pic>
      <p:pic>
        <p:nvPicPr>
          <p:cNvPr id="8" name="image59.png" descr="Before.png"/>
          <p:cNvPicPr/>
          <p:nvPr/>
        </p:nvPicPr>
        <p:blipFill>
          <a:blip r:embed="rId3" cstate="print">
            <a:extLst/>
          </a:blip>
          <a:stretch>
            <a:fillRect/>
          </a:stretch>
        </p:blipFill>
        <p:spPr>
          <a:xfrm>
            <a:off x="685800" y="2193925"/>
            <a:ext cx="2530475" cy="701675"/>
          </a:xfrm>
          <a:prstGeom prst="rect">
            <a:avLst/>
          </a:prstGeom>
          <a:ln w="12700">
            <a:miter lim="400000"/>
          </a:ln>
        </p:spPr>
      </p:pic>
      <p:pic>
        <p:nvPicPr>
          <p:cNvPr id="9" name="image60.png" descr="photo-before3.png"/>
          <p:cNvPicPr/>
          <p:nvPr/>
        </p:nvPicPr>
        <p:blipFill>
          <a:blip r:embed="rId4" cstate="print">
            <a:extLst/>
          </a:blip>
          <a:stretch>
            <a:fillRect/>
          </a:stretch>
        </p:blipFill>
        <p:spPr>
          <a:xfrm>
            <a:off x="233363" y="3151188"/>
            <a:ext cx="8369301" cy="1985962"/>
          </a:xfrm>
          <a:prstGeom prst="rect">
            <a:avLst/>
          </a:prstGeom>
          <a:ln w="12700">
            <a:miter lim="400000"/>
          </a:ln>
        </p:spPr>
      </p:pic>
      <p:grpSp>
        <p:nvGrpSpPr>
          <p:cNvPr id="10" name="Group 369"/>
          <p:cNvGrpSpPr/>
          <p:nvPr/>
        </p:nvGrpSpPr>
        <p:grpSpPr>
          <a:xfrm>
            <a:off x="4424362" y="3221038"/>
            <a:ext cx="4630738" cy="2685467"/>
            <a:chOff x="0" y="0"/>
            <a:chExt cx="4630737" cy="2685466"/>
          </a:xfrm>
        </p:grpSpPr>
        <p:pic>
          <p:nvPicPr>
            <p:cNvPr id="11" name="image61.png" descr="photo-before-2.png"/>
            <p:cNvPicPr/>
            <p:nvPr/>
          </p:nvPicPr>
          <p:blipFill>
            <a:blip r:embed="rId5" cstate="print">
              <a:extLst/>
            </a:blip>
            <a:stretch>
              <a:fillRect/>
            </a:stretch>
          </p:blipFill>
          <p:spPr>
            <a:xfrm>
              <a:off x="421496" y="1125022"/>
              <a:ext cx="228924" cy="217492"/>
            </a:xfrm>
            <a:prstGeom prst="rect">
              <a:avLst/>
            </a:prstGeom>
            <a:ln w="12700" cap="flat">
              <a:noFill/>
              <a:miter lim="400000"/>
            </a:ln>
            <a:effectLst/>
          </p:spPr>
        </p:pic>
        <p:pic>
          <p:nvPicPr>
            <p:cNvPr id="12" name="image61.png" descr="photo-before-2.png"/>
            <p:cNvPicPr/>
            <p:nvPr/>
          </p:nvPicPr>
          <p:blipFill>
            <a:blip r:embed="rId5" cstate="print">
              <a:extLst/>
            </a:blip>
            <a:stretch>
              <a:fillRect/>
            </a:stretch>
          </p:blipFill>
          <p:spPr>
            <a:xfrm>
              <a:off x="758717" y="1125022"/>
              <a:ext cx="228924" cy="217492"/>
            </a:xfrm>
            <a:prstGeom prst="rect">
              <a:avLst/>
            </a:prstGeom>
            <a:ln w="12700" cap="flat">
              <a:noFill/>
              <a:miter lim="400000"/>
            </a:ln>
            <a:effectLst/>
          </p:spPr>
        </p:pic>
        <p:pic>
          <p:nvPicPr>
            <p:cNvPr id="13" name="image61.png" descr="photo-before-2.png"/>
            <p:cNvPicPr/>
            <p:nvPr/>
          </p:nvPicPr>
          <p:blipFill>
            <a:blip r:embed="rId5" cstate="print">
              <a:extLst/>
            </a:blip>
            <a:stretch>
              <a:fillRect/>
            </a:stretch>
          </p:blipFill>
          <p:spPr>
            <a:xfrm>
              <a:off x="1549912" y="1130387"/>
              <a:ext cx="228924" cy="217492"/>
            </a:xfrm>
            <a:prstGeom prst="rect">
              <a:avLst/>
            </a:prstGeom>
            <a:ln w="12700" cap="flat">
              <a:noFill/>
              <a:miter lim="400000"/>
            </a:ln>
            <a:effectLst/>
          </p:spPr>
        </p:pic>
        <p:pic>
          <p:nvPicPr>
            <p:cNvPr id="14" name="image61.png" descr="photo-before-2.png"/>
            <p:cNvPicPr/>
            <p:nvPr/>
          </p:nvPicPr>
          <p:blipFill>
            <a:blip r:embed="rId5" cstate="print">
              <a:extLst/>
            </a:blip>
            <a:stretch>
              <a:fillRect/>
            </a:stretch>
          </p:blipFill>
          <p:spPr>
            <a:xfrm>
              <a:off x="2428065" y="1143177"/>
              <a:ext cx="228924" cy="217492"/>
            </a:xfrm>
            <a:prstGeom prst="rect">
              <a:avLst/>
            </a:prstGeom>
            <a:ln w="12700" cap="flat">
              <a:noFill/>
              <a:miter lim="400000"/>
            </a:ln>
            <a:effectLst/>
          </p:spPr>
        </p:pic>
        <p:pic>
          <p:nvPicPr>
            <p:cNvPr id="15" name="image61.png" descr="photo-before-2.png"/>
            <p:cNvPicPr/>
            <p:nvPr/>
          </p:nvPicPr>
          <p:blipFill>
            <a:blip r:embed="rId5" cstate="print">
              <a:extLst/>
            </a:blip>
            <a:stretch>
              <a:fillRect/>
            </a:stretch>
          </p:blipFill>
          <p:spPr>
            <a:xfrm>
              <a:off x="3241073" y="1130387"/>
              <a:ext cx="228924" cy="217492"/>
            </a:xfrm>
            <a:prstGeom prst="rect">
              <a:avLst/>
            </a:prstGeom>
            <a:ln w="12700" cap="flat">
              <a:noFill/>
              <a:miter lim="400000"/>
            </a:ln>
            <a:effectLst/>
          </p:spPr>
        </p:pic>
        <p:pic>
          <p:nvPicPr>
            <p:cNvPr id="16" name="image61.png" descr="photo-before-2.png"/>
            <p:cNvPicPr/>
            <p:nvPr/>
          </p:nvPicPr>
          <p:blipFill>
            <a:blip r:embed="rId5" cstate="print">
              <a:extLst/>
            </a:blip>
            <a:stretch>
              <a:fillRect/>
            </a:stretch>
          </p:blipFill>
          <p:spPr>
            <a:xfrm>
              <a:off x="3613074" y="1130387"/>
              <a:ext cx="228923" cy="217492"/>
            </a:xfrm>
            <a:prstGeom prst="rect">
              <a:avLst/>
            </a:prstGeom>
            <a:ln w="12700" cap="flat">
              <a:noFill/>
              <a:miter lim="400000"/>
            </a:ln>
            <a:effectLst/>
          </p:spPr>
        </p:pic>
        <p:pic>
          <p:nvPicPr>
            <p:cNvPr id="17" name="image61.png" descr="photo-before-2.png"/>
            <p:cNvPicPr/>
            <p:nvPr/>
          </p:nvPicPr>
          <p:blipFill>
            <a:blip r:embed="rId5" cstate="print">
              <a:extLst/>
            </a:blip>
            <a:stretch>
              <a:fillRect/>
            </a:stretch>
          </p:blipFill>
          <p:spPr>
            <a:xfrm>
              <a:off x="1193618" y="1126644"/>
              <a:ext cx="228924" cy="217492"/>
            </a:xfrm>
            <a:prstGeom prst="rect">
              <a:avLst/>
            </a:prstGeom>
            <a:ln w="12700" cap="flat">
              <a:noFill/>
              <a:miter lim="400000"/>
            </a:ln>
            <a:effectLst/>
          </p:spPr>
        </p:pic>
        <p:pic>
          <p:nvPicPr>
            <p:cNvPr id="18" name="image61.png" descr="photo-before-2.png"/>
            <p:cNvPicPr/>
            <p:nvPr/>
          </p:nvPicPr>
          <p:blipFill>
            <a:blip r:embed="rId5" cstate="print">
              <a:extLst/>
            </a:blip>
            <a:stretch>
              <a:fillRect/>
            </a:stretch>
          </p:blipFill>
          <p:spPr>
            <a:xfrm>
              <a:off x="2089028" y="1145696"/>
              <a:ext cx="228924" cy="217492"/>
            </a:xfrm>
            <a:prstGeom prst="rect">
              <a:avLst/>
            </a:prstGeom>
            <a:ln w="12700" cap="flat">
              <a:noFill/>
              <a:miter lim="400000"/>
            </a:ln>
            <a:effectLst/>
          </p:spPr>
        </p:pic>
        <p:pic>
          <p:nvPicPr>
            <p:cNvPr id="19" name="image61.png" descr="photo-before-2.png"/>
            <p:cNvPicPr/>
            <p:nvPr/>
          </p:nvPicPr>
          <p:blipFill>
            <a:blip r:embed="rId5" cstate="print">
              <a:extLst/>
            </a:blip>
            <a:stretch>
              <a:fillRect/>
            </a:stretch>
          </p:blipFill>
          <p:spPr>
            <a:xfrm>
              <a:off x="2769717" y="1146919"/>
              <a:ext cx="228924" cy="217493"/>
            </a:xfrm>
            <a:prstGeom prst="rect">
              <a:avLst/>
            </a:prstGeom>
            <a:ln w="12700" cap="flat">
              <a:noFill/>
              <a:miter lim="400000"/>
            </a:ln>
            <a:effectLst/>
          </p:spPr>
        </p:pic>
        <p:pic>
          <p:nvPicPr>
            <p:cNvPr id="20" name="image61.png" descr="photo-before-2.png"/>
            <p:cNvPicPr/>
            <p:nvPr/>
          </p:nvPicPr>
          <p:blipFill>
            <a:blip r:embed="rId5" cstate="print">
              <a:extLst/>
            </a:blip>
            <a:stretch>
              <a:fillRect/>
            </a:stretch>
          </p:blipFill>
          <p:spPr>
            <a:xfrm>
              <a:off x="3948653" y="1143177"/>
              <a:ext cx="228924" cy="217492"/>
            </a:xfrm>
            <a:prstGeom prst="rect">
              <a:avLst/>
            </a:prstGeom>
            <a:ln w="12700" cap="flat">
              <a:noFill/>
              <a:miter lim="400000"/>
            </a:ln>
            <a:effectLst/>
          </p:spPr>
        </p:pic>
        <p:sp>
          <p:nvSpPr>
            <p:cNvPr id="21" name="Shape 349"/>
            <p:cNvSpPr/>
            <p:nvPr/>
          </p:nvSpPr>
          <p:spPr>
            <a:xfrm>
              <a:off x="0" y="5094"/>
              <a:ext cx="1049746" cy="65852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p>
              <a:pPr lvl="0" algn="ctr">
                <a:defRPr sz="1800"/>
              </a:pPr>
              <a:r>
                <a:rPr sz="1200">
                  <a:solidFill>
                    <a:srgbClr val="EC893D"/>
                  </a:solidFill>
                  <a:latin typeface="Helvetica Neue Light"/>
                  <a:ea typeface="Helvetica Neue Light"/>
                  <a:cs typeface="Helvetica Neue Light"/>
                  <a:sym typeface="Helvetica Neue Light"/>
                </a:rPr>
                <a:t>Review all</a:t>
              </a:r>
              <a:br>
                <a:rPr sz="1200">
                  <a:solidFill>
                    <a:srgbClr val="EC893D"/>
                  </a:solidFill>
                  <a:latin typeface="Helvetica Neue Light"/>
                  <a:ea typeface="Helvetica Neue Light"/>
                  <a:cs typeface="Helvetica Neue Light"/>
                  <a:sym typeface="Helvetica Neue Light"/>
                </a:rPr>
              </a:br>
              <a:r>
                <a:rPr sz="1200">
                  <a:solidFill>
                    <a:srgbClr val="EC893D"/>
                  </a:solidFill>
                  <a:latin typeface="Helvetica Neue Light"/>
                  <a:ea typeface="Helvetica Neue Light"/>
                  <a:cs typeface="Helvetica Neue Light"/>
                  <a:sym typeface="Helvetica Neue Light"/>
                </a:rPr>
                <a:t>shots, </a:t>
              </a:r>
              <a:br>
                <a:rPr sz="1200">
                  <a:solidFill>
                    <a:srgbClr val="EC893D"/>
                  </a:solidFill>
                  <a:latin typeface="Helvetica Neue Light"/>
                  <a:ea typeface="Helvetica Neue Light"/>
                  <a:cs typeface="Helvetica Neue Light"/>
                  <a:sym typeface="Helvetica Neue Light"/>
                </a:rPr>
              </a:br>
              <a:r>
                <a:rPr sz="1200">
                  <a:solidFill>
                    <a:srgbClr val="EC893D"/>
                  </a:solidFill>
                  <a:latin typeface="Helvetica Neue Light"/>
                  <a:ea typeface="Helvetica Neue Light"/>
                  <a:cs typeface="Helvetica Neue Light"/>
                  <a:sym typeface="Helvetica Neue Light"/>
                </a:rPr>
                <a:t>select one</a:t>
              </a:r>
            </a:p>
          </p:txBody>
        </p:sp>
        <p:sp>
          <p:nvSpPr>
            <p:cNvPr id="22" name="Shape 350"/>
            <p:cNvSpPr/>
            <p:nvPr/>
          </p:nvSpPr>
          <p:spPr>
            <a:xfrm>
              <a:off x="277485" y="1561204"/>
              <a:ext cx="1158164" cy="46802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ctr">
                <a:defRPr sz="1200">
                  <a:solidFill>
                    <a:srgbClr val="EC893D"/>
                  </a:solidFill>
                  <a:latin typeface="Helvetica Neue Light"/>
                  <a:ea typeface="Helvetica Neue Light"/>
                  <a:cs typeface="Helvetica Neue Light"/>
                  <a:sym typeface="Helvetica Neue Light"/>
                </a:defRPr>
              </a:lvl1pPr>
            </a:lstStyle>
            <a:p>
              <a:pPr lvl="0">
                <a:defRPr sz="1800">
                  <a:solidFill>
                    <a:srgbClr val="000000"/>
                  </a:solidFill>
                </a:defRPr>
              </a:pPr>
              <a:r>
                <a:rPr sz="1200">
                  <a:solidFill>
                    <a:srgbClr val="EC893D"/>
                  </a:solidFill>
                </a:rPr>
                <a:t>Erase blemishes</a:t>
              </a:r>
            </a:p>
          </p:txBody>
        </p:sp>
        <p:sp>
          <p:nvSpPr>
            <p:cNvPr id="23" name="Shape 351"/>
            <p:cNvSpPr/>
            <p:nvPr/>
          </p:nvSpPr>
          <p:spPr>
            <a:xfrm>
              <a:off x="733609" y="2026946"/>
              <a:ext cx="1158164" cy="65852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p>
              <a:pPr lvl="0" algn="ctr">
                <a:defRPr sz="1800"/>
              </a:pPr>
              <a:r>
                <a:rPr sz="1200">
                  <a:solidFill>
                    <a:srgbClr val="EC893D"/>
                  </a:solidFill>
                  <a:latin typeface="Helvetica Neue Light"/>
                  <a:ea typeface="Helvetica Neue Light"/>
                  <a:cs typeface="Helvetica Neue Light"/>
                  <a:sym typeface="Helvetica Neue Light"/>
                </a:rPr>
                <a:t>Correct hair</a:t>
              </a:r>
              <a:br>
                <a:rPr sz="1200">
                  <a:solidFill>
                    <a:srgbClr val="EC893D"/>
                  </a:solidFill>
                  <a:latin typeface="Helvetica Neue Light"/>
                  <a:ea typeface="Helvetica Neue Light"/>
                  <a:cs typeface="Helvetica Neue Light"/>
                  <a:sym typeface="Helvetica Neue Light"/>
                </a:rPr>
              </a:br>
              <a:r>
                <a:rPr sz="1200">
                  <a:solidFill>
                    <a:srgbClr val="EC893D"/>
                  </a:solidFill>
                  <a:latin typeface="Helvetica Neue Light"/>
                  <a:ea typeface="Helvetica Neue Light"/>
                  <a:cs typeface="Helvetica Neue Light"/>
                  <a:sym typeface="Helvetica Neue Light"/>
                </a:rPr>
                <a:t>and make it</a:t>
              </a:r>
              <a:br>
                <a:rPr sz="1200">
                  <a:solidFill>
                    <a:srgbClr val="EC893D"/>
                  </a:solidFill>
                  <a:latin typeface="Helvetica Neue Light"/>
                  <a:ea typeface="Helvetica Neue Light"/>
                  <a:cs typeface="Helvetica Neue Light"/>
                  <a:sym typeface="Helvetica Neue Light"/>
                </a:rPr>
              </a:br>
              <a:r>
                <a:rPr sz="1200">
                  <a:solidFill>
                    <a:srgbClr val="EC893D"/>
                  </a:solidFill>
                  <a:latin typeface="Helvetica Neue Light"/>
                  <a:ea typeface="Helvetica Neue Light"/>
                  <a:cs typeface="Helvetica Neue Light"/>
                  <a:sym typeface="Helvetica Neue Light"/>
                </a:rPr>
                <a:t>appear fuller</a:t>
              </a:r>
            </a:p>
          </p:txBody>
        </p:sp>
        <p:sp>
          <p:nvSpPr>
            <p:cNvPr id="24" name="Shape 352"/>
            <p:cNvSpPr/>
            <p:nvPr/>
          </p:nvSpPr>
          <p:spPr>
            <a:xfrm>
              <a:off x="1963601" y="1599526"/>
              <a:ext cx="1158164" cy="46802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p>
              <a:pPr lvl="0" algn="ctr">
                <a:defRPr sz="1800"/>
              </a:pPr>
              <a:r>
                <a:rPr sz="1200">
                  <a:solidFill>
                    <a:srgbClr val="EC893D"/>
                  </a:solidFill>
                  <a:latin typeface="Helvetica Neue Light"/>
                  <a:ea typeface="Helvetica Neue Light"/>
                  <a:cs typeface="Helvetica Neue Light"/>
                  <a:sym typeface="Helvetica Neue Light"/>
                </a:rPr>
                <a:t>Reduce</a:t>
              </a:r>
              <a:br>
                <a:rPr sz="1200">
                  <a:solidFill>
                    <a:srgbClr val="EC893D"/>
                  </a:solidFill>
                  <a:latin typeface="Helvetica Neue Light"/>
                  <a:ea typeface="Helvetica Neue Light"/>
                  <a:cs typeface="Helvetica Neue Light"/>
                  <a:sym typeface="Helvetica Neue Light"/>
                </a:rPr>
              </a:br>
              <a:r>
                <a:rPr sz="1200">
                  <a:solidFill>
                    <a:srgbClr val="EC893D"/>
                  </a:solidFill>
                  <a:latin typeface="Helvetica Neue Light"/>
                  <a:ea typeface="Helvetica Neue Light"/>
                  <a:cs typeface="Helvetica Neue Light"/>
                  <a:sym typeface="Helvetica Neue Light"/>
                </a:rPr>
                <a:t>facial width</a:t>
              </a:r>
            </a:p>
          </p:txBody>
        </p:sp>
        <p:sp>
          <p:nvSpPr>
            <p:cNvPr id="25" name="Shape 353"/>
            <p:cNvSpPr/>
            <p:nvPr/>
          </p:nvSpPr>
          <p:spPr>
            <a:xfrm>
              <a:off x="1626595" y="0"/>
              <a:ext cx="1158164" cy="46802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p>
              <a:pPr lvl="0" algn="ctr">
                <a:defRPr sz="1800"/>
              </a:pPr>
              <a:r>
                <a:rPr sz="1200">
                  <a:solidFill>
                    <a:srgbClr val="EC893D"/>
                  </a:solidFill>
                  <a:latin typeface="Helvetica Neue Light"/>
                  <a:ea typeface="Helvetica Neue Light"/>
                  <a:cs typeface="Helvetica Neue Light"/>
                  <a:sym typeface="Helvetica Neue Light"/>
                </a:rPr>
                <a:t>Elongate</a:t>
              </a:r>
              <a:br>
                <a:rPr sz="1200">
                  <a:solidFill>
                    <a:srgbClr val="EC893D"/>
                  </a:solidFill>
                  <a:latin typeface="Helvetica Neue Light"/>
                  <a:ea typeface="Helvetica Neue Light"/>
                  <a:cs typeface="Helvetica Neue Light"/>
                  <a:sym typeface="Helvetica Neue Light"/>
                </a:rPr>
              </a:br>
              <a:r>
                <a:rPr sz="1200">
                  <a:solidFill>
                    <a:srgbClr val="EC893D"/>
                  </a:solidFill>
                  <a:latin typeface="Helvetica Neue Light"/>
                  <a:ea typeface="Helvetica Neue Light"/>
                  <a:cs typeface="Helvetica Neue Light"/>
                  <a:sym typeface="Helvetica Neue Light"/>
                </a:rPr>
                <a:t>neck</a:t>
              </a:r>
            </a:p>
          </p:txBody>
        </p:sp>
        <p:sp>
          <p:nvSpPr>
            <p:cNvPr id="26" name="Shape 354"/>
            <p:cNvSpPr/>
            <p:nvPr/>
          </p:nvSpPr>
          <p:spPr>
            <a:xfrm>
              <a:off x="1092692" y="367231"/>
              <a:ext cx="1158164" cy="46802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p>
              <a:pPr lvl="0" algn="ctr">
                <a:defRPr sz="1800"/>
              </a:pPr>
              <a:r>
                <a:rPr sz="1200">
                  <a:solidFill>
                    <a:srgbClr val="EC893D"/>
                  </a:solidFill>
                  <a:latin typeface="Helvetica Neue Light"/>
                  <a:ea typeface="Helvetica Neue Light"/>
                  <a:cs typeface="Helvetica Neue Light"/>
                  <a:sym typeface="Helvetica Neue Light"/>
                </a:rPr>
                <a:t>Even skin</a:t>
              </a:r>
              <a:br>
                <a:rPr sz="1200">
                  <a:solidFill>
                    <a:srgbClr val="EC893D"/>
                  </a:solidFill>
                  <a:latin typeface="Helvetica Neue Light"/>
                  <a:ea typeface="Helvetica Neue Light"/>
                  <a:cs typeface="Helvetica Neue Light"/>
                  <a:sym typeface="Helvetica Neue Light"/>
                </a:rPr>
              </a:br>
              <a:r>
                <a:rPr sz="1200">
                  <a:solidFill>
                    <a:srgbClr val="EC893D"/>
                  </a:solidFill>
                  <a:latin typeface="Helvetica Neue Light"/>
                  <a:ea typeface="Helvetica Neue Light"/>
                  <a:cs typeface="Helvetica Neue Light"/>
                  <a:sym typeface="Helvetica Neue Light"/>
                </a:rPr>
                <a:t>tone</a:t>
              </a:r>
            </a:p>
          </p:txBody>
        </p:sp>
        <p:sp>
          <p:nvSpPr>
            <p:cNvPr id="27" name="Shape 355"/>
            <p:cNvSpPr/>
            <p:nvPr/>
          </p:nvSpPr>
          <p:spPr>
            <a:xfrm>
              <a:off x="2293427" y="374081"/>
              <a:ext cx="1158164" cy="46802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p>
              <a:pPr lvl="0" algn="ctr">
                <a:defRPr sz="1800"/>
              </a:pPr>
              <a:r>
                <a:rPr sz="1200">
                  <a:solidFill>
                    <a:srgbClr val="EC893D"/>
                  </a:solidFill>
                  <a:latin typeface="Helvetica Neue Light"/>
                  <a:ea typeface="Helvetica Neue Light"/>
                  <a:cs typeface="Helvetica Neue Light"/>
                  <a:sym typeface="Helvetica Neue Light"/>
                </a:rPr>
                <a:t>Enlarge </a:t>
              </a:r>
              <a:br>
                <a:rPr sz="1200">
                  <a:solidFill>
                    <a:srgbClr val="EC893D"/>
                  </a:solidFill>
                  <a:latin typeface="Helvetica Neue Light"/>
                  <a:ea typeface="Helvetica Neue Light"/>
                  <a:cs typeface="Helvetica Neue Light"/>
                  <a:sym typeface="Helvetica Neue Light"/>
                </a:rPr>
              </a:br>
              <a:r>
                <a:rPr sz="1200">
                  <a:solidFill>
                    <a:srgbClr val="EC893D"/>
                  </a:solidFill>
                  <a:latin typeface="Helvetica Neue Light"/>
                  <a:ea typeface="Helvetica Neue Light"/>
                  <a:cs typeface="Helvetica Neue Light"/>
                  <a:sym typeface="Helvetica Neue Light"/>
                </a:rPr>
                <a:t>eyes</a:t>
              </a:r>
            </a:p>
          </p:txBody>
        </p:sp>
        <p:sp>
          <p:nvSpPr>
            <p:cNvPr id="28" name="Shape 356"/>
            <p:cNvSpPr/>
            <p:nvPr/>
          </p:nvSpPr>
          <p:spPr>
            <a:xfrm>
              <a:off x="2899596" y="1781861"/>
              <a:ext cx="942401" cy="46802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p>
              <a:pPr lvl="0" algn="ctr">
                <a:defRPr sz="1800"/>
              </a:pPr>
              <a:r>
                <a:rPr sz="1200">
                  <a:solidFill>
                    <a:srgbClr val="EC893D"/>
                  </a:solidFill>
                  <a:latin typeface="Helvetica Neue Light"/>
                  <a:ea typeface="Helvetica Neue Light"/>
                  <a:cs typeface="Helvetica Neue Light"/>
                  <a:sym typeface="Helvetica Neue Light"/>
                </a:rPr>
                <a:t>Lift </a:t>
              </a:r>
              <a:br>
                <a:rPr sz="1200">
                  <a:solidFill>
                    <a:srgbClr val="EC893D"/>
                  </a:solidFill>
                  <a:latin typeface="Helvetica Neue Light"/>
                  <a:ea typeface="Helvetica Neue Light"/>
                  <a:cs typeface="Helvetica Neue Light"/>
                  <a:sym typeface="Helvetica Neue Light"/>
                </a:rPr>
              </a:br>
              <a:r>
                <a:rPr sz="1200">
                  <a:solidFill>
                    <a:srgbClr val="EC893D"/>
                  </a:solidFill>
                  <a:latin typeface="Helvetica Neue Light"/>
                  <a:ea typeface="Helvetica Neue Light"/>
                  <a:cs typeface="Helvetica Neue Light"/>
                  <a:sym typeface="Helvetica Neue Light"/>
                </a:rPr>
                <a:t>eyebrows</a:t>
              </a:r>
            </a:p>
          </p:txBody>
        </p:sp>
        <p:sp>
          <p:nvSpPr>
            <p:cNvPr id="29" name="Shape 357"/>
            <p:cNvSpPr/>
            <p:nvPr/>
          </p:nvSpPr>
          <p:spPr>
            <a:xfrm>
              <a:off x="3159766" y="396607"/>
              <a:ext cx="1158164" cy="46802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p>
              <a:pPr lvl="0" algn="ctr">
                <a:defRPr sz="1800"/>
              </a:pPr>
              <a:r>
                <a:rPr sz="1200">
                  <a:solidFill>
                    <a:srgbClr val="EC893D"/>
                  </a:solidFill>
                  <a:latin typeface="Helvetica Neue Light"/>
                  <a:ea typeface="Helvetica Neue Light"/>
                  <a:cs typeface="Helvetica Neue Light"/>
                  <a:sym typeface="Helvetica Neue Light"/>
                </a:rPr>
                <a:t>Fill out</a:t>
              </a:r>
              <a:br>
                <a:rPr sz="1200">
                  <a:solidFill>
                    <a:srgbClr val="EC893D"/>
                  </a:solidFill>
                  <a:latin typeface="Helvetica Neue Light"/>
                  <a:ea typeface="Helvetica Neue Light"/>
                  <a:cs typeface="Helvetica Neue Light"/>
                  <a:sym typeface="Helvetica Neue Light"/>
                </a:rPr>
              </a:br>
              <a:r>
                <a:rPr sz="1200">
                  <a:solidFill>
                    <a:srgbClr val="EC893D"/>
                  </a:solidFill>
                  <a:latin typeface="Helvetica Neue Light"/>
                  <a:ea typeface="Helvetica Neue Light"/>
                  <a:cs typeface="Helvetica Neue Light"/>
                  <a:sym typeface="Helvetica Neue Light"/>
                </a:rPr>
                <a:t>lips</a:t>
              </a:r>
            </a:p>
          </p:txBody>
        </p:sp>
        <p:sp>
          <p:nvSpPr>
            <p:cNvPr id="30" name="Shape 358"/>
            <p:cNvSpPr/>
            <p:nvPr/>
          </p:nvSpPr>
          <p:spPr>
            <a:xfrm>
              <a:off x="3472574" y="1552368"/>
              <a:ext cx="1158164" cy="46802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p>
              <a:pPr lvl="0" algn="ctr">
                <a:defRPr sz="1800"/>
              </a:pPr>
              <a:r>
                <a:rPr sz="1200">
                  <a:solidFill>
                    <a:srgbClr val="EC893D"/>
                  </a:solidFill>
                  <a:latin typeface="Helvetica Neue Light"/>
                  <a:ea typeface="Helvetica Neue Light"/>
                  <a:cs typeface="Helvetica Neue Light"/>
                  <a:sym typeface="Helvetica Neue Light"/>
                </a:rPr>
                <a:t>Whiten</a:t>
              </a:r>
              <a:br>
                <a:rPr sz="1200">
                  <a:solidFill>
                    <a:srgbClr val="EC893D"/>
                  </a:solidFill>
                  <a:latin typeface="Helvetica Neue Light"/>
                  <a:ea typeface="Helvetica Neue Light"/>
                  <a:cs typeface="Helvetica Neue Light"/>
                  <a:sym typeface="Helvetica Neue Light"/>
                </a:rPr>
              </a:br>
              <a:r>
                <a:rPr sz="1200">
                  <a:solidFill>
                    <a:srgbClr val="EC893D"/>
                  </a:solidFill>
                  <a:latin typeface="Helvetica Neue Light"/>
                  <a:ea typeface="Helvetica Neue Light"/>
                  <a:cs typeface="Helvetica Neue Light"/>
                  <a:sym typeface="Helvetica Neue Light"/>
                </a:rPr>
                <a:t>teeth </a:t>
              </a:r>
            </a:p>
          </p:txBody>
        </p:sp>
        <p:sp>
          <p:nvSpPr>
            <p:cNvPr id="31" name="Shape 359"/>
            <p:cNvSpPr/>
            <p:nvPr/>
          </p:nvSpPr>
          <p:spPr>
            <a:xfrm flipV="1">
              <a:off x="531812" y="650875"/>
              <a:ext cx="1" cy="534987"/>
            </a:xfrm>
            <a:prstGeom prst="line">
              <a:avLst/>
            </a:prstGeom>
            <a:noFill/>
            <a:ln w="12700" cap="flat">
              <a:solidFill>
                <a:srgbClr val="EC893D"/>
              </a:solidFill>
              <a:prstDash val="solid"/>
              <a:miter lim="800000"/>
            </a:ln>
            <a:effectLst/>
          </p:spPr>
          <p:txBody>
            <a:bodyPr wrap="square" lIns="0" tIns="0" rIns="0" bIns="0" numCol="1" anchor="t">
              <a:noAutofit/>
            </a:bodyPr>
            <a:lstStyle/>
            <a:p>
              <a:pPr lvl="0">
                <a:defRPr sz="1200">
                  <a:latin typeface="+mn-lt"/>
                  <a:ea typeface="+mn-ea"/>
                  <a:cs typeface="+mn-cs"/>
                  <a:sym typeface="Helvetica"/>
                </a:defRPr>
              </a:pPr>
              <a:endParaRPr/>
            </a:p>
          </p:txBody>
        </p:sp>
        <p:sp>
          <p:nvSpPr>
            <p:cNvPr id="32" name="Shape 360"/>
            <p:cNvSpPr/>
            <p:nvPr/>
          </p:nvSpPr>
          <p:spPr>
            <a:xfrm flipH="1" flipV="1">
              <a:off x="862012" y="1338262"/>
              <a:ext cx="4764" cy="215901"/>
            </a:xfrm>
            <a:prstGeom prst="line">
              <a:avLst/>
            </a:prstGeom>
            <a:noFill/>
            <a:ln w="12700" cap="flat">
              <a:solidFill>
                <a:srgbClr val="EC893D"/>
              </a:solidFill>
              <a:prstDash val="solid"/>
              <a:miter lim="800000"/>
            </a:ln>
            <a:effectLst/>
          </p:spPr>
          <p:txBody>
            <a:bodyPr wrap="square" lIns="0" tIns="0" rIns="0" bIns="0" numCol="1" anchor="t">
              <a:noAutofit/>
            </a:bodyPr>
            <a:lstStyle/>
            <a:p>
              <a:pPr lvl="0">
                <a:defRPr sz="1200">
                  <a:latin typeface="+mn-lt"/>
                  <a:ea typeface="+mn-ea"/>
                  <a:cs typeface="+mn-cs"/>
                  <a:sym typeface="Helvetica"/>
                </a:defRPr>
              </a:pPr>
              <a:endParaRPr/>
            </a:p>
          </p:txBody>
        </p:sp>
        <p:sp>
          <p:nvSpPr>
            <p:cNvPr id="33" name="Shape 361"/>
            <p:cNvSpPr/>
            <p:nvPr/>
          </p:nvSpPr>
          <p:spPr>
            <a:xfrm flipH="1" flipV="1">
              <a:off x="2538412" y="1347787"/>
              <a:ext cx="4764" cy="215901"/>
            </a:xfrm>
            <a:prstGeom prst="line">
              <a:avLst/>
            </a:prstGeom>
            <a:noFill/>
            <a:ln w="12700" cap="flat">
              <a:solidFill>
                <a:srgbClr val="EC893D"/>
              </a:solidFill>
              <a:prstDash val="solid"/>
              <a:miter lim="800000"/>
            </a:ln>
            <a:effectLst/>
          </p:spPr>
          <p:txBody>
            <a:bodyPr wrap="square" lIns="0" tIns="0" rIns="0" bIns="0" numCol="1" anchor="t">
              <a:noAutofit/>
            </a:bodyPr>
            <a:lstStyle/>
            <a:p>
              <a:pPr lvl="0">
                <a:defRPr sz="1200">
                  <a:latin typeface="+mn-lt"/>
                  <a:ea typeface="+mn-ea"/>
                  <a:cs typeface="+mn-cs"/>
                  <a:sym typeface="Helvetica"/>
                </a:defRPr>
              </a:pPr>
              <a:endParaRPr/>
            </a:p>
          </p:txBody>
        </p:sp>
        <p:sp>
          <p:nvSpPr>
            <p:cNvPr id="34" name="Shape 362"/>
            <p:cNvSpPr/>
            <p:nvPr/>
          </p:nvSpPr>
          <p:spPr>
            <a:xfrm flipH="1" flipV="1">
              <a:off x="4064000" y="1330325"/>
              <a:ext cx="4763" cy="215901"/>
            </a:xfrm>
            <a:prstGeom prst="line">
              <a:avLst/>
            </a:prstGeom>
            <a:noFill/>
            <a:ln w="12700" cap="flat">
              <a:solidFill>
                <a:srgbClr val="EC893D"/>
              </a:solidFill>
              <a:prstDash val="solid"/>
              <a:miter lim="800000"/>
            </a:ln>
            <a:effectLst/>
          </p:spPr>
          <p:txBody>
            <a:bodyPr wrap="square" lIns="0" tIns="0" rIns="0" bIns="0" numCol="1" anchor="t">
              <a:noAutofit/>
            </a:bodyPr>
            <a:lstStyle/>
            <a:p>
              <a:pPr lvl="0">
                <a:defRPr sz="1200">
                  <a:latin typeface="+mn-lt"/>
                  <a:ea typeface="+mn-ea"/>
                  <a:cs typeface="+mn-cs"/>
                  <a:sym typeface="Helvetica"/>
                </a:defRPr>
              </a:pPr>
              <a:endParaRPr/>
            </a:p>
          </p:txBody>
        </p:sp>
        <p:sp>
          <p:nvSpPr>
            <p:cNvPr id="35" name="Shape 363"/>
            <p:cNvSpPr/>
            <p:nvPr/>
          </p:nvSpPr>
          <p:spPr>
            <a:xfrm flipV="1">
              <a:off x="1308099" y="1347787"/>
              <a:ext cx="1" cy="657226"/>
            </a:xfrm>
            <a:prstGeom prst="line">
              <a:avLst/>
            </a:prstGeom>
            <a:noFill/>
            <a:ln w="12700" cap="flat">
              <a:solidFill>
                <a:srgbClr val="EC893D"/>
              </a:solidFill>
              <a:prstDash val="solid"/>
              <a:miter lim="800000"/>
            </a:ln>
            <a:effectLst/>
          </p:spPr>
          <p:txBody>
            <a:bodyPr wrap="square" lIns="0" tIns="0" rIns="0" bIns="0" numCol="1" anchor="t">
              <a:noAutofit/>
            </a:bodyPr>
            <a:lstStyle/>
            <a:p>
              <a:pPr lvl="0">
                <a:defRPr sz="1200">
                  <a:latin typeface="+mn-lt"/>
                  <a:ea typeface="+mn-ea"/>
                  <a:cs typeface="+mn-cs"/>
                  <a:sym typeface="Helvetica"/>
                </a:defRPr>
              </a:pPr>
              <a:endParaRPr/>
            </a:p>
          </p:txBody>
        </p:sp>
        <p:sp>
          <p:nvSpPr>
            <p:cNvPr id="36" name="Shape 364"/>
            <p:cNvSpPr/>
            <p:nvPr/>
          </p:nvSpPr>
          <p:spPr>
            <a:xfrm flipV="1">
              <a:off x="3362325" y="1347787"/>
              <a:ext cx="1" cy="433389"/>
            </a:xfrm>
            <a:prstGeom prst="line">
              <a:avLst/>
            </a:prstGeom>
            <a:noFill/>
            <a:ln w="12700" cap="flat">
              <a:solidFill>
                <a:srgbClr val="EC893D"/>
              </a:solidFill>
              <a:prstDash val="solid"/>
              <a:miter lim="800000"/>
            </a:ln>
            <a:effectLst/>
          </p:spPr>
          <p:txBody>
            <a:bodyPr wrap="square" lIns="0" tIns="0" rIns="0" bIns="0" numCol="1" anchor="t">
              <a:noAutofit/>
            </a:bodyPr>
            <a:lstStyle/>
            <a:p>
              <a:pPr lvl="0">
                <a:defRPr sz="1200">
                  <a:latin typeface="+mn-lt"/>
                  <a:ea typeface="+mn-ea"/>
                  <a:cs typeface="+mn-cs"/>
                  <a:sym typeface="Helvetica"/>
                </a:defRPr>
              </a:pPr>
              <a:endParaRPr/>
            </a:p>
          </p:txBody>
        </p:sp>
        <p:sp>
          <p:nvSpPr>
            <p:cNvPr id="37" name="Shape 365"/>
            <p:cNvSpPr/>
            <p:nvPr/>
          </p:nvSpPr>
          <p:spPr>
            <a:xfrm flipV="1">
              <a:off x="1673224" y="808037"/>
              <a:ext cx="1" cy="325439"/>
            </a:xfrm>
            <a:prstGeom prst="line">
              <a:avLst/>
            </a:prstGeom>
            <a:noFill/>
            <a:ln w="12700" cap="flat">
              <a:solidFill>
                <a:srgbClr val="EC893D"/>
              </a:solidFill>
              <a:prstDash val="solid"/>
              <a:miter lim="800000"/>
            </a:ln>
            <a:effectLst/>
          </p:spPr>
          <p:txBody>
            <a:bodyPr wrap="square" lIns="0" tIns="0" rIns="0" bIns="0" numCol="1" anchor="t">
              <a:noAutofit/>
            </a:bodyPr>
            <a:lstStyle/>
            <a:p>
              <a:pPr lvl="0">
                <a:defRPr sz="1200">
                  <a:latin typeface="+mn-lt"/>
                  <a:ea typeface="+mn-ea"/>
                  <a:cs typeface="+mn-cs"/>
                  <a:sym typeface="Helvetica"/>
                </a:defRPr>
              </a:pPr>
              <a:endParaRPr/>
            </a:p>
          </p:txBody>
        </p:sp>
        <p:sp>
          <p:nvSpPr>
            <p:cNvPr id="38" name="Shape 366"/>
            <p:cNvSpPr/>
            <p:nvPr/>
          </p:nvSpPr>
          <p:spPr>
            <a:xfrm flipV="1">
              <a:off x="2882900" y="831849"/>
              <a:ext cx="1" cy="325438"/>
            </a:xfrm>
            <a:prstGeom prst="line">
              <a:avLst/>
            </a:prstGeom>
            <a:noFill/>
            <a:ln w="12700" cap="flat">
              <a:solidFill>
                <a:srgbClr val="EC893D"/>
              </a:solidFill>
              <a:prstDash val="solid"/>
              <a:miter lim="800000"/>
            </a:ln>
            <a:effectLst/>
          </p:spPr>
          <p:txBody>
            <a:bodyPr wrap="square" lIns="0" tIns="0" rIns="0" bIns="0" numCol="1" anchor="t">
              <a:noAutofit/>
            </a:bodyPr>
            <a:lstStyle/>
            <a:p>
              <a:pPr lvl="0">
                <a:defRPr sz="1200">
                  <a:latin typeface="+mn-lt"/>
                  <a:ea typeface="+mn-ea"/>
                  <a:cs typeface="+mn-cs"/>
                  <a:sym typeface="Helvetica"/>
                </a:defRPr>
              </a:pPr>
              <a:endParaRPr/>
            </a:p>
          </p:txBody>
        </p:sp>
        <p:sp>
          <p:nvSpPr>
            <p:cNvPr id="39" name="Shape 367"/>
            <p:cNvSpPr/>
            <p:nvPr/>
          </p:nvSpPr>
          <p:spPr>
            <a:xfrm flipV="1">
              <a:off x="2206624" y="466725"/>
              <a:ext cx="1" cy="692151"/>
            </a:xfrm>
            <a:prstGeom prst="line">
              <a:avLst/>
            </a:prstGeom>
            <a:noFill/>
            <a:ln w="12700" cap="flat">
              <a:solidFill>
                <a:srgbClr val="EC893D"/>
              </a:solidFill>
              <a:prstDash val="solid"/>
              <a:miter lim="800000"/>
            </a:ln>
            <a:effectLst/>
          </p:spPr>
          <p:txBody>
            <a:bodyPr wrap="square" lIns="0" tIns="0" rIns="0" bIns="0" numCol="1" anchor="t">
              <a:noAutofit/>
            </a:bodyPr>
            <a:lstStyle/>
            <a:p>
              <a:pPr lvl="0">
                <a:defRPr sz="1200">
                  <a:latin typeface="+mn-lt"/>
                  <a:ea typeface="+mn-ea"/>
                  <a:cs typeface="+mn-cs"/>
                  <a:sym typeface="Helvetica"/>
                </a:defRPr>
              </a:pPr>
              <a:endParaRPr/>
            </a:p>
          </p:txBody>
        </p:sp>
        <p:sp>
          <p:nvSpPr>
            <p:cNvPr id="40" name="Shape 368"/>
            <p:cNvSpPr/>
            <p:nvPr/>
          </p:nvSpPr>
          <p:spPr>
            <a:xfrm flipH="1" flipV="1">
              <a:off x="3717925" y="841375"/>
              <a:ext cx="3176" cy="290513"/>
            </a:xfrm>
            <a:prstGeom prst="line">
              <a:avLst/>
            </a:prstGeom>
            <a:noFill/>
            <a:ln w="12700" cap="flat">
              <a:solidFill>
                <a:srgbClr val="EC893D"/>
              </a:solidFill>
              <a:prstDash val="solid"/>
              <a:miter lim="800000"/>
            </a:ln>
            <a:effectLst/>
          </p:spPr>
          <p:txBody>
            <a:bodyPr wrap="square" lIns="0" tIns="0" rIns="0" bIns="0" numCol="1" anchor="t">
              <a:noAutofit/>
            </a:bodyPr>
            <a:lstStyle/>
            <a:p>
              <a:pPr lvl="0">
                <a:defRPr sz="1200">
                  <a:latin typeface="+mn-lt"/>
                  <a:ea typeface="+mn-ea"/>
                  <a:cs typeface="+mn-cs"/>
                  <a:sym typeface="Helvetica"/>
                </a:defRPr>
              </a:pPr>
              <a:endParaRPr/>
            </a:p>
          </p:txBody>
        </p:sp>
      </p:grpSp>
      <p:grpSp>
        <p:nvGrpSpPr>
          <p:cNvPr id="41" name="Group 395"/>
          <p:cNvGrpSpPr/>
          <p:nvPr/>
        </p:nvGrpSpPr>
        <p:grpSpPr>
          <a:xfrm>
            <a:off x="0" y="2882899"/>
            <a:ext cx="4895850" cy="3376675"/>
            <a:chOff x="0" y="0"/>
            <a:chExt cx="4895849" cy="3376673"/>
          </a:xfrm>
        </p:grpSpPr>
        <p:sp>
          <p:nvSpPr>
            <p:cNvPr id="42" name="Shape 370"/>
            <p:cNvSpPr/>
            <p:nvPr/>
          </p:nvSpPr>
          <p:spPr>
            <a:xfrm flipV="1">
              <a:off x="1511300" y="1308100"/>
              <a:ext cx="1" cy="157163"/>
            </a:xfrm>
            <a:prstGeom prst="line">
              <a:avLst/>
            </a:prstGeom>
            <a:noFill/>
            <a:ln w="12700" cap="flat">
              <a:solidFill>
                <a:srgbClr val="7EBD6F"/>
              </a:solidFill>
              <a:prstDash val="solid"/>
              <a:miter lim="800000"/>
            </a:ln>
            <a:effectLst/>
          </p:spPr>
          <p:txBody>
            <a:bodyPr wrap="square" lIns="0" tIns="0" rIns="0" bIns="0" numCol="1" anchor="t">
              <a:noAutofit/>
            </a:bodyPr>
            <a:lstStyle/>
            <a:p>
              <a:pPr lvl="0">
                <a:defRPr sz="1200">
                  <a:latin typeface="+mn-lt"/>
                  <a:ea typeface="+mn-ea"/>
                  <a:cs typeface="+mn-cs"/>
                  <a:sym typeface="Helvetica"/>
                </a:defRPr>
              </a:pPr>
              <a:endParaRPr/>
            </a:p>
          </p:txBody>
        </p:sp>
        <p:grpSp>
          <p:nvGrpSpPr>
            <p:cNvPr id="43" name="Group 394"/>
            <p:cNvGrpSpPr/>
            <p:nvPr/>
          </p:nvGrpSpPr>
          <p:grpSpPr>
            <a:xfrm>
              <a:off x="0" y="-1"/>
              <a:ext cx="4895850" cy="3376675"/>
              <a:chOff x="0" y="0"/>
              <a:chExt cx="4895849" cy="3376673"/>
            </a:xfrm>
          </p:grpSpPr>
          <p:pic>
            <p:nvPicPr>
              <p:cNvPr id="44" name="image62.png"/>
              <p:cNvPicPr/>
              <p:nvPr/>
            </p:nvPicPr>
            <p:blipFill>
              <a:blip r:embed="rId6" cstate="print">
                <a:extLst/>
              </a:blip>
              <a:stretch>
                <a:fillRect/>
              </a:stretch>
            </p:blipFill>
            <p:spPr>
              <a:xfrm>
                <a:off x="1396285" y="1469088"/>
                <a:ext cx="228946" cy="217442"/>
              </a:xfrm>
              <a:prstGeom prst="rect">
                <a:avLst/>
              </a:prstGeom>
              <a:ln w="12700" cap="flat">
                <a:noFill/>
                <a:miter lim="400000"/>
              </a:ln>
              <a:effectLst/>
            </p:spPr>
          </p:pic>
          <p:pic>
            <p:nvPicPr>
              <p:cNvPr id="45" name="image62.png"/>
              <p:cNvPicPr/>
              <p:nvPr/>
            </p:nvPicPr>
            <p:blipFill>
              <a:blip r:embed="rId6" cstate="print">
                <a:extLst/>
              </a:blip>
              <a:stretch>
                <a:fillRect/>
              </a:stretch>
            </p:blipFill>
            <p:spPr>
              <a:xfrm>
                <a:off x="2590855" y="1465348"/>
                <a:ext cx="228946" cy="217441"/>
              </a:xfrm>
              <a:prstGeom prst="rect">
                <a:avLst/>
              </a:prstGeom>
              <a:ln w="12700" cap="flat">
                <a:noFill/>
                <a:miter lim="400000"/>
              </a:ln>
              <a:effectLst/>
            </p:spPr>
          </p:pic>
          <p:pic>
            <p:nvPicPr>
              <p:cNvPr id="46" name="image62.png"/>
              <p:cNvPicPr/>
              <p:nvPr/>
            </p:nvPicPr>
            <p:blipFill>
              <a:blip r:embed="rId6" cstate="print">
                <a:extLst/>
              </a:blip>
              <a:stretch>
                <a:fillRect/>
              </a:stretch>
            </p:blipFill>
            <p:spPr>
              <a:xfrm>
                <a:off x="3357222" y="1465348"/>
                <a:ext cx="228946" cy="217441"/>
              </a:xfrm>
              <a:prstGeom prst="rect">
                <a:avLst/>
              </a:prstGeom>
              <a:ln w="12700" cap="flat">
                <a:noFill/>
                <a:miter lim="400000"/>
              </a:ln>
              <a:effectLst/>
            </p:spPr>
          </p:pic>
          <p:pic>
            <p:nvPicPr>
              <p:cNvPr id="47" name="image62.png"/>
              <p:cNvPicPr/>
              <p:nvPr/>
            </p:nvPicPr>
            <p:blipFill>
              <a:blip r:embed="rId6" cstate="print">
                <a:extLst/>
              </a:blip>
              <a:stretch>
                <a:fillRect/>
              </a:stretch>
            </p:blipFill>
            <p:spPr>
              <a:xfrm>
                <a:off x="984864" y="1469088"/>
                <a:ext cx="228946" cy="217442"/>
              </a:xfrm>
              <a:prstGeom prst="rect">
                <a:avLst/>
              </a:prstGeom>
              <a:ln w="12700" cap="flat">
                <a:noFill/>
                <a:miter lim="400000"/>
              </a:ln>
              <a:effectLst/>
            </p:spPr>
          </p:pic>
          <p:pic>
            <p:nvPicPr>
              <p:cNvPr id="48" name="image62.png"/>
              <p:cNvPicPr/>
              <p:nvPr/>
            </p:nvPicPr>
            <p:blipFill>
              <a:blip r:embed="rId6" cstate="print">
                <a:extLst/>
              </a:blip>
              <a:stretch>
                <a:fillRect/>
              </a:stretch>
            </p:blipFill>
            <p:spPr>
              <a:xfrm>
                <a:off x="1888157" y="1469088"/>
                <a:ext cx="228946" cy="217442"/>
              </a:xfrm>
              <a:prstGeom prst="rect">
                <a:avLst/>
              </a:prstGeom>
              <a:ln w="12700" cap="flat">
                <a:noFill/>
                <a:miter lim="400000"/>
              </a:ln>
              <a:effectLst/>
            </p:spPr>
          </p:pic>
          <p:pic>
            <p:nvPicPr>
              <p:cNvPr id="49" name="image62.png"/>
              <p:cNvPicPr/>
              <p:nvPr/>
            </p:nvPicPr>
            <p:blipFill>
              <a:blip r:embed="rId6" cstate="print">
                <a:extLst/>
              </a:blip>
              <a:stretch>
                <a:fillRect/>
              </a:stretch>
            </p:blipFill>
            <p:spPr>
              <a:xfrm>
                <a:off x="4202164" y="1469088"/>
                <a:ext cx="228946" cy="217442"/>
              </a:xfrm>
              <a:prstGeom prst="rect">
                <a:avLst/>
              </a:prstGeom>
              <a:ln w="12700" cap="flat">
                <a:noFill/>
                <a:miter lim="400000"/>
              </a:ln>
              <a:effectLst/>
            </p:spPr>
          </p:pic>
          <p:pic>
            <p:nvPicPr>
              <p:cNvPr id="50" name="image62.png"/>
              <p:cNvPicPr/>
              <p:nvPr/>
            </p:nvPicPr>
            <p:blipFill>
              <a:blip r:embed="rId6" cstate="print">
                <a:extLst/>
              </a:blip>
              <a:stretch>
                <a:fillRect/>
              </a:stretch>
            </p:blipFill>
            <p:spPr>
              <a:xfrm>
                <a:off x="3838697" y="1465348"/>
                <a:ext cx="228946" cy="217441"/>
              </a:xfrm>
              <a:prstGeom prst="rect">
                <a:avLst/>
              </a:prstGeom>
              <a:ln w="12700" cap="flat">
                <a:noFill/>
                <a:miter lim="400000"/>
              </a:ln>
              <a:effectLst/>
            </p:spPr>
          </p:pic>
          <p:sp>
            <p:nvSpPr>
              <p:cNvPr id="51" name="Shape 378"/>
              <p:cNvSpPr/>
              <p:nvPr/>
            </p:nvSpPr>
            <p:spPr>
              <a:xfrm>
                <a:off x="1068354" y="821541"/>
                <a:ext cx="884264" cy="46802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ctr">
                  <a:defRPr sz="1200">
                    <a:solidFill>
                      <a:srgbClr val="7EBD6F"/>
                    </a:solidFill>
                    <a:latin typeface="Helvetica Neue Light"/>
                    <a:ea typeface="Helvetica Neue Light"/>
                    <a:cs typeface="Helvetica Neue Light"/>
                    <a:sym typeface="Helvetica Neue Light"/>
                  </a:defRPr>
                </a:lvl1pPr>
              </a:lstStyle>
              <a:p>
                <a:pPr lvl="0">
                  <a:defRPr sz="1800">
                    <a:solidFill>
                      <a:srgbClr val="000000"/>
                    </a:solidFill>
                  </a:defRPr>
                </a:pPr>
                <a:r>
                  <a:rPr sz="1200">
                    <a:solidFill>
                      <a:srgbClr val="7EBD6F"/>
                    </a:solidFill>
                  </a:rPr>
                  <a:t>Choose model</a:t>
                </a:r>
              </a:p>
            </p:txBody>
          </p:sp>
          <p:sp>
            <p:nvSpPr>
              <p:cNvPr id="52" name="Shape 379"/>
              <p:cNvSpPr/>
              <p:nvPr/>
            </p:nvSpPr>
            <p:spPr>
              <a:xfrm>
                <a:off x="524293" y="2908654"/>
                <a:ext cx="1158280" cy="46802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ctr">
                  <a:defRPr sz="1200">
                    <a:solidFill>
                      <a:srgbClr val="7EBD6F"/>
                    </a:solidFill>
                    <a:latin typeface="Helvetica Neue Light"/>
                    <a:ea typeface="Helvetica Neue Light"/>
                    <a:cs typeface="Helvetica Neue Light"/>
                    <a:sym typeface="Helvetica Neue Light"/>
                  </a:defRPr>
                </a:lvl1pPr>
              </a:lstStyle>
              <a:p>
                <a:pPr lvl="0">
                  <a:defRPr sz="1800">
                    <a:solidFill>
                      <a:srgbClr val="000000"/>
                    </a:solidFill>
                  </a:defRPr>
                </a:pPr>
                <a:r>
                  <a:rPr sz="1200">
                    <a:solidFill>
                      <a:srgbClr val="7EBD6F"/>
                    </a:solidFill>
                  </a:rPr>
                  <a:t>Choose photographer</a:t>
                </a:r>
              </a:p>
            </p:txBody>
          </p:sp>
          <p:sp>
            <p:nvSpPr>
              <p:cNvPr id="53" name="Shape 380"/>
              <p:cNvSpPr/>
              <p:nvPr/>
            </p:nvSpPr>
            <p:spPr>
              <a:xfrm>
                <a:off x="3392115" y="696323"/>
                <a:ext cx="1158279" cy="27752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ctr">
                  <a:defRPr sz="1200">
                    <a:solidFill>
                      <a:srgbClr val="7EBD6F"/>
                    </a:solidFill>
                    <a:latin typeface="Helvetica Neue Light"/>
                    <a:ea typeface="Helvetica Neue Light"/>
                    <a:cs typeface="Helvetica Neue Light"/>
                    <a:sym typeface="Helvetica Neue Light"/>
                  </a:defRPr>
                </a:lvl1pPr>
              </a:lstStyle>
              <a:p>
                <a:pPr lvl="0">
                  <a:defRPr sz="1800">
                    <a:solidFill>
                      <a:srgbClr val="000000"/>
                    </a:solidFill>
                  </a:defRPr>
                </a:pPr>
                <a:r>
                  <a:rPr sz="1200">
                    <a:solidFill>
                      <a:srgbClr val="7EBD6F"/>
                    </a:solidFill>
                  </a:rPr>
                  <a:t>Make up</a:t>
                </a:r>
              </a:p>
            </p:txBody>
          </p:sp>
          <p:sp>
            <p:nvSpPr>
              <p:cNvPr id="54" name="Shape 381"/>
              <p:cNvSpPr/>
              <p:nvPr/>
            </p:nvSpPr>
            <p:spPr>
              <a:xfrm>
                <a:off x="2537224" y="0"/>
                <a:ext cx="1857070" cy="65852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p>
                <a:pPr lvl="0" algn="ctr">
                  <a:defRPr sz="1800"/>
                </a:pPr>
                <a:r>
                  <a:rPr sz="1200">
                    <a:solidFill>
                      <a:srgbClr val="7EBD6F"/>
                    </a:solidFill>
                    <a:latin typeface="Helvetica Neue Light"/>
                    <a:ea typeface="Helvetica Neue Light"/>
                    <a:cs typeface="Helvetica Neue Light"/>
                    <a:sym typeface="Helvetica Neue Light"/>
                  </a:rPr>
                  <a:t>Hair styling</a:t>
                </a:r>
                <a:br>
                  <a:rPr sz="1200">
                    <a:solidFill>
                      <a:srgbClr val="7EBD6F"/>
                    </a:solidFill>
                    <a:latin typeface="Helvetica Neue Light"/>
                    <a:ea typeface="Helvetica Neue Light"/>
                    <a:cs typeface="Helvetica Neue Light"/>
                    <a:sym typeface="Helvetica Neue Light"/>
                  </a:rPr>
                </a:br>
                <a:r>
                  <a:rPr sz="1200">
                    <a:solidFill>
                      <a:srgbClr val="7EBD6F"/>
                    </a:solidFill>
                    <a:latin typeface="Helvetica Neue Light"/>
                    <a:ea typeface="Helvetica Neue Light"/>
                    <a:cs typeface="Helvetica Neue Light"/>
                    <a:sym typeface="Helvetica Neue Light"/>
                  </a:rPr>
                  <a:t>(colour, wash, </a:t>
                </a:r>
                <a:br>
                  <a:rPr sz="1200">
                    <a:solidFill>
                      <a:srgbClr val="7EBD6F"/>
                    </a:solidFill>
                    <a:latin typeface="Helvetica Neue Light"/>
                    <a:ea typeface="Helvetica Neue Light"/>
                    <a:cs typeface="Helvetica Neue Light"/>
                    <a:sym typeface="Helvetica Neue Light"/>
                  </a:rPr>
                </a:br>
                <a:r>
                  <a:rPr sz="1200">
                    <a:solidFill>
                      <a:srgbClr val="7EBD6F"/>
                    </a:solidFill>
                    <a:latin typeface="Helvetica Neue Light"/>
                    <a:ea typeface="Helvetica Neue Light"/>
                    <a:cs typeface="Helvetica Neue Light"/>
                    <a:sym typeface="Helvetica Neue Light"/>
                  </a:rPr>
                  <a:t>blow dry)</a:t>
                </a:r>
              </a:p>
            </p:txBody>
          </p:sp>
          <p:sp>
            <p:nvSpPr>
              <p:cNvPr id="55" name="Shape 382"/>
              <p:cNvSpPr/>
              <p:nvPr/>
            </p:nvSpPr>
            <p:spPr>
              <a:xfrm>
                <a:off x="2107728" y="762990"/>
                <a:ext cx="1158279" cy="46802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p>
                <a:pPr lvl="0" algn="ctr">
                  <a:defRPr sz="1800"/>
                </a:pPr>
                <a:r>
                  <a:rPr sz="1200">
                    <a:solidFill>
                      <a:srgbClr val="7EBD6F"/>
                    </a:solidFill>
                    <a:latin typeface="Helvetica Neue Light"/>
                    <a:ea typeface="Helvetica Neue Light"/>
                    <a:cs typeface="Helvetica Neue Light"/>
                    <a:sym typeface="Helvetica Neue Light"/>
                  </a:rPr>
                  <a:t>Manicure and</a:t>
                </a:r>
                <a:br>
                  <a:rPr sz="1200">
                    <a:solidFill>
                      <a:srgbClr val="7EBD6F"/>
                    </a:solidFill>
                    <a:latin typeface="Helvetica Neue Light"/>
                    <a:ea typeface="Helvetica Neue Light"/>
                    <a:cs typeface="Helvetica Neue Light"/>
                    <a:sym typeface="Helvetica Neue Light"/>
                  </a:rPr>
                </a:br>
                <a:r>
                  <a:rPr sz="1200">
                    <a:solidFill>
                      <a:srgbClr val="7EBD6F"/>
                    </a:solidFill>
                    <a:latin typeface="Helvetica Neue Light"/>
                    <a:ea typeface="Helvetica Neue Light"/>
                    <a:cs typeface="Helvetica Neue Light"/>
                    <a:sym typeface="Helvetica Neue Light"/>
                  </a:rPr>
                  <a:t>pedicure</a:t>
                </a:r>
              </a:p>
            </p:txBody>
          </p:sp>
          <p:sp>
            <p:nvSpPr>
              <p:cNvPr id="56" name="Shape 383"/>
              <p:cNvSpPr/>
              <p:nvPr/>
            </p:nvSpPr>
            <p:spPr>
              <a:xfrm>
                <a:off x="3737571" y="2279470"/>
                <a:ext cx="1158279" cy="65852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ctr">
                  <a:defRPr sz="1200">
                    <a:solidFill>
                      <a:srgbClr val="7EBD6F"/>
                    </a:solidFill>
                    <a:latin typeface="Helvetica Neue Light"/>
                    <a:ea typeface="Helvetica Neue Light"/>
                    <a:cs typeface="Helvetica Neue Light"/>
                    <a:sym typeface="Helvetica Neue Light"/>
                  </a:defRPr>
                </a:lvl1pPr>
              </a:lstStyle>
              <a:p>
                <a:pPr lvl="0">
                  <a:defRPr sz="1800">
                    <a:solidFill>
                      <a:srgbClr val="000000"/>
                    </a:solidFill>
                  </a:defRPr>
                </a:pPr>
                <a:r>
                  <a:rPr sz="1200">
                    <a:solidFill>
                      <a:srgbClr val="7EBD6F"/>
                    </a:solidFill>
                  </a:rPr>
                  <a:t>Choose professional lighting</a:t>
                </a:r>
              </a:p>
            </p:txBody>
          </p:sp>
          <p:sp>
            <p:nvSpPr>
              <p:cNvPr id="57" name="Shape 384"/>
              <p:cNvSpPr/>
              <p:nvPr/>
            </p:nvSpPr>
            <p:spPr>
              <a:xfrm>
                <a:off x="1414120" y="2298519"/>
                <a:ext cx="1158279" cy="46802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ctr">
                  <a:defRPr sz="1200">
                    <a:solidFill>
                      <a:srgbClr val="7EBD6F"/>
                    </a:solidFill>
                    <a:latin typeface="Helvetica Neue Light"/>
                    <a:ea typeface="Helvetica Neue Light"/>
                    <a:cs typeface="Helvetica Neue Light"/>
                    <a:sym typeface="Helvetica Neue Light"/>
                  </a:defRPr>
                </a:lvl1pPr>
              </a:lstStyle>
              <a:p>
                <a:pPr lvl="0">
                  <a:defRPr sz="1800">
                    <a:solidFill>
                      <a:srgbClr val="000000"/>
                    </a:solidFill>
                  </a:defRPr>
                </a:pPr>
                <a:r>
                  <a:rPr sz="1200">
                    <a:solidFill>
                      <a:srgbClr val="7EBD6F"/>
                    </a:solidFill>
                  </a:rPr>
                  <a:t>Choose wardrobe</a:t>
                </a:r>
              </a:p>
            </p:txBody>
          </p:sp>
          <p:sp>
            <p:nvSpPr>
              <p:cNvPr id="58" name="Shape 385"/>
              <p:cNvSpPr/>
              <p:nvPr/>
            </p:nvSpPr>
            <p:spPr>
              <a:xfrm flipH="1" flipV="1">
                <a:off x="2701925" y="1249363"/>
                <a:ext cx="3176" cy="215900"/>
              </a:xfrm>
              <a:prstGeom prst="line">
                <a:avLst/>
              </a:prstGeom>
              <a:noFill/>
              <a:ln w="12700" cap="flat">
                <a:solidFill>
                  <a:srgbClr val="7EBD6F"/>
                </a:solidFill>
                <a:prstDash val="solid"/>
                <a:miter lim="800000"/>
              </a:ln>
              <a:effectLst/>
            </p:spPr>
            <p:txBody>
              <a:bodyPr wrap="square" lIns="0" tIns="0" rIns="0" bIns="0" numCol="1" anchor="t">
                <a:noAutofit/>
              </a:bodyPr>
              <a:lstStyle/>
              <a:p>
                <a:pPr lvl="0">
                  <a:defRPr sz="1200">
                    <a:latin typeface="+mn-lt"/>
                    <a:ea typeface="+mn-ea"/>
                    <a:cs typeface="+mn-cs"/>
                    <a:sym typeface="Helvetica"/>
                  </a:defRPr>
                </a:pPr>
                <a:endParaRPr/>
              </a:p>
            </p:txBody>
          </p:sp>
          <p:sp>
            <p:nvSpPr>
              <p:cNvPr id="59" name="Shape 386"/>
              <p:cNvSpPr/>
              <p:nvPr/>
            </p:nvSpPr>
            <p:spPr>
              <a:xfrm flipV="1">
                <a:off x="3471863" y="647700"/>
                <a:ext cx="1" cy="866775"/>
              </a:xfrm>
              <a:prstGeom prst="line">
                <a:avLst/>
              </a:prstGeom>
              <a:noFill/>
              <a:ln w="12700" cap="flat">
                <a:solidFill>
                  <a:srgbClr val="7EBD6F"/>
                </a:solidFill>
                <a:prstDash val="solid"/>
                <a:miter lim="800000"/>
              </a:ln>
              <a:effectLst/>
            </p:spPr>
            <p:txBody>
              <a:bodyPr wrap="square" lIns="0" tIns="0" rIns="0" bIns="0" numCol="1" anchor="t">
                <a:noAutofit/>
              </a:bodyPr>
              <a:lstStyle/>
              <a:p>
                <a:pPr lvl="0">
                  <a:defRPr sz="1200">
                    <a:latin typeface="+mn-lt"/>
                    <a:ea typeface="+mn-ea"/>
                    <a:cs typeface="+mn-cs"/>
                    <a:sym typeface="Helvetica"/>
                  </a:defRPr>
                </a:pPr>
                <a:endParaRPr/>
              </a:p>
            </p:txBody>
          </p:sp>
          <p:sp>
            <p:nvSpPr>
              <p:cNvPr id="60" name="Shape 387"/>
              <p:cNvSpPr/>
              <p:nvPr/>
            </p:nvSpPr>
            <p:spPr>
              <a:xfrm flipV="1">
                <a:off x="3962083" y="996950"/>
                <a:ext cx="1" cy="485776"/>
              </a:xfrm>
              <a:prstGeom prst="line">
                <a:avLst/>
              </a:prstGeom>
              <a:noFill/>
              <a:ln w="12700" cap="flat">
                <a:solidFill>
                  <a:srgbClr val="7EBD6F"/>
                </a:solidFill>
                <a:prstDash val="solid"/>
                <a:miter lim="800000"/>
              </a:ln>
              <a:effectLst/>
            </p:spPr>
            <p:txBody>
              <a:bodyPr wrap="square" lIns="0" tIns="0" rIns="0" bIns="0" numCol="1" anchor="t">
                <a:noAutofit/>
              </a:bodyPr>
              <a:lstStyle/>
              <a:p>
                <a:pPr lvl="0">
                  <a:defRPr sz="1200">
                    <a:latin typeface="+mn-lt"/>
                    <a:ea typeface="+mn-ea"/>
                    <a:cs typeface="+mn-cs"/>
                    <a:sym typeface="Helvetica"/>
                  </a:defRPr>
                </a:pPr>
                <a:endParaRPr/>
              </a:p>
            </p:txBody>
          </p:sp>
          <p:sp>
            <p:nvSpPr>
              <p:cNvPr id="61" name="Shape 388"/>
              <p:cNvSpPr/>
              <p:nvPr/>
            </p:nvSpPr>
            <p:spPr>
              <a:xfrm flipV="1">
                <a:off x="1089024" y="1685925"/>
                <a:ext cx="1" cy="1169988"/>
              </a:xfrm>
              <a:prstGeom prst="line">
                <a:avLst/>
              </a:prstGeom>
              <a:noFill/>
              <a:ln w="12700" cap="flat">
                <a:solidFill>
                  <a:srgbClr val="7EBD6F"/>
                </a:solidFill>
                <a:prstDash val="solid"/>
                <a:miter lim="800000"/>
              </a:ln>
              <a:effectLst/>
            </p:spPr>
            <p:txBody>
              <a:bodyPr wrap="square" lIns="0" tIns="0" rIns="0" bIns="0" numCol="1" anchor="t">
                <a:noAutofit/>
              </a:bodyPr>
              <a:lstStyle/>
              <a:p>
                <a:pPr lvl="0">
                  <a:defRPr sz="1200">
                    <a:latin typeface="+mn-lt"/>
                    <a:ea typeface="+mn-ea"/>
                    <a:cs typeface="+mn-cs"/>
                    <a:sym typeface="Helvetica"/>
                  </a:defRPr>
                </a:pPr>
                <a:endParaRPr/>
              </a:p>
            </p:txBody>
          </p:sp>
          <p:sp>
            <p:nvSpPr>
              <p:cNvPr id="62" name="Shape 389"/>
              <p:cNvSpPr/>
              <p:nvPr/>
            </p:nvSpPr>
            <p:spPr>
              <a:xfrm flipV="1">
                <a:off x="4317682" y="1685925"/>
                <a:ext cx="1" cy="593726"/>
              </a:xfrm>
              <a:prstGeom prst="line">
                <a:avLst/>
              </a:prstGeom>
              <a:noFill/>
              <a:ln w="12700" cap="flat">
                <a:solidFill>
                  <a:srgbClr val="7EBD6F"/>
                </a:solidFill>
                <a:prstDash val="solid"/>
                <a:miter lim="800000"/>
              </a:ln>
              <a:effectLst/>
            </p:spPr>
            <p:txBody>
              <a:bodyPr wrap="square" lIns="0" tIns="0" rIns="0" bIns="0" numCol="1" anchor="t">
                <a:noAutofit/>
              </a:bodyPr>
              <a:lstStyle/>
              <a:p>
                <a:pPr lvl="0">
                  <a:defRPr sz="1200">
                    <a:latin typeface="+mn-lt"/>
                    <a:ea typeface="+mn-ea"/>
                    <a:cs typeface="+mn-cs"/>
                    <a:sym typeface="Helvetica"/>
                  </a:defRPr>
                </a:pPr>
                <a:endParaRPr/>
              </a:p>
            </p:txBody>
          </p:sp>
          <p:pic>
            <p:nvPicPr>
              <p:cNvPr id="63" name="image62.png"/>
              <p:cNvPicPr/>
              <p:nvPr/>
            </p:nvPicPr>
            <p:blipFill>
              <a:blip r:embed="rId6" cstate="print">
                <a:extLst/>
              </a:blip>
              <a:stretch>
                <a:fillRect/>
              </a:stretch>
            </p:blipFill>
            <p:spPr>
              <a:xfrm>
                <a:off x="407819" y="1469088"/>
                <a:ext cx="228946" cy="217442"/>
              </a:xfrm>
              <a:prstGeom prst="rect">
                <a:avLst/>
              </a:prstGeom>
              <a:ln w="12700" cap="flat">
                <a:noFill/>
                <a:miter lim="400000"/>
              </a:ln>
              <a:effectLst/>
            </p:spPr>
          </p:pic>
          <p:sp>
            <p:nvSpPr>
              <p:cNvPr id="64" name="Shape 391"/>
              <p:cNvSpPr/>
              <p:nvPr/>
            </p:nvSpPr>
            <p:spPr>
              <a:xfrm>
                <a:off x="0" y="2247216"/>
                <a:ext cx="1158279" cy="65852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ctr">
                  <a:defRPr sz="1200">
                    <a:solidFill>
                      <a:srgbClr val="7EBD6F"/>
                    </a:solidFill>
                    <a:latin typeface="Helvetica Neue Light"/>
                    <a:ea typeface="Helvetica Neue Light"/>
                    <a:cs typeface="Helvetica Neue Light"/>
                    <a:sym typeface="Helvetica Neue Light"/>
                  </a:defRPr>
                </a:lvl1pPr>
              </a:lstStyle>
              <a:p>
                <a:pPr lvl="0">
                  <a:defRPr sz="1800">
                    <a:solidFill>
                      <a:srgbClr val="000000"/>
                    </a:solidFill>
                  </a:defRPr>
                </a:pPr>
                <a:r>
                  <a:rPr sz="1200">
                    <a:solidFill>
                      <a:srgbClr val="7EBD6F"/>
                    </a:solidFill>
                  </a:rPr>
                  <a:t>Agree photograph brief</a:t>
                </a:r>
              </a:p>
            </p:txBody>
          </p:sp>
          <p:sp>
            <p:nvSpPr>
              <p:cNvPr id="65" name="Shape 392"/>
              <p:cNvSpPr/>
              <p:nvPr/>
            </p:nvSpPr>
            <p:spPr>
              <a:xfrm flipV="1">
                <a:off x="521970" y="1685925"/>
                <a:ext cx="1" cy="593726"/>
              </a:xfrm>
              <a:prstGeom prst="line">
                <a:avLst/>
              </a:prstGeom>
              <a:noFill/>
              <a:ln w="12700" cap="flat">
                <a:solidFill>
                  <a:srgbClr val="7EBD6F"/>
                </a:solidFill>
                <a:prstDash val="solid"/>
                <a:miter lim="800000"/>
              </a:ln>
              <a:effectLst/>
            </p:spPr>
            <p:txBody>
              <a:bodyPr wrap="square" lIns="0" tIns="0" rIns="0" bIns="0" numCol="1" anchor="t">
                <a:noAutofit/>
              </a:bodyPr>
              <a:lstStyle/>
              <a:p>
                <a:pPr lvl="0">
                  <a:defRPr sz="1200">
                    <a:latin typeface="+mn-lt"/>
                    <a:ea typeface="+mn-ea"/>
                    <a:cs typeface="+mn-cs"/>
                    <a:sym typeface="Helvetica"/>
                  </a:defRPr>
                </a:pPr>
                <a:endParaRPr/>
              </a:p>
            </p:txBody>
          </p:sp>
          <p:sp>
            <p:nvSpPr>
              <p:cNvPr id="66" name="Shape 393"/>
              <p:cNvSpPr/>
              <p:nvPr/>
            </p:nvSpPr>
            <p:spPr>
              <a:xfrm flipV="1">
                <a:off x="1985644" y="1685925"/>
                <a:ext cx="1" cy="593726"/>
              </a:xfrm>
              <a:prstGeom prst="line">
                <a:avLst/>
              </a:prstGeom>
              <a:noFill/>
              <a:ln w="12700" cap="flat">
                <a:solidFill>
                  <a:srgbClr val="7EBD6F"/>
                </a:solidFill>
                <a:prstDash val="solid"/>
                <a:miter lim="800000"/>
              </a:ln>
              <a:effectLst/>
            </p:spPr>
            <p:txBody>
              <a:bodyPr wrap="square" lIns="0" tIns="0" rIns="0" bIns="0" numCol="1" anchor="t">
                <a:noAutofit/>
              </a:bodyPr>
              <a:lstStyle/>
              <a:p>
                <a:pPr lvl="0">
                  <a:defRPr sz="1200">
                    <a:latin typeface="+mn-lt"/>
                    <a:ea typeface="+mn-ea"/>
                    <a:cs typeface="+mn-cs"/>
                    <a:sym typeface="Helvetica"/>
                  </a:defRPr>
                </a:pPr>
                <a:endParaRPr/>
              </a:p>
            </p:txBody>
          </p:sp>
        </p:grpSp>
      </p:grpSp>
      <p:grpSp>
        <p:nvGrpSpPr>
          <p:cNvPr id="67" name="Group 402"/>
          <p:cNvGrpSpPr/>
          <p:nvPr/>
        </p:nvGrpSpPr>
        <p:grpSpPr>
          <a:xfrm>
            <a:off x="3722687" y="1493837"/>
            <a:ext cx="1712913" cy="1352552"/>
            <a:chOff x="0" y="0"/>
            <a:chExt cx="1712911" cy="1352550"/>
          </a:xfrm>
        </p:grpSpPr>
        <p:pic>
          <p:nvPicPr>
            <p:cNvPr id="68" name="image63.png" descr="cameraPRO.png"/>
            <p:cNvPicPr/>
            <p:nvPr/>
          </p:nvPicPr>
          <p:blipFill>
            <a:blip r:embed="rId7" cstate="print">
              <a:extLst/>
            </a:blip>
            <a:stretch>
              <a:fillRect/>
            </a:stretch>
          </p:blipFill>
          <p:spPr>
            <a:xfrm>
              <a:off x="252138" y="474219"/>
              <a:ext cx="989116" cy="878332"/>
            </a:xfrm>
            <a:prstGeom prst="rect">
              <a:avLst/>
            </a:prstGeom>
            <a:ln w="12700" cap="flat">
              <a:noFill/>
              <a:miter lim="400000"/>
            </a:ln>
            <a:effectLst/>
          </p:spPr>
        </p:pic>
        <p:pic>
          <p:nvPicPr>
            <p:cNvPr id="69" name="image64.png" descr="photostaken.png"/>
            <p:cNvPicPr/>
            <p:nvPr/>
          </p:nvPicPr>
          <p:blipFill>
            <a:blip r:embed="rId8" cstate="print">
              <a:extLst/>
            </a:blip>
            <a:stretch>
              <a:fillRect/>
            </a:stretch>
          </p:blipFill>
          <p:spPr>
            <a:xfrm>
              <a:off x="0" y="-1"/>
              <a:ext cx="1712912" cy="457170"/>
            </a:xfrm>
            <a:prstGeom prst="rect">
              <a:avLst/>
            </a:prstGeom>
            <a:ln w="12700" cap="flat">
              <a:noFill/>
              <a:miter lim="400000"/>
            </a:ln>
            <a:effectLst/>
          </p:spPr>
        </p:pic>
      </p:grpSp>
      <p:sp>
        <p:nvSpPr>
          <p:cNvPr id="70" name="TextBox 69"/>
          <p:cNvSpPr txBox="1"/>
          <p:nvPr/>
        </p:nvSpPr>
        <p:spPr>
          <a:xfrm>
            <a:off x="330200" y="1127125"/>
            <a:ext cx="2971800" cy="461665"/>
          </a:xfrm>
          <a:prstGeom prst="rect">
            <a:avLst/>
          </a:prstGeom>
          <a:noFill/>
        </p:spPr>
        <p:txBody>
          <a:bodyPr wrap="square" rtlCol="0">
            <a:spAutoFit/>
          </a:bodyPr>
          <a:lstStyle/>
          <a:p>
            <a:r>
              <a:rPr lang="en-GB" sz="2400" b="1" dirty="0" smtClean="0">
                <a:solidFill>
                  <a:schemeClr val="accent6">
                    <a:lumMod val="75000"/>
                  </a:schemeClr>
                </a:solidFill>
              </a:rPr>
              <a:t>Image Manipulation</a:t>
            </a:r>
            <a:endParaRPr lang="en-GB" sz="2400" b="1" dirty="0">
              <a:solidFill>
                <a:schemeClr val="accent6">
                  <a:lumMod val="7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70"/>
                                        </p:tgtEl>
                                        <p:attrNameLst>
                                          <p:attrName>style.visibility</p:attrName>
                                        </p:attrNameLst>
                                      </p:cBhvr>
                                      <p:to>
                                        <p:strVal val="visible"/>
                                      </p:to>
                                    </p:set>
                                    <p:animEffect transition="in" filter="dissolve">
                                      <p:cBhvr>
                                        <p:cTn id="7" dur="500"/>
                                        <p:tgtEl>
                                          <p:spTgt spid="70"/>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dissolve">
                                      <p:cBhvr>
                                        <p:cTn id="11" dur="500"/>
                                        <p:tgtEl>
                                          <p:spTgt spid="8"/>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67"/>
                                        </p:tgtEl>
                                        <p:attrNameLst>
                                          <p:attrName>style.visibility</p:attrName>
                                        </p:attrNameLst>
                                      </p:cBhvr>
                                      <p:to>
                                        <p:strVal val="visible"/>
                                      </p:to>
                                    </p:set>
                                    <p:animEffect transition="in" filter="dissolve">
                                      <p:cBhvr>
                                        <p:cTn id="15" dur="500"/>
                                        <p:tgtEl>
                                          <p:spTgt spid="67"/>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dissolve">
                                      <p:cBhvr>
                                        <p:cTn id="19" dur="500"/>
                                        <p:tgtEl>
                                          <p:spTgt spid="7"/>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41"/>
                                        </p:tgtEl>
                                        <p:attrNameLst>
                                          <p:attrName>style.visibility</p:attrName>
                                        </p:attrNameLst>
                                      </p:cBhvr>
                                      <p:to>
                                        <p:strVal val="visible"/>
                                      </p:to>
                                    </p:set>
                                    <p:animEffect transition="in" filter="dissolve">
                                      <p:cBhvr>
                                        <p:cTn id="23" dur="500"/>
                                        <p:tgtEl>
                                          <p:spTgt spid="41"/>
                                        </p:tgtEl>
                                      </p:cBhvr>
                                    </p:animEffect>
                                  </p:childTnLst>
                                </p:cTn>
                              </p:par>
                            </p:childTnLst>
                          </p:cTn>
                        </p:par>
                        <p:par>
                          <p:cTn id="24" fill="hold">
                            <p:stCondLst>
                              <p:cond delay="2500"/>
                            </p:stCondLst>
                            <p:childTnLst>
                              <p:par>
                                <p:cTn id="25" presetID="9" presetClass="entr" presetSubtype="0"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dissolve">
                                      <p:cBhvr>
                                        <p:cTn id="2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Body Image</a:t>
            </a:r>
            <a:endParaRPr lang="en-GB" sz="2800" dirty="0"/>
          </a:p>
        </p:txBody>
      </p:sp>
      <p:sp>
        <p:nvSpPr>
          <p:cNvPr id="3" name="Content Placeholder 2"/>
          <p:cNvSpPr>
            <a:spLocks noGrp="1"/>
          </p:cNvSpPr>
          <p:nvPr>
            <p:ph idx="1"/>
          </p:nvPr>
        </p:nvSpPr>
        <p:spPr>
          <a:xfrm>
            <a:off x="381000" y="1295400"/>
            <a:ext cx="4876800" cy="5410200"/>
          </a:xfrm>
          <a:solidFill>
            <a:schemeClr val="accent6">
              <a:lumMod val="20000"/>
              <a:lumOff val="80000"/>
            </a:schemeClr>
          </a:solidFill>
        </p:spPr>
        <p:txBody>
          <a:bodyPr>
            <a:normAutofit/>
          </a:bodyPr>
          <a:lstStyle/>
          <a:p>
            <a:pPr>
              <a:buNone/>
            </a:pPr>
            <a:r>
              <a:rPr lang="en-GB" sz="2000" b="1" dirty="0" smtClean="0"/>
              <a:t>In Groups of 4:</a:t>
            </a:r>
          </a:p>
          <a:p>
            <a:pPr>
              <a:buNone/>
            </a:pPr>
            <a:endParaRPr lang="en-GB" sz="2000" dirty="0" smtClean="0">
              <a:solidFill>
                <a:srgbClr val="FF00FF"/>
              </a:solidFill>
            </a:endParaRPr>
          </a:p>
          <a:p>
            <a:pPr marL="342900" lvl="1" indent="-342900">
              <a:buFont typeface="Arial" pitchFamily="34" charset="0"/>
              <a:buChar char="•"/>
            </a:pPr>
            <a:r>
              <a:rPr lang="en-GB" sz="2000" dirty="0" smtClean="0">
                <a:solidFill>
                  <a:srgbClr val="FF00FF"/>
                </a:solidFill>
              </a:rPr>
              <a:t>View the list of celebrity images without make-up or photo shopping and see how </a:t>
            </a:r>
            <a:r>
              <a:rPr lang="en-GB" sz="2000" smtClean="0">
                <a:solidFill>
                  <a:srgbClr val="FF00FF"/>
                </a:solidFill>
              </a:rPr>
              <a:t>many you can </a:t>
            </a:r>
            <a:r>
              <a:rPr lang="en-GB" sz="2000" dirty="0" smtClean="0">
                <a:solidFill>
                  <a:srgbClr val="FF00FF"/>
                </a:solidFill>
              </a:rPr>
              <a:t>identify</a:t>
            </a:r>
            <a:endParaRPr lang="en-GB" sz="2000" dirty="0" smtClean="0">
              <a:solidFill>
                <a:srgbClr val="FF00FF"/>
              </a:solidFill>
              <a:cs typeface="Times New Roman" pitchFamily="18" charset="0"/>
            </a:endParaRPr>
          </a:p>
          <a:p>
            <a:pPr fontAlgn="base">
              <a:buNone/>
            </a:pPr>
            <a:r>
              <a:rPr lang="en-GB" dirty="0" smtClean="0"/>
              <a:t/>
            </a:r>
            <a:br>
              <a:rPr lang="en-GB" dirty="0" smtClean="0"/>
            </a:br>
            <a:r>
              <a:rPr lang="en-GB" dirty="0" smtClean="0"/>
              <a:t> </a:t>
            </a:r>
          </a:p>
          <a:p>
            <a:pPr>
              <a:buNone/>
            </a:pPr>
            <a:endParaRPr lang="en-GB" dirty="0"/>
          </a:p>
        </p:txBody>
      </p:sp>
      <p:pic>
        <p:nvPicPr>
          <p:cNvPr id="24577" name="Picture 1" descr="C:\Users\Keith\Dropbox\Images\question marks.jpg"/>
          <p:cNvPicPr>
            <a:picLocks noChangeAspect="1" noChangeArrowheads="1"/>
          </p:cNvPicPr>
          <p:nvPr/>
        </p:nvPicPr>
        <p:blipFill>
          <a:blip r:embed="rId2" cstate="print"/>
          <a:srcRect/>
          <a:stretch>
            <a:fillRect/>
          </a:stretch>
        </p:blipFill>
        <p:spPr bwMode="auto">
          <a:xfrm>
            <a:off x="5334000" y="1524000"/>
            <a:ext cx="3521075" cy="42973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9"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9" fill="hold" nodeType="after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additive="base">
                                        <p:cTn id="17"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3" end="3"/>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4638"/>
            <a:ext cx="8001000" cy="868362"/>
          </a:xfrm>
        </p:spPr>
        <p:txBody>
          <a:bodyPr>
            <a:normAutofit fontScale="90000"/>
          </a:bodyPr>
          <a:lstStyle/>
          <a:p>
            <a:r>
              <a:rPr lang="en-GB" dirty="0" smtClean="0"/>
              <a:t/>
            </a:r>
            <a:br>
              <a:rPr lang="en-GB" dirty="0" smtClean="0"/>
            </a:br>
            <a:endParaRPr lang="en-GB" dirty="0"/>
          </a:p>
        </p:txBody>
      </p:sp>
      <p:pic>
        <p:nvPicPr>
          <p:cNvPr id="1026" name="Picture 2"/>
          <p:cNvPicPr>
            <a:picLocks noChangeAspect="1" noChangeArrowheads="1"/>
          </p:cNvPicPr>
          <p:nvPr/>
        </p:nvPicPr>
        <p:blipFill>
          <a:blip r:embed="rId2" cstate="print"/>
          <a:srcRect/>
          <a:stretch>
            <a:fillRect/>
          </a:stretch>
        </p:blipFill>
        <p:spPr bwMode="auto">
          <a:xfrm>
            <a:off x="2438400" y="0"/>
            <a:ext cx="1677027" cy="2133600"/>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cstate="print"/>
          <a:srcRect/>
          <a:stretch>
            <a:fillRect/>
          </a:stretch>
        </p:blipFill>
        <p:spPr bwMode="auto">
          <a:xfrm>
            <a:off x="228600" y="0"/>
            <a:ext cx="1927087" cy="2133193"/>
          </a:xfrm>
          <a:prstGeom prst="rect">
            <a:avLst/>
          </a:prstGeom>
          <a:noFill/>
          <a:ln w="9525">
            <a:noFill/>
            <a:miter lim="800000"/>
            <a:headEnd/>
            <a:tailEnd/>
          </a:ln>
          <a:effectLst/>
        </p:spPr>
      </p:pic>
      <p:pic>
        <p:nvPicPr>
          <p:cNvPr id="1028" name="Picture 4"/>
          <p:cNvPicPr>
            <a:picLocks noChangeAspect="1" noChangeArrowheads="1"/>
          </p:cNvPicPr>
          <p:nvPr/>
        </p:nvPicPr>
        <p:blipFill>
          <a:blip r:embed="rId4" cstate="print"/>
          <a:srcRect/>
          <a:stretch>
            <a:fillRect/>
          </a:stretch>
        </p:blipFill>
        <p:spPr bwMode="auto">
          <a:xfrm>
            <a:off x="4343400" y="0"/>
            <a:ext cx="2019300" cy="2168090"/>
          </a:xfrm>
          <a:prstGeom prst="rect">
            <a:avLst/>
          </a:prstGeom>
          <a:noFill/>
          <a:ln w="9525">
            <a:noFill/>
            <a:miter lim="800000"/>
            <a:headEnd/>
            <a:tailEnd/>
          </a:ln>
          <a:effectLst/>
        </p:spPr>
      </p:pic>
      <p:pic>
        <p:nvPicPr>
          <p:cNvPr id="1029" name="Picture 5"/>
          <p:cNvPicPr>
            <a:picLocks noChangeAspect="1" noChangeArrowheads="1"/>
          </p:cNvPicPr>
          <p:nvPr/>
        </p:nvPicPr>
        <p:blipFill>
          <a:blip r:embed="rId5" cstate="print"/>
          <a:srcRect/>
          <a:stretch>
            <a:fillRect/>
          </a:stretch>
        </p:blipFill>
        <p:spPr bwMode="auto">
          <a:xfrm>
            <a:off x="6553200" y="0"/>
            <a:ext cx="1858618" cy="2133599"/>
          </a:xfrm>
          <a:prstGeom prst="rect">
            <a:avLst/>
          </a:prstGeom>
          <a:noFill/>
          <a:ln w="9525">
            <a:noFill/>
            <a:miter lim="800000"/>
            <a:headEnd/>
            <a:tailEnd/>
          </a:ln>
          <a:effectLst/>
        </p:spPr>
      </p:pic>
      <p:pic>
        <p:nvPicPr>
          <p:cNvPr id="1030" name="Picture 6"/>
          <p:cNvPicPr>
            <a:picLocks noChangeAspect="1" noChangeArrowheads="1"/>
          </p:cNvPicPr>
          <p:nvPr/>
        </p:nvPicPr>
        <p:blipFill>
          <a:blip r:embed="rId6" cstate="print"/>
          <a:srcRect/>
          <a:stretch>
            <a:fillRect/>
          </a:stretch>
        </p:blipFill>
        <p:spPr bwMode="auto">
          <a:xfrm>
            <a:off x="228600" y="2362200"/>
            <a:ext cx="1828800" cy="1956963"/>
          </a:xfrm>
          <a:prstGeom prst="rect">
            <a:avLst/>
          </a:prstGeom>
          <a:noFill/>
          <a:ln w="9525">
            <a:noFill/>
            <a:miter lim="800000"/>
            <a:headEnd/>
            <a:tailEnd/>
          </a:ln>
          <a:effectLst/>
        </p:spPr>
      </p:pic>
      <p:pic>
        <p:nvPicPr>
          <p:cNvPr id="1031" name="Picture 7"/>
          <p:cNvPicPr>
            <a:picLocks noChangeAspect="1" noChangeArrowheads="1"/>
          </p:cNvPicPr>
          <p:nvPr/>
        </p:nvPicPr>
        <p:blipFill>
          <a:blip r:embed="rId7" cstate="print"/>
          <a:srcRect/>
          <a:stretch>
            <a:fillRect/>
          </a:stretch>
        </p:blipFill>
        <p:spPr bwMode="auto">
          <a:xfrm>
            <a:off x="2405504" y="2362200"/>
            <a:ext cx="1732727" cy="1914874"/>
          </a:xfrm>
          <a:prstGeom prst="rect">
            <a:avLst/>
          </a:prstGeom>
          <a:noFill/>
          <a:ln w="9525">
            <a:noFill/>
            <a:miter lim="800000"/>
            <a:headEnd/>
            <a:tailEnd/>
          </a:ln>
          <a:effectLst/>
        </p:spPr>
      </p:pic>
      <p:pic>
        <p:nvPicPr>
          <p:cNvPr id="1032" name="Picture 8"/>
          <p:cNvPicPr>
            <a:picLocks noChangeAspect="1" noChangeArrowheads="1"/>
          </p:cNvPicPr>
          <p:nvPr/>
        </p:nvPicPr>
        <p:blipFill>
          <a:blip r:embed="rId8" cstate="print"/>
          <a:srcRect/>
          <a:stretch>
            <a:fillRect/>
          </a:stretch>
        </p:blipFill>
        <p:spPr bwMode="auto">
          <a:xfrm>
            <a:off x="4343400" y="2362200"/>
            <a:ext cx="1916142" cy="1905000"/>
          </a:xfrm>
          <a:prstGeom prst="rect">
            <a:avLst/>
          </a:prstGeom>
          <a:noFill/>
          <a:ln w="9525">
            <a:noFill/>
            <a:miter lim="800000"/>
            <a:headEnd/>
            <a:tailEnd/>
          </a:ln>
          <a:effectLst/>
        </p:spPr>
      </p:pic>
      <p:pic>
        <p:nvPicPr>
          <p:cNvPr id="1033" name="Picture 9"/>
          <p:cNvPicPr>
            <a:picLocks noChangeAspect="1" noChangeArrowheads="1"/>
          </p:cNvPicPr>
          <p:nvPr/>
        </p:nvPicPr>
        <p:blipFill>
          <a:blip r:embed="rId9" cstate="print"/>
          <a:srcRect/>
          <a:stretch>
            <a:fillRect/>
          </a:stretch>
        </p:blipFill>
        <p:spPr bwMode="auto">
          <a:xfrm>
            <a:off x="6553200" y="2362200"/>
            <a:ext cx="1845906" cy="1904999"/>
          </a:xfrm>
          <a:prstGeom prst="rect">
            <a:avLst/>
          </a:prstGeom>
          <a:noFill/>
          <a:ln w="9525">
            <a:noFill/>
            <a:miter lim="800000"/>
            <a:headEnd/>
            <a:tailEnd/>
          </a:ln>
          <a:effectLst/>
        </p:spPr>
      </p:pic>
      <p:pic>
        <p:nvPicPr>
          <p:cNvPr id="1034" name="Picture 10"/>
          <p:cNvPicPr>
            <a:picLocks noChangeAspect="1" noChangeArrowheads="1"/>
          </p:cNvPicPr>
          <p:nvPr/>
        </p:nvPicPr>
        <p:blipFill>
          <a:blip r:embed="rId10" cstate="print"/>
          <a:srcRect/>
          <a:stretch>
            <a:fillRect/>
          </a:stretch>
        </p:blipFill>
        <p:spPr bwMode="auto">
          <a:xfrm>
            <a:off x="228599" y="4638182"/>
            <a:ext cx="1905000" cy="1848343"/>
          </a:xfrm>
          <a:prstGeom prst="rect">
            <a:avLst/>
          </a:prstGeom>
          <a:noFill/>
          <a:ln w="9525">
            <a:noFill/>
            <a:miter lim="800000"/>
            <a:headEnd/>
            <a:tailEnd/>
          </a:ln>
          <a:effectLst/>
        </p:spPr>
      </p:pic>
      <p:pic>
        <p:nvPicPr>
          <p:cNvPr id="1035" name="Picture 11"/>
          <p:cNvPicPr>
            <a:picLocks noChangeAspect="1" noChangeArrowheads="1"/>
          </p:cNvPicPr>
          <p:nvPr/>
        </p:nvPicPr>
        <p:blipFill>
          <a:blip r:embed="rId11" cstate="print"/>
          <a:srcRect/>
          <a:stretch>
            <a:fillRect/>
          </a:stretch>
        </p:blipFill>
        <p:spPr bwMode="auto">
          <a:xfrm>
            <a:off x="2362199" y="4708785"/>
            <a:ext cx="1752600" cy="1848445"/>
          </a:xfrm>
          <a:prstGeom prst="rect">
            <a:avLst/>
          </a:prstGeom>
          <a:noFill/>
          <a:ln w="9525">
            <a:noFill/>
            <a:miter lim="800000"/>
            <a:headEnd/>
            <a:tailEnd/>
          </a:ln>
          <a:effectLst/>
        </p:spPr>
      </p:pic>
      <p:pic>
        <p:nvPicPr>
          <p:cNvPr id="1036" name="Picture 12"/>
          <p:cNvPicPr>
            <a:picLocks noChangeAspect="1" noChangeArrowheads="1"/>
          </p:cNvPicPr>
          <p:nvPr/>
        </p:nvPicPr>
        <p:blipFill>
          <a:blip r:embed="rId12" cstate="print"/>
          <a:srcRect/>
          <a:stretch>
            <a:fillRect/>
          </a:stretch>
        </p:blipFill>
        <p:spPr bwMode="auto">
          <a:xfrm>
            <a:off x="4419599" y="4733925"/>
            <a:ext cx="1752600" cy="1752600"/>
          </a:xfrm>
          <a:prstGeom prst="rect">
            <a:avLst/>
          </a:prstGeom>
          <a:noFill/>
          <a:ln w="9525">
            <a:noFill/>
            <a:miter lim="800000"/>
            <a:headEnd/>
            <a:tailEnd/>
          </a:ln>
          <a:effectLst/>
        </p:spPr>
      </p:pic>
      <p:pic>
        <p:nvPicPr>
          <p:cNvPr id="1037" name="Picture 13"/>
          <p:cNvPicPr>
            <a:picLocks noChangeAspect="1" noChangeArrowheads="1"/>
          </p:cNvPicPr>
          <p:nvPr/>
        </p:nvPicPr>
        <p:blipFill>
          <a:blip r:embed="rId13" cstate="print"/>
          <a:srcRect/>
          <a:stretch>
            <a:fillRect/>
          </a:stretch>
        </p:blipFill>
        <p:spPr bwMode="auto">
          <a:xfrm>
            <a:off x="6553200" y="4648201"/>
            <a:ext cx="1644023" cy="1828799"/>
          </a:xfrm>
          <a:prstGeom prst="rect">
            <a:avLst/>
          </a:prstGeom>
          <a:noFill/>
          <a:ln w="9525">
            <a:noFill/>
            <a:miter lim="800000"/>
            <a:headEnd/>
            <a:tailEnd/>
          </a:ln>
          <a:effectLst/>
        </p:spPr>
      </p:pic>
      <p:sp>
        <p:nvSpPr>
          <p:cNvPr id="19" name="TextBox 18"/>
          <p:cNvSpPr txBox="1"/>
          <p:nvPr/>
        </p:nvSpPr>
        <p:spPr>
          <a:xfrm>
            <a:off x="228600" y="2133600"/>
            <a:ext cx="8001000" cy="553998"/>
          </a:xfrm>
          <a:prstGeom prst="rect">
            <a:avLst/>
          </a:prstGeom>
          <a:noFill/>
        </p:spPr>
        <p:txBody>
          <a:bodyPr wrap="square" rtlCol="0">
            <a:spAutoFit/>
          </a:bodyPr>
          <a:lstStyle/>
          <a:p>
            <a:r>
              <a:rPr lang="en-GB" sz="1200" dirty="0" smtClean="0"/>
              <a:t>Katy Perry                                            Cameron Diaz                              Jessica Alba                                         Lady Gaga			</a:t>
            </a:r>
            <a:r>
              <a:rPr lang="en-GB" dirty="0" smtClean="0"/>
              <a:t>		</a:t>
            </a:r>
            <a:endParaRPr lang="en-GB" dirty="0"/>
          </a:p>
        </p:txBody>
      </p:sp>
      <p:sp>
        <p:nvSpPr>
          <p:cNvPr id="21" name="TextBox 20"/>
          <p:cNvSpPr txBox="1"/>
          <p:nvPr/>
        </p:nvSpPr>
        <p:spPr>
          <a:xfrm>
            <a:off x="228600" y="4343400"/>
            <a:ext cx="8001000" cy="553998"/>
          </a:xfrm>
          <a:prstGeom prst="rect">
            <a:avLst/>
          </a:prstGeom>
          <a:noFill/>
        </p:spPr>
        <p:txBody>
          <a:bodyPr wrap="square" rtlCol="0">
            <a:spAutoFit/>
          </a:bodyPr>
          <a:lstStyle/>
          <a:p>
            <a:r>
              <a:rPr lang="en-GB" sz="1200" dirty="0" smtClean="0"/>
              <a:t>Adele                                                  Taylor Swift                                    Zoe Saldana                                         Boy George			</a:t>
            </a:r>
            <a:r>
              <a:rPr lang="en-GB" dirty="0" smtClean="0"/>
              <a:t>		</a:t>
            </a:r>
            <a:endParaRPr lang="en-GB" dirty="0"/>
          </a:p>
        </p:txBody>
      </p:sp>
      <p:sp>
        <p:nvSpPr>
          <p:cNvPr id="22" name="TextBox 21"/>
          <p:cNvSpPr txBox="1"/>
          <p:nvPr/>
        </p:nvSpPr>
        <p:spPr>
          <a:xfrm>
            <a:off x="228600" y="6477000"/>
            <a:ext cx="8001000" cy="553998"/>
          </a:xfrm>
          <a:prstGeom prst="rect">
            <a:avLst/>
          </a:prstGeom>
          <a:noFill/>
        </p:spPr>
        <p:txBody>
          <a:bodyPr wrap="square" rtlCol="0">
            <a:spAutoFit/>
          </a:bodyPr>
          <a:lstStyle/>
          <a:p>
            <a:r>
              <a:rPr lang="en-GB" sz="1200" dirty="0" err="1" smtClean="0"/>
              <a:t>Rihanna</a:t>
            </a:r>
            <a:r>
              <a:rPr lang="en-GB" sz="1200" dirty="0" smtClean="0"/>
              <a:t>                                             Kim </a:t>
            </a:r>
            <a:r>
              <a:rPr lang="en-GB" sz="1200" dirty="0" err="1" smtClean="0"/>
              <a:t>Kardashian</a:t>
            </a:r>
            <a:r>
              <a:rPr lang="en-GB" sz="1200" dirty="0" smtClean="0"/>
              <a:t>                                Kendall Jenner                                   Gwen Stefani		</a:t>
            </a:r>
            <a:r>
              <a:rPr lang="en-GB" dirty="0" smtClean="0"/>
              <a:t>		</a:t>
            </a:r>
            <a:endParaRPr lang="en-GB"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Body Image</a:t>
            </a:r>
            <a:endParaRPr lang="en-GB" sz="2800" dirty="0"/>
          </a:p>
        </p:txBody>
      </p:sp>
      <p:sp>
        <p:nvSpPr>
          <p:cNvPr id="3" name="Content Placeholder 2"/>
          <p:cNvSpPr>
            <a:spLocks noGrp="1"/>
          </p:cNvSpPr>
          <p:nvPr>
            <p:ph idx="1"/>
          </p:nvPr>
        </p:nvSpPr>
        <p:spPr>
          <a:xfrm>
            <a:off x="381000" y="1295400"/>
            <a:ext cx="4876800" cy="5410200"/>
          </a:xfrm>
          <a:solidFill>
            <a:schemeClr val="accent6">
              <a:lumMod val="20000"/>
              <a:lumOff val="80000"/>
            </a:schemeClr>
          </a:solidFill>
        </p:spPr>
        <p:txBody>
          <a:bodyPr>
            <a:normAutofit/>
          </a:bodyPr>
          <a:lstStyle/>
          <a:p>
            <a:pPr>
              <a:buNone/>
            </a:pPr>
            <a:r>
              <a:rPr lang="en-GB" sz="2000" b="1" dirty="0" smtClean="0"/>
              <a:t>Class Discussion:</a:t>
            </a:r>
          </a:p>
          <a:p>
            <a:pPr>
              <a:buNone/>
            </a:pPr>
            <a:endParaRPr lang="en-GB" sz="2000" dirty="0" smtClean="0">
              <a:solidFill>
                <a:srgbClr val="FF00FF"/>
              </a:solidFill>
            </a:endParaRPr>
          </a:p>
          <a:p>
            <a:pPr marL="342900" lvl="1" indent="-342900">
              <a:buFont typeface="Arial" pitchFamily="34" charset="0"/>
              <a:buChar char="•"/>
            </a:pPr>
            <a:r>
              <a:rPr lang="en-GB" sz="2000" dirty="0" smtClean="0">
                <a:solidFill>
                  <a:srgbClr val="FF00FF"/>
                </a:solidFill>
              </a:rPr>
              <a:t>In what ways do you think the media is impacting negatively on how we see ourselves and on our mental health?</a:t>
            </a:r>
          </a:p>
          <a:p>
            <a:pPr marL="342900" lvl="1" indent="-342900">
              <a:buNone/>
            </a:pPr>
            <a:endParaRPr lang="en-GB" sz="2000" dirty="0" smtClean="0">
              <a:solidFill>
                <a:srgbClr val="FF00FF"/>
              </a:solidFill>
            </a:endParaRPr>
          </a:p>
          <a:p>
            <a:pPr marL="342900" lvl="1" indent="-342900">
              <a:buFont typeface="Arial" pitchFamily="34" charset="0"/>
              <a:buChar char="•"/>
            </a:pPr>
            <a:r>
              <a:rPr lang="en-GB" sz="2000" dirty="0" smtClean="0">
                <a:solidFill>
                  <a:srgbClr val="FF00FF"/>
                </a:solidFill>
              </a:rPr>
              <a:t>Why do you think they manipulate images?</a:t>
            </a:r>
          </a:p>
          <a:p>
            <a:pPr marL="342900" lvl="1" indent="-342900">
              <a:buFont typeface="Arial" pitchFamily="34" charset="0"/>
              <a:buChar char="•"/>
            </a:pPr>
            <a:endParaRPr lang="en-GB" sz="2000" dirty="0" smtClean="0">
              <a:solidFill>
                <a:srgbClr val="FF00FF"/>
              </a:solidFill>
              <a:cs typeface="Times New Roman" pitchFamily="18" charset="0"/>
            </a:endParaRPr>
          </a:p>
          <a:p>
            <a:pPr fontAlgn="base">
              <a:buNone/>
            </a:pPr>
            <a:r>
              <a:rPr lang="en-GB" dirty="0" smtClean="0"/>
              <a:t/>
            </a:r>
            <a:br>
              <a:rPr lang="en-GB" dirty="0" smtClean="0"/>
            </a:br>
            <a:r>
              <a:rPr lang="en-GB" dirty="0" smtClean="0"/>
              <a:t> </a:t>
            </a:r>
          </a:p>
          <a:p>
            <a:pPr>
              <a:buNone/>
            </a:pPr>
            <a:endParaRPr lang="en-GB" dirty="0"/>
          </a:p>
        </p:txBody>
      </p:sp>
      <p:pic>
        <p:nvPicPr>
          <p:cNvPr id="24577" name="Picture 1" descr="C:\Users\Keith\Dropbox\Images\question marks.jpg"/>
          <p:cNvPicPr>
            <a:picLocks noChangeAspect="1" noChangeArrowheads="1"/>
          </p:cNvPicPr>
          <p:nvPr/>
        </p:nvPicPr>
        <p:blipFill>
          <a:blip r:embed="rId2" cstate="print"/>
          <a:srcRect/>
          <a:stretch>
            <a:fillRect/>
          </a:stretch>
        </p:blipFill>
        <p:spPr bwMode="auto">
          <a:xfrm>
            <a:off x="5334000" y="1524000"/>
            <a:ext cx="3521075" cy="42973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9"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9" fill="hold"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9" fill="hold" nodeType="after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 calcmode="lin" valueType="num">
                                      <p:cBhvr additive="base">
                                        <p:cTn id="22"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3">
                                            <p:txEl>
                                              <p:pRg st="6" end="6"/>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defRPr/>
            </a:pPr>
            <a:r>
              <a:rPr lang="en-GB" sz="2800" b="1" dirty="0" smtClean="0">
                <a:solidFill>
                  <a:schemeClr val="accent6"/>
                </a:solidFill>
              </a:rPr>
              <a:t>Body Image</a:t>
            </a:r>
            <a:endParaRPr lang="en-GB" sz="2800" dirty="0"/>
          </a:p>
        </p:txBody>
      </p:sp>
      <p:sp>
        <p:nvSpPr>
          <p:cNvPr id="3" name="Content Placeholder 2"/>
          <p:cNvSpPr>
            <a:spLocks noGrp="1"/>
          </p:cNvSpPr>
          <p:nvPr>
            <p:ph idx="1"/>
          </p:nvPr>
        </p:nvSpPr>
        <p:spPr>
          <a:xfrm>
            <a:off x="457200" y="1600200"/>
            <a:ext cx="4572000" cy="4876800"/>
          </a:xfrm>
        </p:spPr>
        <p:style>
          <a:lnRef idx="1">
            <a:schemeClr val="accent2"/>
          </a:lnRef>
          <a:fillRef idx="2">
            <a:schemeClr val="accent2"/>
          </a:fillRef>
          <a:effectRef idx="1">
            <a:schemeClr val="accent2"/>
          </a:effectRef>
          <a:fontRef idx="minor">
            <a:schemeClr val="dk1"/>
          </a:fontRef>
        </p:style>
        <p:txBody>
          <a:bodyPr>
            <a:normAutofit lnSpcReduction="10000"/>
          </a:bodyPr>
          <a:lstStyle/>
          <a:p>
            <a:pPr>
              <a:buNone/>
            </a:pPr>
            <a:r>
              <a:rPr lang="en-GB" sz="2000" b="1" dirty="0" smtClean="0"/>
              <a:t>Media Influence:</a:t>
            </a:r>
          </a:p>
          <a:p>
            <a:pPr>
              <a:buNone/>
            </a:pPr>
            <a:endParaRPr lang="en-GB" sz="2000" dirty="0" smtClean="0"/>
          </a:p>
          <a:p>
            <a:r>
              <a:rPr lang="en-GB" sz="2000" dirty="0" smtClean="0"/>
              <a:t>The media is so influential  in our lives, it is driving our perception of what is real</a:t>
            </a:r>
          </a:p>
          <a:p>
            <a:endParaRPr lang="en-GB" sz="2000" dirty="0" smtClean="0"/>
          </a:p>
          <a:p>
            <a:r>
              <a:rPr lang="en-GB" sz="2000" dirty="0" smtClean="0"/>
              <a:t>It is encouraging us to compare ourselves against what is perceived as perfection and very few of us can measure up to favourably</a:t>
            </a:r>
          </a:p>
          <a:p>
            <a:pPr>
              <a:buNone/>
            </a:pPr>
            <a:endParaRPr lang="en-GB" sz="2000" dirty="0" smtClean="0"/>
          </a:p>
          <a:p>
            <a:r>
              <a:rPr lang="en-GB" sz="2000" dirty="0" smtClean="0"/>
              <a:t>Images and the manipulation of them are usually there to encourage us to spend our money on products, not to improve our body image</a:t>
            </a:r>
            <a:endParaRPr lang="en-GB" sz="1400" dirty="0" smtClean="0"/>
          </a:p>
        </p:txBody>
      </p:sp>
      <p:sp>
        <p:nvSpPr>
          <p:cNvPr id="4" name="Content Placeholder 2"/>
          <p:cNvSpPr txBox="1">
            <a:spLocks/>
          </p:cNvSpPr>
          <p:nvPr/>
        </p:nvSpPr>
        <p:spPr>
          <a:xfrm>
            <a:off x="457200" y="1600200"/>
            <a:ext cx="8229600" cy="4876800"/>
          </a:xfrm>
          <a:prstGeom prst="rect">
            <a:avLst/>
          </a:prstGeom>
        </p:spPr>
        <p:txBody>
          <a:bodyPr vert="horz" lIns="91440" tIns="45720" rIns="91440" bIns="45720" rtlCol="0">
            <a:norm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2000" b="1" i="0" u="none" strike="noStrike" kern="1200" cap="none" spc="0" normalizeH="0" baseline="0" noProof="0" dirty="0" smtClean="0">
              <a:ln>
                <a:noFill/>
              </a:ln>
              <a:solidFill>
                <a:srgbClr val="FF00FF"/>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3200" b="0" i="0" u="none" strike="noStrike" kern="1200" cap="none" spc="0" normalizeH="0" baseline="0" noProof="0" dirty="0">
              <a:ln>
                <a:noFill/>
              </a:ln>
              <a:solidFill>
                <a:schemeClr val="tx1"/>
              </a:solidFill>
              <a:effectLst/>
              <a:uLnTx/>
              <a:uFillTx/>
              <a:latin typeface="+mn-lt"/>
              <a:ea typeface="+mn-ea"/>
              <a:cs typeface="+mn-cs"/>
            </a:endParaRPr>
          </a:p>
        </p:txBody>
      </p:sp>
      <p:pic>
        <p:nvPicPr>
          <p:cNvPr id="6" name="Picture 3" descr="Kylie Minogue - New Woman"/>
          <p:cNvPicPr>
            <a:picLocks noChangeAspect="1" noChangeArrowheads="1"/>
          </p:cNvPicPr>
          <p:nvPr/>
        </p:nvPicPr>
        <p:blipFill>
          <a:blip r:embed="rId2" cstate="print"/>
          <a:srcRect/>
          <a:stretch>
            <a:fillRect/>
          </a:stretch>
        </p:blipFill>
        <p:spPr bwMode="auto">
          <a:xfrm>
            <a:off x="5410200" y="1752600"/>
            <a:ext cx="3124200" cy="426027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dissolve">
                                      <p:cBhvr>
                                        <p:cTn id="19"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Body Image</a:t>
            </a:r>
            <a:endParaRPr lang="en-GB" sz="2800" dirty="0"/>
          </a:p>
        </p:txBody>
      </p:sp>
      <p:sp>
        <p:nvSpPr>
          <p:cNvPr id="3" name="Content Placeholder 2"/>
          <p:cNvSpPr>
            <a:spLocks noGrp="1"/>
          </p:cNvSpPr>
          <p:nvPr>
            <p:ph idx="1"/>
          </p:nvPr>
        </p:nvSpPr>
        <p:spPr>
          <a:xfrm>
            <a:off x="152400" y="1600200"/>
            <a:ext cx="5715000" cy="5105400"/>
          </a:xfrm>
        </p:spPr>
        <p:style>
          <a:lnRef idx="1">
            <a:schemeClr val="accent6"/>
          </a:lnRef>
          <a:fillRef idx="2">
            <a:schemeClr val="accent6"/>
          </a:fillRef>
          <a:effectRef idx="1">
            <a:schemeClr val="accent6"/>
          </a:effectRef>
          <a:fontRef idx="minor">
            <a:schemeClr val="dk1"/>
          </a:fontRef>
        </p:style>
        <p:txBody>
          <a:bodyPr>
            <a:normAutofit fontScale="92500" lnSpcReduction="10000"/>
          </a:bodyPr>
          <a:lstStyle/>
          <a:p>
            <a:pPr>
              <a:buNone/>
            </a:pPr>
            <a:r>
              <a:rPr lang="en-US" sz="2000" b="1" dirty="0" smtClean="0"/>
              <a:t>Barbie boasts:</a:t>
            </a:r>
          </a:p>
          <a:p>
            <a:pPr>
              <a:buNone/>
            </a:pPr>
            <a:endParaRPr lang="en-US" sz="1800" dirty="0" smtClean="0"/>
          </a:p>
          <a:p>
            <a:pPr lvl="1"/>
            <a:r>
              <a:rPr lang="en-US" sz="1800" dirty="0" smtClean="0"/>
              <a:t> </a:t>
            </a:r>
            <a:r>
              <a:rPr lang="en-US" sz="1900" dirty="0" smtClean="0"/>
              <a:t>Long toothpick like legs</a:t>
            </a:r>
          </a:p>
          <a:p>
            <a:pPr lvl="1"/>
            <a:r>
              <a:rPr lang="en-US" sz="1900" dirty="0" smtClean="0"/>
              <a:t>A nonexistent waist</a:t>
            </a:r>
          </a:p>
          <a:p>
            <a:pPr lvl="1"/>
            <a:r>
              <a:rPr lang="en-US" sz="1900" dirty="0" smtClean="0"/>
              <a:t>Huge boobs</a:t>
            </a:r>
          </a:p>
          <a:p>
            <a:pPr lvl="1"/>
            <a:r>
              <a:rPr lang="en-US" sz="1900" dirty="0" smtClean="0"/>
              <a:t>Beautiful long hair</a:t>
            </a:r>
          </a:p>
          <a:p>
            <a:pPr lvl="1"/>
            <a:r>
              <a:rPr lang="en-US" sz="1900" dirty="0" smtClean="0"/>
              <a:t>Perfectly tanned skin</a:t>
            </a:r>
          </a:p>
          <a:p>
            <a:pPr lvl="1"/>
            <a:r>
              <a:rPr lang="en-US" sz="1900" dirty="0" smtClean="0"/>
              <a:t>Feet permanently made for high heels</a:t>
            </a:r>
          </a:p>
          <a:p>
            <a:pPr lvl="1">
              <a:buNone/>
            </a:pPr>
            <a:endParaRPr lang="en-US" sz="1600" dirty="0" smtClean="0"/>
          </a:p>
          <a:p>
            <a:r>
              <a:rPr lang="en-US" sz="2000" dirty="0" smtClean="0"/>
              <a:t>She’s been estimated to have a 39-inch bust, an 18-inch waist and 33-inch hips</a:t>
            </a:r>
          </a:p>
          <a:p>
            <a:pPr>
              <a:buNone/>
            </a:pPr>
            <a:endParaRPr lang="en-US" sz="2000" dirty="0" smtClean="0"/>
          </a:p>
          <a:p>
            <a:r>
              <a:rPr lang="en-US" sz="2000" dirty="0" smtClean="0"/>
              <a:t>To recreate her dimensions, a 125-pound woman would have to be 7’2” tall</a:t>
            </a:r>
          </a:p>
          <a:p>
            <a:pPr>
              <a:buNone/>
            </a:pPr>
            <a:endParaRPr lang="en-US" sz="2000" dirty="0" smtClean="0"/>
          </a:p>
          <a:p>
            <a:r>
              <a:rPr lang="en-US" sz="2000" dirty="0" smtClean="0"/>
              <a:t>It would be extremely unhealthy for a real woman to look like this</a:t>
            </a:r>
          </a:p>
        </p:txBody>
      </p:sp>
      <p:pic>
        <p:nvPicPr>
          <p:cNvPr id="6146" name="Picture 2" descr="Related image"/>
          <p:cNvPicPr>
            <a:picLocks noChangeAspect="1" noChangeArrowheads="1"/>
          </p:cNvPicPr>
          <p:nvPr/>
        </p:nvPicPr>
        <p:blipFill>
          <a:blip r:embed="rId2" cstate="print"/>
          <a:srcRect/>
          <a:stretch>
            <a:fillRect/>
          </a:stretch>
        </p:blipFill>
        <p:spPr bwMode="auto">
          <a:xfrm>
            <a:off x="5943600" y="2514600"/>
            <a:ext cx="3200400" cy="36576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dissolve">
                                      <p:cBhvr>
                                        <p:cTn id="15" dur="500"/>
                                        <p:tgtEl>
                                          <p:spTgt spid="3">
                                            <p:txEl>
                                              <p:pRg st="3" end="3"/>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dissolve">
                                      <p:cBhvr>
                                        <p:cTn id="19" dur="500"/>
                                        <p:tgtEl>
                                          <p:spTgt spid="3">
                                            <p:txEl>
                                              <p:pRg st="4" end="4"/>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dissolve">
                                      <p:cBhvr>
                                        <p:cTn id="23" dur="500"/>
                                        <p:tgtEl>
                                          <p:spTgt spid="3">
                                            <p:txEl>
                                              <p:pRg st="5" end="5"/>
                                            </p:txEl>
                                          </p:spTgt>
                                        </p:tgtEl>
                                      </p:cBhvr>
                                    </p:animEffect>
                                  </p:childTnLst>
                                </p:cTn>
                              </p:par>
                            </p:childTnLst>
                          </p:cTn>
                        </p:par>
                        <p:par>
                          <p:cTn id="24" fill="hold">
                            <p:stCondLst>
                              <p:cond delay="2500"/>
                            </p:stCondLst>
                            <p:childTnLst>
                              <p:par>
                                <p:cTn id="25" presetID="9" presetClass="entr" presetSubtype="0" fill="hold" nodeType="after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dissolve">
                                      <p:cBhvr>
                                        <p:cTn id="27" dur="500"/>
                                        <p:tgtEl>
                                          <p:spTgt spid="3">
                                            <p:txEl>
                                              <p:pRg st="6" end="6"/>
                                            </p:txEl>
                                          </p:spTgt>
                                        </p:tgtEl>
                                      </p:cBhvr>
                                    </p:animEffect>
                                  </p:childTnLst>
                                </p:cTn>
                              </p:par>
                            </p:childTnLst>
                          </p:cTn>
                        </p:par>
                        <p:par>
                          <p:cTn id="28" fill="hold">
                            <p:stCondLst>
                              <p:cond delay="3000"/>
                            </p:stCondLst>
                            <p:childTnLst>
                              <p:par>
                                <p:cTn id="29" presetID="9" presetClass="entr" presetSubtype="0" fill="hold" nodeType="after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Effect transition="in" filter="dissolve">
                                      <p:cBhvr>
                                        <p:cTn id="31" dur="500"/>
                                        <p:tgtEl>
                                          <p:spTgt spid="3">
                                            <p:txEl>
                                              <p:pRg st="7" end="7"/>
                                            </p:txEl>
                                          </p:spTgt>
                                        </p:tgtEl>
                                      </p:cBhvr>
                                    </p:animEffect>
                                  </p:childTnLst>
                                </p:cTn>
                              </p:par>
                            </p:childTnLst>
                          </p:cTn>
                        </p:par>
                        <p:par>
                          <p:cTn id="32" fill="hold">
                            <p:stCondLst>
                              <p:cond delay="3500"/>
                            </p:stCondLst>
                            <p:childTnLst>
                              <p:par>
                                <p:cTn id="33" presetID="9" presetClass="entr" presetSubtype="0" fill="hold" nodeType="after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animEffect transition="in" filter="dissolve">
                                      <p:cBhvr>
                                        <p:cTn id="35" dur="500"/>
                                        <p:tgtEl>
                                          <p:spTgt spid="3">
                                            <p:txEl>
                                              <p:pRg st="9" end="9"/>
                                            </p:txEl>
                                          </p:spTgt>
                                        </p:tgtEl>
                                      </p:cBhvr>
                                    </p:animEffect>
                                  </p:childTnLst>
                                </p:cTn>
                              </p:par>
                            </p:childTnLst>
                          </p:cTn>
                        </p:par>
                        <p:par>
                          <p:cTn id="36" fill="hold">
                            <p:stCondLst>
                              <p:cond delay="4000"/>
                            </p:stCondLst>
                            <p:childTnLst>
                              <p:par>
                                <p:cTn id="37" presetID="9" presetClass="entr" presetSubtype="0" fill="hold" nodeType="afterEffect">
                                  <p:stCondLst>
                                    <p:cond delay="0"/>
                                  </p:stCondLst>
                                  <p:childTnLst>
                                    <p:set>
                                      <p:cBhvr>
                                        <p:cTn id="38" dur="1" fill="hold">
                                          <p:stCondLst>
                                            <p:cond delay="0"/>
                                          </p:stCondLst>
                                        </p:cTn>
                                        <p:tgtEl>
                                          <p:spTgt spid="3">
                                            <p:txEl>
                                              <p:pRg st="11" end="11"/>
                                            </p:txEl>
                                          </p:spTgt>
                                        </p:tgtEl>
                                        <p:attrNameLst>
                                          <p:attrName>style.visibility</p:attrName>
                                        </p:attrNameLst>
                                      </p:cBhvr>
                                      <p:to>
                                        <p:strVal val="visible"/>
                                      </p:to>
                                    </p:set>
                                    <p:animEffect transition="in" filter="dissolve">
                                      <p:cBhvr>
                                        <p:cTn id="39" dur="500"/>
                                        <p:tgtEl>
                                          <p:spTgt spid="3">
                                            <p:txEl>
                                              <p:pRg st="11" end="11"/>
                                            </p:txEl>
                                          </p:spTgt>
                                        </p:tgtEl>
                                      </p:cBhvr>
                                    </p:animEffect>
                                  </p:childTnLst>
                                </p:cTn>
                              </p:par>
                            </p:childTnLst>
                          </p:cTn>
                        </p:par>
                        <p:par>
                          <p:cTn id="40" fill="hold">
                            <p:stCondLst>
                              <p:cond delay="4500"/>
                            </p:stCondLst>
                            <p:childTnLst>
                              <p:par>
                                <p:cTn id="41" presetID="9" presetClass="entr" presetSubtype="0" fill="hold" nodeType="afterEffect">
                                  <p:stCondLst>
                                    <p:cond delay="0"/>
                                  </p:stCondLst>
                                  <p:childTnLst>
                                    <p:set>
                                      <p:cBhvr>
                                        <p:cTn id="42" dur="1" fill="hold">
                                          <p:stCondLst>
                                            <p:cond delay="0"/>
                                          </p:stCondLst>
                                        </p:cTn>
                                        <p:tgtEl>
                                          <p:spTgt spid="3">
                                            <p:txEl>
                                              <p:pRg st="13" end="13"/>
                                            </p:txEl>
                                          </p:spTgt>
                                        </p:tgtEl>
                                        <p:attrNameLst>
                                          <p:attrName>style.visibility</p:attrName>
                                        </p:attrNameLst>
                                      </p:cBhvr>
                                      <p:to>
                                        <p:strVal val="visible"/>
                                      </p:to>
                                    </p:set>
                                    <p:animEffect transition="in" filter="dissolve">
                                      <p:cBhvr>
                                        <p:cTn id="43" dur="500"/>
                                        <p:tgtEl>
                                          <p:spTgt spid="3">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defRPr/>
            </a:pPr>
            <a:r>
              <a:rPr lang="en-GB" sz="2800" b="1" dirty="0" smtClean="0">
                <a:solidFill>
                  <a:schemeClr val="accent6"/>
                </a:solidFill>
              </a:rPr>
              <a:t>Body Image</a:t>
            </a:r>
            <a:endParaRPr lang="en-GB" sz="2800" dirty="0"/>
          </a:p>
        </p:txBody>
      </p:sp>
      <p:sp>
        <p:nvSpPr>
          <p:cNvPr id="3" name="Content Placeholder 2"/>
          <p:cNvSpPr>
            <a:spLocks noGrp="1"/>
          </p:cNvSpPr>
          <p:nvPr>
            <p:ph idx="1"/>
          </p:nvPr>
        </p:nvSpPr>
        <p:spPr>
          <a:xfrm>
            <a:off x="457200" y="1600200"/>
            <a:ext cx="4800600" cy="4876800"/>
          </a:xfrm>
        </p:spPr>
        <p:style>
          <a:lnRef idx="1">
            <a:schemeClr val="accent1"/>
          </a:lnRef>
          <a:fillRef idx="2">
            <a:schemeClr val="accent1"/>
          </a:fillRef>
          <a:effectRef idx="1">
            <a:schemeClr val="accent1"/>
          </a:effectRef>
          <a:fontRef idx="minor">
            <a:schemeClr val="dk1"/>
          </a:fontRef>
        </p:style>
        <p:txBody>
          <a:bodyPr>
            <a:normAutofit fontScale="62500" lnSpcReduction="20000"/>
          </a:bodyPr>
          <a:lstStyle/>
          <a:p>
            <a:pPr>
              <a:buNone/>
            </a:pPr>
            <a:r>
              <a:rPr lang="en-US" b="1" dirty="0" smtClean="0"/>
              <a:t>Negative Body Image:</a:t>
            </a:r>
          </a:p>
          <a:p>
            <a:pPr>
              <a:buNone/>
            </a:pPr>
            <a:endParaRPr lang="en-US" dirty="0" smtClean="0"/>
          </a:p>
          <a:p>
            <a:r>
              <a:rPr lang="en-US" dirty="0" smtClean="0"/>
              <a:t>Body image can be a core area of physical and mental well-being</a:t>
            </a:r>
          </a:p>
          <a:p>
            <a:pPr>
              <a:buNone/>
            </a:pPr>
            <a:endParaRPr lang="en-US" dirty="0" smtClean="0"/>
          </a:p>
          <a:p>
            <a:r>
              <a:rPr lang="en-US" dirty="0" smtClean="0"/>
              <a:t>It can deeply affect people in all aspects of life - some of the risk factors are:</a:t>
            </a:r>
          </a:p>
          <a:p>
            <a:pPr>
              <a:buNone/>
            </a:pPr>
            <a:endParaRPr lang="en-US" dirty="0" smtClean="0"/>
          </a:p>
          <a:p>
            <a:pPr lvl="1"/>
            <a:r>
              <a:rPr lang="en-US" dirty="0" smtClean="0"/>
              <a:t>Depression</a:t>
            </a:r>
          </a:p>
          <a:p>
            <a:pPr lvl="1"/>
            <a:r>
              <a:rPr lang="en-US" dirty="0" smtClean="0"/>
              <a:t>Eating disorders</a:t>
            </a:r>
          </a:p>
          <a:p>
            <a:pPr lvl="1"/>
            <a:r>
              <a:rPr lang="en-US" dirty="0" smtClean="0"/>
              <a:t>Obesity</a:t>
            </a:r>
          </a:p>
          <a:p>
            <a:pPr lvl="1"/>
            <a:r>
              <a:rPr lang="en-US" dirty="0" smtClean="0"/>
              <a:t>Extensive cosmetic surgery</a:t>
            </a:r>
          </a:p>
          <a:p>
            <a:pPr lvl="1"/>
            <a:r>
              <a:rPr lang="en-US" dirty="0" smtClean="0"/>
              <a:t>Steroid abuse</a:t>
            </a:r>
          </a:p>
          <a:p>
            <a:pPr lvl="1"/>
            <a:r>
              <a:rPr lang="en-US" dirty="0" smtClean="0"/>
              <a:t>Unhealthy lifestyle choices</a:t>
            </a:r>
          </a:p>
          <a:p>
            <a:pPr lvl="1"/>
            <a:r>
              <a:rPr lang="en-US" dirty="0" smtClean="0"/>
              <a:t>Completely unrealistic vision of themselves</a:t>
            </a:r>
          </a:p>
          <a:p>
            <a:pPr>
              <a:buNone/>
            </a:pPr>
            <a:endParaRPr lang="en-GB" dirty="0"/>
          </a:p>
        </p:txBody>
      </p:sp>
      <p:sp>
        <p:nvSpPr>
          <p:cNvPr id="4" name="Content Placeholder 2"/>
          <p:cNvSpPr txBox="1">
            <a:spLocks/>
          </p:cNvSpPr>
          <p:nvPr/>
        </p:nvSpPr>
        <p:spPr>
          <a:xfrm>
            <a:off x="457200" y="1600200"/>
            <a:ext cx="8229600" cy="4876800"/>
          </a:xfrm>
          <a:prstGeom prst="rect">
            <a:avLst/>
          </a:prstGeom>
        </p:spPr>
        <p:txBody>
          <a:bodyPr vert="horz" lIns="91440" tIns="45720" rIns="91440" bIns="45720" rtlCol="0">
            <a:norm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2000" b="1" i="0" u="none" strike="noStrike" kern="1200" cap="none" spc="0" normalizeH="0" baseline="0" noProof="0" dirty="0" smtClean="0">
              <a:ln>
                <a:noFill/>
              </a:ln>
              <a:solidFill>
                <a:srgbClr val="FF00FF"/>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3200" b="0" i="0" u="none" strike="noStrike" kern="1200" cap="none" spc="0" normalizeH="0" baseline="0" noProof="0" dirty="0">
              <a:ln>
                <a:noFill/>
              </a:ln>
              <a:solidFill>
                <a:schemeClr val="tx1"/>
              </a:solidFill>
              <a:effectLst/>
              <a:uLnTx/>
              <a:uFillTx/>
              <a:latin typeface="+mn-lt"/>
              <a:ea typeface="+mn-ea"/>
              <a:cs typeface="+mn-cs"/>
            </a:endParaRPr>
          </a:p>
        </p:txBody>
      </p:sp>
      <p:pic>
        <p:nvPicPr>
          <p:cNvPr id="1026" name="Picture 2" descr="C:\Users\Keith\Dropbox\Images\posture2.jpg"/>
          <p:cNvPicPr>
            <a:picLocks noChangeAspect="1" noChangeArrowheads="1"/>
          </p:cNvPicPr>
          <p:nvPr/>
        </p:nvPicPr>
        <p:blipFill>
          <a:blip r:embed="rId2" cstate="print"/>
          <a:srcRect/>
          <a:stretch>
            <a:fillRect/>
          </a:stretch>
        </p:blipFill>
        <p:spPr bwMode="auto">
          <a:xfrm>
            <a:off x="5334000" y="2438400"/>
            <a:ext cx="3775284" cy="251777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 calcmode="lin" valueType="num">
                                      <p:cBhvr additive="base">
                                        <p:cTn id="22"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 calcmode="lin" valueType="num">
                                      <p:cBhvr additive="base">
                                        <p:cTn id="27"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3">
                                            <p:txEl>
                                              <p:pRg st="8" end="8"/>
                                            </p:txEl>
                                          </p:spTgt>
                                        </p:tgtEl>
                                        <p:attrNameLst>
                                          <p:attrName>style.visibility</p:attrName>
                                        </p:attrNameLst>
                                      </p:cBhvr>
                                      <p:to>
                                        <p:strVal val="visible"/>
                                      </p:to>
                                    </p:set>
                                    <p:anim calcmode="lin" valueType="num">
                                      <p:cBhvr additive="base">
                                        <p:cTn id="32"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nodeType="afterEffect">
                                  <p:stCondLst>
                                    <p:cond delay="0"/>
                                  </p:stCondLst>
                                  <p:childTnLst>
                                    <p:set>
                                      <p:cBhvr>
                                        <p:cTn id="36" dur="1" fill="hold">
                                          <p:stCondLst>
                                            <p:cond delay="0"/>
                                          </p:stCondLst>
                                        </p:cTn>
                                        <p:tgtEl>
                                          <p:spTgt spid="3">
                                            <p:txEl>
                                              <p:pRg st="9" end="9"/>
                                            </p:txEl>
                                          </p:spTgt>
                                        </p:tgtEl>
                                        <p:attrNameLst>
                                          <p:attrName>style.visibility</p:attrName>
                                        </p:attrNameLst>
                                      </p:cBhvr>
                                      <p:to>
                                        <p:strVal val="visible"/>
                                      </p:to>
                                    </p:set>
                                    <p:anim calcmode="lin" valueType="num">
                                      <p:cBhvr additive="base">
                                        <p:cTn id="37"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fill="hold" nodeType="afterEffect">
                                  <p:stCondLst>
                                    <p:cond delay="0"/>
                                  </p:stCondLst>
                                  <p:childTnLst>
                                    <p:set>
                                      <p:cBhvr>
                                        <p:cTn id="41" dur="1" fill="hold">
                                          <p:stCondLst>
                                            <p:cond delay="0"/>
                                          </p:stCondLst>
                                        </p:cTn>
                                        <p:tgtEl>
                                          <p:spTgt spid="3">
                                            <p:txEl>
                                              <p:pRg st="10" end="10"/>
                                            </p:txEl>
                                          </p:spTgt>
                                        </p:tgtEl>
                                        <p:attrNameLst>
                                          <p:attrName>style.visibility</p:attrName>
                                        </p:attrNameLst>
                                      </p:cBhvr>
                                      <p:to>
                                        <p:strVal val="visible"/>
                                      </p:to>
                                    </p:set>
                                    <p:anim calcmode="lin" valueType="num">
                                      <p:cBhvr additive="base">
                                        <p:cTn id="42"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 presetClass="entr" presetSubtype="4" fill="hold" nodeType="afterEffect">
                                  <p:stCondLst>
                                    <p:cond delay="0"/>
                                  </p:stCondLst>
                                  <p:childTnLst>
                                    <p:set>
                                      <p:cBhvr>
                                        <p:cTn id="46" dur="1" fill="hold">
                                          <p:stCondLst>
                                            <p:cond delay="0"/>
                                          </p:stCondLst>
                                        </p:cTn>
                                        <p:tgtEl>
                                          <p:spTgt spid="3">
                                            <p:txEl>
                                              <p:pRg st="11" end="11"/>
                                            </p:txEl>
                                          </p:spTgt>
                                        </p:tgtEl>
                                        <p:attrNameLst>
                                          <p:attrName>style.visibility</p:attrName>
                                        </p:attrNameLst>
                                      </p:cBhvr>
                                      <p:to>
                                        <p:strVal val="visible"/>
                                      </p:to>
                                    </p:set>
                                    <p:anim calcmode="lin" valueType="num">
                                      <p:cBhvr additive="base">
                                        <p:cTn id="47"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par>
                          <p:cTn id="49" fill="hold">
                            <p:stCondLst>
                              <p:cond delay="4500"/>
                            </p:stCondLst>
                            <p:childTnLst>
                              <p:par>
                                <p:cTn id="50" presetID="2" presetClass="entr" presetSubtype="4" fill="hold" nodeType="afterEffect">
                                  <p:stCondLst>
                                    <p:cond delay="0"/>
                                  </p:stCondLst>
                                  <p:childTnLst>
                                    <p:set>
                                      <p:cBhvr>
                                        <p:cTn id="51" dur="1" fill="hold">
                                          <p:stCondLst>
                                            <p:cond delay="0"/>
                                          </p:stCondLst>
                                        </p:cTn>
                                        <p:tgtEl>
                                          <p:spTgt spid="3">
                                            <p:txEl>
                                              <p:pRg st="12" end="12"/>
                                            </p:txEl>
                                          </p:spTgt>
                                        </p:tgtEl>
                                        <p:attrNameLst>
                                          <p:attrName>style.visibility</p:attrName>
                                        </p:attrNameLst>
                                      </p:cBhvr>
                                      <p:to>
                                        <p:strVal val="visible"/>
                                      </p:to>
                                    </p:set>
                                    <p:anim calcmode="lin" valueType="num">
                                      <p:cBhvr additive="base">
                                        <p:cTn id="52"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53" dur="500" fill="hold"/>
                                        <p:tgtEl>
                                          <p:spTgt spid="3">
                                            <p:txEl>
                                              <p:pRg st="12" end="1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Body Image</a:t>
            </a:r>
            <a:endParaRPr lang="en-GB" sz="2800" dirty="0"/>
          </a:p>
        </p:txBody>
      </p:sp>
      <p:sp>
        <p:nvSpPr>
          <p:cNvPr id="3" name="Content Placeholder 2"/>
          <p:cNvSpPr>
            <a:spLocks noGrp="1"/>
          </p:cNvSpPr>
          <p:nvPr>
            <p:ph idx="1"/>
          </p:nvPr>
        </p:nvSpPr>
        <p:spPr>
          <a:xfrm>
            <a:off x="457200" y="1600200"/>
            <a:ext cx="4876800" cy="4525963"/>
          </a:xfrm>
        </p:spPr>
        <p:style>
          <a:lnRef idx="1">
            <a:schemeClr val="accent5"/>
          </a:lnRef>
          <a:fillRef idx="2">
            <a:schemeClr val="accent5"/>
          </a:fillRef>
          <a:effectRef idx="1">
            <a:schemeClr val="accent5"/>
          </a:effectRef>
          <a:fontRef idx="minor">
            <a:schemeClr val="dk1"/>
          </a:fontRef>
        </p:style>
        <p:txBody>
          <a:bodyPr>
            <a:normAutofit/>
          </a:bodyPr>
          <a:lstStyle/>
          <a:p>
            <a:pPr>
              <a:buNone/>
            </a:pPr>
            <a:r>
              <a:rPr lang="en-GB" sz="2000" dirty="0" smtClean="0"/>
              <a:t>Click the link to the video</a:t>
            </a:r>
          </a:p>
          <a:p>
            <a:pPr>
              <a:buNone/>
            </a:pPr>
            <a:endParaRPr lang="en-GB" sz="2000" dirty="0" smtClean="0">
              <a:solidFill>
                <a:srgbClr val="FF0000"/>
              </a:solidFill>
            </a:endParaRPr>
          </a:p>
          <a:p>
            <a:pPr>
              <a:buNone/>
            </a:pPr>
            <a:r>
              <a:rPr lang="en-GB" sz="2000" dirty="0" smtClean="0">
                <a:solidFill>
                  <a:srgbClr val="FF0000"/>
                </a:solidFill>
                <a:hlinkClick r:id="rId2"/>
              </a:rPr>
              <a:t>Body Image </a:t>
            </a:r>
            <a:endParaRPr lang="en-GB" sz="2000"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Our School Values and Ground Rules</a:t>
            </a:r>
            <a:endParaRPr lang="en-GB" sz="2800" b="1" dirty="0">
              <a:solidFill>
                <a:schemeClr val="accent6"/>
              </a:solidFill>
            </a:endParaRPr>
          </a:p>
        </p:txBody>
      </p:sp>
      <p:sp>
        <p:nvSpPr>
          <p:cNvPr id="3" name="Content Placeholder 2"/>
          <p:cNvSpPr>
            <a:spLocks noGrp="1"/>
          </p:cNvSpPr>
          <p:nvPr>
            <p:ph idx="1"/>
          </p:nvPr>
        </p:nvSpPr>
        <p:spPr>
          <a:xfrm>
            <a:off x="381000" y="1295400"/>
            <a:ext cx="5334000" cy="4495800"/>
          </a:xfrm>
          <a:solidFill>
            <a:srgbClr val="FFFF00"/>
          </a:solidFill>
        </p:spPr>
        <p:txBody>
          <a:bodyPr>
            <a:normAutofit fontScale="25000" lnSpcReduction="20000"/>
          </a:bodyPr>
          <a:lstStyle/>
          <a:p>
            <a:pPr lvl="0">
              <a:lnSpc>
                <a:spcPct val="120000"/>
              </a:lnSpc>
            </a:pPr>
            <a:r>
              <a:rPr lang="en-GB" sz="8000" dirty="0" smtClean="0"/>
              <a:t>Respecting difference and diversity</a:t>
            </a:r>
          </a:p>
          <a:p>
            <a:pPr lvl="0">
              <a:lnSpc>
                <a:spcPct val="120000"/>
              </a:lnSpc>
            </a:pPr>
            <a:r>
              <a:rPr lang="en-GB" sz="8000" dirty="0" smtClean="0"/>
              <a:t>Listen respectfully </a:t>
            </a:r>
          </a:p>
          <a:p>
            <a:pPr lvl="0">
              <a:lnSpc>
                <a:spcPct val="120000"/>
              </a:lnSpc>
            </a:pPr>
            <a:r>
              <a:rPr lang="en-GB" sz="8000" dirty="0" smtClean="0"/>
              <a:t>Take turns and do not interrupt</a:t>
            </a:r>
          </a:p>
          <a:p>
            <a:pPr lvl="0">
              <a:lnSpc>
                <a:spcPct val="120000"/>
              </a:lnSpc>
            </a:pPr>
            <a:r>
              <a:rPr lang="en-GB" sz="8000" dirty="0" smtClean="0"/>
              <a:t>Respect all ideas and value other’s opinions</a:t>
            </a:r>
          </a:p>
          <a:p>
            <a:pPr lvl="0">
              <a:lnSpc>
                <a:spcPct val="120000"/>
              </a:lnSpc>
            </a:pPr>
            <a:r>
              <a:rPr lang="en-GB" sz="8000" dirty="0" smtClean="0"/>
              <a:t>Positive and polite</a:t>
            </a:r>
          </a:p>
          <a:p>
            <a:pPr lvl="0">
              <a:lnSpc>
                <a:spcPct val="120000"/>
              </a:lnSpc>
            </a:pPr>
            <a:r>
              <a:rPr lang="en-GB" sz="8000" dirty="0" smtClean="0"/>
              <a:t>Trust and confidentiality </a:t>
            </a:r>
          </a:p>
          <a:p>
            <a:pPr lvl="0">
              <a:lnSpc>
                <a:spcPct val="120000"/>
              </a:lnSpc>
            </a:pPr>
            <a:r>
              <a:rPr lang="en-GB" sz="8000" dirty="0" smtClean="0"/>
              <a:t>No negative naming or put-downs</a:t>
            </a:r>
          </a:p>
          <a:p>
            <a:pPr lvl="0">
              <a:lnSpc>
                <a:spcPct val="120000"/>
              </a:lnSpc>
            </a:pPr>
            <a:r>
              <a:rPr lang="en-GB" sz="8000" dirty="0" smtClean="0"/>
              <a:t>The right to say “pass”</a:t>
            </a:r>
          </a:p>
          <a:p>
            <a:pPr lvl="0" algn="ctr">
              <a:lnSpc>
                <a:spcPct val="120000"/>
              </a:lnSpc>
              <a:buNone/>
            </a:pPr>
            <a:r>
              <a:rPr lang="en-GB" sz="11200" b="1" dirty="0" smtClean="0">
                <a:solidFill>
                  <a:srgbClr val="FF00FF"/>
                </a:solidFill>
              </a:rPr>
              <a:t>Is everyone happy with these rules?</a:t>
            </a:r>
          </a:p>
          <a:p>
            <a:pPr>
              <a:lnSpc>
                <a:spcPct val="120000"/>
              </a:lnSpc>
            </a:pPr>
            <a:endParaRPr lang="en-GB" dirty="0" smtClean="0"/>
          </a:p>
          <a:p>
            <a:pPr>
              <a:lnSpc>
                <a:spcPct val="120000"/>
              </a:lnSpc>
            </a:pPr>
            <a:endParaRPr lang="en-GB" dirty="0"/>
          </a:p>
        </p:txBody>
      </p:sp>
      <p:pic>
        <p:nvPicPr>
          <p:cNvPr id="4" name="Picture 2" descr="C:\Users\Keith\Dropbox\Images\school children.jpg"/>
          <p:cNvPicPr>
            <a:picLocks noChangeAspect="1" noChangeArrowheads="1"/>
          </p:cNvPicPr>
          <p:nvPr/>
        </p:nvPicPr>
        <p:blipFill>
          <a:blip r:embed="rId2" cstate="print"/>
          <a:srcRect/>
          <a:stretch>
            <a:fillRect/>
          </a:stretch>
        </p:blipFill>
        <p:spPr bwMode="auto">
          <a:xfrm>
            <a:off x="5867400" y="2133600"/>
            <a:ext cx="2816225" cy="2030413"/>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Body Image</a:t>
            </a:r>
            <a:endParaRPr lang="en-GB" sz="2800" dirty="0"/>
          </a:p>
        </p:txBody>
      </p:sp>
      <p:sp>
        <p:nvSpPr>
          <p:cNvPr id="3" name="Content Placeholder 2"/>
          <p:cNvSpPr>
            <a:spLocks noGrp="1"/>
          </p:cNvSpPr>
          <p:nvPr>
            <p:ph idx="1"/>
          </p:nvPr>
        </p:nvSpPr>
        <p:spPr>
          <a:xfrm>
            <a:off x="381000" y="1295400"/>
            <a:ext cx="4876800" cy="5410200"/>
          </a:xfrm>
          <a:solidFill>
            <a:schemeClr val="accent6">
              <a:lumMod val="20000"/>
              <a:lumOff val="80000"/>
            </a:schemeClr>
          </a:solidFill>
        </p:spPr>
        <p:txBody>
          <a:bodyPr>
            <a:normAutofit/>
          </a:bodyPr>
          <a:lstStyle/>
          <a:p>
            <a:pPr>
              <a:buNone/>
            </a:pPr>
            <a:r>
              <a:rPr lang="en-GB" sz="2000" b="1" dirty="0" smtClean="0"/>
              <a:t>Class Discussion:</a:t>
            </a:r>
          </a:p>
          <a:p>
            <a:pPr>
              <a:buNone/>
            </a:pPr>
            <a:endParaRPr lang="en-GB" sz="2000" dirty="0" smtClean="0">
              <a:solidFill>
                <a:srgbClr val="FF00FF"/>
              </a:solidFill>
            </a:endParaRPr>
          </a:p>
          <a:p>
            <a:r>
              <a:rPr lang="en-GB" sz="2000" dirty="0" smtClean="0">
                <a:solidFill>
                  <a:srgbClr val="FF00FF"/>
                </a:solidFill>
              </a:rPr>
              <a:t>What </a:t>
            </a:r>
            <a:r>
              <a:rPr lang="en-GB" sz="2000" dirty="0" smtClean="0">
                <a:solidFill>
                  <a:srgbClr val="FF00FF"/>
                </a:solidFill>
              </a:rPr>
              <a:t>messages do you take from this video? </a:t>
            </a:r>
          </a:p>
          <a:p>
            <a:pPr marL="342900" lvl="1" indent="-342900">
              <a:buNone/>
            </a:pPr>
            <a:endParaRPr lang="en-US" sz="2000" dirty="0" smtClean="0">
              <a:solidFill>
                <a:srgbClr val="FF00FF"/>
              </a:solidFill>
            </a:endParaRPr>
          </a:p>
          <a:p>
            <a:pPr marL="342900" lvl="1" indent="-342900">
              <a:buFont typeface="Arial" pitchFamily="34" charset="0"/>
              <a:buChar char="•"/>
            </a:pPr>
            <a:r>
              <a:rPr lang="en-US" sz="2000" dirty="0" smtClean="0">
                <a:solidFill>
                  <a:srgbClr val="FF00FF"/>
                </a:solidFill>
              </a:rPr>
              <a:t>How </a:t>
            </a:r>
            <a:r>
              <a:rPr lang="en-US" sz="2000" dirty="0" smtClean="0">
                <a:solidFill>
                  <a:srgbClr val="FF00FF"/>
                </a:solidFill>
              </a:rPr>
              <a:t>do you think people with negative body images might feel?</a:t>
            </a:r>
            <a:endParaRPr lang="en-GB" sz="2000" dirty="0" smtClean="0">
              <a:solidFill>
                <a:srgbClr val="FF00FF"/>
              </a:solidFill>
              <a:cs typeface="Times New Roman" pitchFamily="18" charset="0"/>
            </a:endParaRPr>
          </a:p>
          <a:p>
            <a:pPr fontAlgn="base">
              <a:buNone/>
            </a:pPr>
            <a:r>
              <a:rPr lang="en-GB" dirty="0" smtClean="0"/>
              <a:t/>
            </a:r>
            <a:br>
              <a:rPr lang="en-GB" dirty="0" smtClean="0"/>
            </a:br>
            <a:r>
              <a:rPr lang="en-GB" dirty="0" smtClean="0"/>
              <a:t> </a:t>
            </a:r>
          </a:p>
          <a:p>
            <a:pPr>
              <a:buNone/>
            </a:pPr>
            <a:endParaRPr lang="en-GB" dirty="0"/>
          </a:p>
        </p:txBody>
      </p:sp>
      <p:pic>
        <p:nvPicPr>
          <p:cNvPr id="24577" name="Picture 1" descr="C:\Users\Keith\Dropbox\Images\question marks.jpg"/>
          <p:cNvPicPr>
            <a:picLocks noChangeAspect="1" noChangeArrowheads="1"/>
          </p:cNvPicPr>
          <p:nvPr/>
        </p:nvPicPr>
        <p:blipFill>
          <a:blip r:embed="rId2" cstate="print"/>
          <a:srcRect/>
          <a:stretch>
            <a:fillRect/>
          </a:stretch>
        </p:blipFill>
        <p:spPr bwMode="auto">
          <a:xfrm>
            <a:off x="5334000" y="1524000"/>
            <a:ext cx="3521075" cy="42973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9"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9" fill="hold" nodeType="after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 calcmode="lin" valueType="num">
                                      <p:cBhvr additive="base">
                                        <p:cTn id="17"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5" end="5"/>
                                            </p:txEl>
                                          </p:spTgt>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9" fill="hold" nodeType="after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 calcmode="lin" valueType="num">
                                      <p:cBhvr additive="base">
                                        <p:cTn id="22"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3">
                                            <p:txEl>
                                              <p:pRg st="4" end="4"/>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Body Image</a:t>
            </a:r>
            <a:endParaRPr lang="en-GB" sz="2800" dirty="0"/>
          </a:p>
        </p:txBody>
      </p:sp>
      <p:sp>
        <p:nvSpPr>
          <p:cNvPr id="3" name="Content Placeholder 2"/>
          <p:cNvSpPr>
            <a:spLocks noGrp="1"/>
          </p:cNvSpPr>
          <p:nvPr>
            <p:ph idx="1"/>
          </p:nvPr>
        </p:nvSpPr>
        <p:spPr>
          <a:xfrm>
            <a:off x="457200" y="1600200"/>
            <a:ext cx="4953000" cy="4876800"/>
          </a:xfrm>
        </p:spPr>
        <p:style>
          <a:lnRef idx="1">
            <a:schemeClr val="accent5"/>
          </a:lnRef>
          <a:fillRef idx="2">
            <a:schemeClr val="accent5"/>
          </a:fillRef>
          <a:effectRef idx="1">
            <a:schemeClr val="accent5"/>
          </a:effectRef>
          <a:fontRef idx="minor">
            <a:schemeClr val="dk1"/>
          </a:fontRef>
        </p:style>
        <p:txBody>
          <a:bodyPr>
            <a:normAutofit/>
          </a:bodyPr>
          <a:lstStyle/>
          <a:p>
            <a:pPr>
              <a:buNone/>
            </a:pPr>
            <a:r>
              <a:rPr lang="en-US" sz="2000" b="1" dirty="0" smtClean="0"/>
              <a:t>People With Negative Body Images Can Feel:</a:t>
            </a:r>
          </a:p>
          <a:p>
            <a:pPr>
              <a:buNone/>
            </a:pPr>
            <a:endParaRPr lang="en-US" sz="2000" dirty="0" smtClean="0"/>
          </a:p>
          <a:p>
            <a:pPr lvl="1"/>
            <a:r>
              <a:rPr lang="en-US" sz="2000" dirty="0" smtClean="0"/>
              <a:t>Ashamed of themselves</a:t>
            </a:r>
          </a:p>
          <a:p>
            <a:pPr lvl="1"/>
            <a:r>
              <a:rPr lang="en-US" sz="2000" dirty="0" smtClean="0"/>
              <a:t>Self-conscious</a:t>
            </a:r>
          </a:p>
          <a:p>
            <a:pPr lvl="1"/>
            <a:r>
              <a:rPr lang="en-US" sz="2000" dirty="0" smtClean="0"/>
              <a:t>Anxious about their body</a:t>
            </a:r>
          </a:p>
          <a:p>
            <a:pPr lvl="1"/>
            <a:r>
              <a:rPr lang="en-US" sz="2000" dirty="0" smtClean="0"/>
              <a:t>Have low self-esteem</a:t>
            </a:r>
          </a:p>
          <a:p>
            <a:pPr lvl="1"/>
            <a:r>
              <a:rPr lang="en-US" sz="2000" dirty="0" smtClean="0"/>
              <a:t>Have a distorted perception of their body’s shape or size</a:t>
            </a:r>
          </a:p>
          <a:p>
            <a:pPr lvl="1"/>
            <a:endParaRPr lang="en-US" sz="1600" dirty="0" smtClean="0"/>
          </a:p>
          <a:p>
            <a:r>
              <a:rPr lang="en-US" sz="2000" dirty="0" smtClean="0"/>
              <a:t>People with a negative body image are more likely to develop an eating disorder such as anorexia nervosa, bulimia and binge eating</a:t>
            </a:r>
          </a:p>
          <a:p>
            <a:endParaRPr lang="en-GB" sz="1900" b="1" dirty="0" smtClean="0">
              <a:solidFill>
                <a:schemeClr val="bg1"/>
              </a:solidFill>
            </a:endParaRPr>
          </a:p>
          <a:p>
            <a:pPr>
              <a:buNone/>
            </a:pPr>
            <a:endParaRPr lang="en-GB" sz="1900" b="1" dirty="0" smtClean="0">
              <a:solidFill>
                <a:schemeClr val="bg1"/>
              </a:solidFill>
            </a:endParaRPr>
          </a:p>
          <a:p>
            <a:pPr>
              <a:buNone/>
            </a:pPr>
            <a:endParaRPr lang="en-GB" sz="1900" b="1" dirty="0" smtClean="0">
              <a:solidFill>
                <a:schemeClr val="bg1"/>
              </a:solidFill>
            </a:endParaRPr>
          </a:p>
          <a:p>
            <a:pPr>
              <a:buNone/>
            </a:pPr>
            <a:endParaRPr lang="en-GB" sz="1900" dirty="0" smtClean="0"/>
          </a:p>
          <a:p>
            <a:pPr>
              <a:buNone/>
            </a:pPr>
            <a:endParaRPr lang="en-GB" sz="2000" dirty="0"/>
          </a:p>
        </p:txBody>
      </p:sp>
      <p:pic>
        <p:nvPicPr>
          <p:cNvPr id="9220" name="Picture 4" descr="Image result for anxious male"/>
          <p:cNvPicPr>
            <a:picLocks noChangeAspect="1" noChangeArrowheads="1"/>
          </p:cNvPicPr>
          <p:nvPr/>
        </p:nvPicPr>
        <p:blipFill>
          <a:blip r:embed="rId2" cstate="print"/>
          <a:srcRect/>
          <a:stretch>
            <a:fillRect/>
          </a:stretch>
        </p:blipFill>
        <p:spPr bwMode="auto">
          <a:xfrm>
            <a:off x="5477933" y="2667000"/>
            <a:ext cx="3589867" cy="20193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dissolve">
                                      <p:cBhvr>
                                        <p:cTn id="7" dur="500"/>
                                        <p:tgtEl>
                                          <p:spTgt spid="3">
                                            <p:txEl>
                                              <p:pRg st="2" end="2"/>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animEffect transition="in" filter="dissolve">
                                      <p:cBhvr>
                                        <p:cTn id="11" dur="500"/>
                                        <p:tgtEl>
                                          <p:spTgt spid="3">
                                            <p:txEl>
                                              <p:pRg st="3" end="3"/>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Effect transition="in" filter="dissolve">
                                      <p:cBhvr>
                                        <p:cTn id="19" dur="500"/>
                                        <p:tgtEl>
                                          <p:spTgt spid="3">
                                            <p:txEl>
                                              <p:pRg st="5" end="5"/>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animEffect transition="in" filter="dissolve">
                                      <p:cBhvr>
                                        <p:cTn id="23" dur="500"/>
                                        <p:tgtEl>
                                          <p:spTgt spid="3">
                                            <p:txEl>
                                              <p:pRg st="6" end="6"/>
                                            </p:txEl>
                                          </p:spTgt>
                                        </p:tgtEl>
                                      </p:cBhvr>
                                    </p:animEffect>
                                  </p:childTnLst>
                                </p:cTn>
                              </p:par>
                            </p:childTnLst>
                          </p:cTn>
                        </p:par>
                        <p:par>
                          <p:cTn id="24" fill="hold">
                            <p:stCondLst>
                              <p:cond delay="2500"/>
                            </p:stCondLst>
                            <p:childTnLst>
                              <p:par>
                                <p:cTn id="25" presetID="9" presetClass="entr" presetSubtype="0" fill="hold" nodeType="after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Effect transition="in" filter="dissolve">
                                      <p:cBhvr>
                                        <p:cTn id="27"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Body Image</a:t>
            </a:r>
            <a:endParaRPr lang="en-GB" sz="2800" dirty="0"/>
          </a:p>
        </p:txBody>
      </p:sp>
      <p:sp>
        <p:nvSpPr>
          <p:cNvPr id="3" name="Content Placeholder 2"/>
          <p:cNvSpPr>
            <a:spLocks noGrp="1"/>
          </p:cNvSpPr>
          <p:nvPr>
            <p:ph idx="1"/>
          </p:nvPr>
        </p:nvSpPr>
        <p:spPr>
          <a:xfrm>
            <a:off x="457200" y="1600201"/>
            <a:ext cx="4876800" cy="4876799"/>
          </a:xfrm>
        </p:spPr>
        <p:style>
          <a:lnRef idx="1">
            <a:schemeClr val="accent2"/>
          </a:lnRef>
          <a:fillRef idx="2">
            <a:schemeClr val="accent2"/>
          </a:fillRef>
          <a:effectRef idx="1">
            <a:schemeClr val="accent2"/>
          </a:effectRef>
          <a:fontRef idx="minor">
            <a:schemeClr val="dk1"/>
          </a:fontRef>
        </p:style>
        <p:txBody>
          <a:bodyPr>
            <a:normAutofit fontScale="92500" lnSpcReduction="10000"/>
          </a:bodyPr>
          <a:lstStyle/>
          <a:p>
            <a:pPr>
              <a:buNone/>
            </a:pPr>
            <a:r>
              <a:rPr lang="en-GB" sz="2400" b="1" dirty="0" smtClean="0"/>
              <a:t>Fighting Back:</a:t>
            </a:r>
          </a:p>
          <a:p>
            <a:pPr>
              <a:buNone/>
            </a:pPr>
            <a:endParaRPr lang="en-GB" sz="2400" b="1" dirty="0" smtClean="0"/>
          </a:p>
          <a:p>
            <a:r>
              <a:rPr lang="en-GB" sz="2000" dirty="0" smtClean="0"/>
              <a:t>Celebrities are not “average” people – it is their full-time job and they are paid based on how they look on camera</a:t>
            </a:r>
          </a:p>
          <a:p>
            <a:pPr>
              <a:buNone/>
            </a:pPr>
            <a:endParaRPr lang="en-GB" sz="2000" dirty="0" smtClean="0"/>
          </a:p>
          <a:p>
            <a:r>
              <a:rPr lang="en-GB" sz="2000" dirty="0" smtClean="0"/>
              <a:t>They have an entire team of people who make sure they eat right, exercise and take care of their skin and hair</a:t>
            </a:r>
          </a:p>
          <a:p>
            <a:pPr>
              <a:buNone/>
            </a:pPr>
            <a:endParaRPr lang="en-GB" sz="2000" dirty="0" smtClean="0"/>
          </a:p>
          <a:p>
            <a:r>
              <a:rPr lang="en-GB" sz="2000" dirty="0" smtClean="0"/>
              <a:t>If they have to Photoshop, then perfection is impossible, even for them, so why would you strive for it?</a:t>
            </a:r>
          </a:p>
          <a:p>
            <a:pPr>
              <a:buNone/>
            </a:pPr>
            <a:endParaRPr lang="en-GB" sz="2000" dirty="0" smtClean="0"/>
          </a:p>
          <a:p>
            <a:r>
              <a:rPr lang="en-GB" sz="2000" dirty="0" smtClean="0"/>
              <a:t>Don’t accept that celebrities and how they look represents the real world</a:t>
            </a:r>
          </a:p>
          <a:p>
            <a:pPr>
              <a:buNone/>
            </a:pPr>
            <a:endParaRPr lang="en-GB" dirty="0"/>
          </a:p>
        </p:txBody>
      </p:sp>
      <p:pic>
        <p:nvPicPr>
          <p:cNvPr id="8196" name="Picture 4" descr="Image result for naomi campbell"/>
          <p:cNvPicPr>
            <a:picLocks noChangeAspect="1" noChangeArrowheads="1"/>
          </p:cNvPicPr>
          <p:nvPr/>
        </p:nvPicPr>
        <p:blipFill>
          <a:blip r:embed="rId2" cstate="print"/>
          <a:srcRect/>
          <a:stretch>
            <a:fillRect/>
          </a:stretch>
        </p:blipFill>
        <p:spPr bwMode="auto">
          <a:xfrm>
            <a:off x="5638800" y="1676400"/>
            <a:ext cx="3200400" cy="48006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dissolve">
                                      <p:cBhvr>
                                        <p:cTn id="19" dur="500"/>
                                        <p:tgtEl>
                                          <p:spTgt spid="3">
                                            <p:txEl>
                                              <p:pRg st="6" end="6"/>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animEffect transition="in" filter="dissolve">
                                      <p:cBhvr>
                                        <p:cTn id="23"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Body Image</a:t>
            </a:r>
            <a:endParaRPr lang="en-GB" sz="2800" dirty="0"/>
          </a:p>
        </p:txBody>
      </p:sp>
      <p:sp>
        <p:nvSpPr>
          <p:cNvPr id="3" name="Content Placeholder 2"/>
          <p:cNvSpPr>
            <a:spLocks noGrp="1"/>
          </p:cNvSpPr>
          <p:nvPr>
            <p:ph idx="1"/>
          </p:nvPr>
        </p:nvSpPr>
        <p:spPr>
          <a:xfrm>
            <a:off x="457200" y="1600201"/>
            <a:ext cx="8382000" cy="5105399"/>
          </a:xfrm>
        </p:spPr>
        <p:style>
          <a:lnRef idx="1">
            <a:schemeClr val="accent2"/>
          </a:lnRef>
          <a:fillRef idx="2">
            <a:schemeClr val="accent2"/>
          </a:fillRef>
          <a:effectRef idx="1">
            <a:schemeClr val="accent2"/>
          </a:effectRef>
          <a:fontRef idx="minor">
            <a:schemeClr val="dk1"/>
          </a:fontRef>
        </p:style>
        <p:txBody>
          <a:bodyPr>
            <a:normAutofit/>
          </a:bodyPr>
          <a:lstStyle/>
          <a:p>
            <a:pPr>
              <a:buNone/>
            </a:pPr>
            <a:r>
              <a:rPr lang="en-GB" sz="2400" b="1" dirty="0" smtClean="0"/>
              <a:t>Fighting Back:</a:t>
            </a:r>
          </a:p>
          <a:p>
            <a:pPr>
              <a:buNone/>
            </a:pPr>
            <a:endParaRPr lang="en-GB" sz="2400" b="1" dirty="0" smtClean="0"/>
          </a:p>
          <a:p>
            <a:r>
              <a:rPr lang="en-GB" sz="2000" dirty="0" smtClean="0"/>
              <a:t>Be who you are!</a:t>
            </a:r>
          </a:p>
          <a:p>
            <a:endParaRPr lang="en-GB" sz="2000" dirty="0" smtClean="0"/>
          </a:p>
          <a:p>
            <a:pPr>
              <a:buNone/>
            </a:pPr>
            <a:endParaRPr lang="en-GB" dirty="0"/>
          </a:p>
        </p:txBody>
      </p:sp>
      <p:pic>
        <p:nvPicPr>
          <p:cNvPr id="2051" name="Picture 3"/>
          <p:cNvPicPr>
            <a:picLocks noChangeAspect="1" noChangeArrowheads="1"/>
          </p:cNvPicPr>
          <p:nvPr/>
        </p:nvPicPr>
        <p:blipFill>
          <a:blip r:embed="rId2" cstate="print"/>
          <a:srcRect/>
          <a:stretch>
            <a:fillRect/>
          </a:stretch>
        </p:blipFill>
        <p:spPr bwMode="auto">
          <a:xfrm>
            <a:off x="5562600" y="1828800"/>
            <a:ext cx="2924175" cy="2343346"/>
          </a:xfrm>
          <a:prstGeom prst="rect">
            <a:avLst/>
          </a:prstGeom>
          <a:noFill/>
          <a:ln w="9525">
            <a:noFill/>
            <a:miter lim="800000"/>
            <a:headEnd/>
            <a:tailEnd/>
          </a:ln>
          <a:effectLst/>
        </p:spPr>
      </p:pic>
      <p:pic>
        <p:nvPicPr>
          <p:cNvPr id="2055" name="Picture 7" descr="Image result for goth fashion"/>
          <p:cNvPicPr>
            <a:picLocks noChangeAspect="1" noChangeArrowheads="1"/>
          </p:cNvPicPr>
          <p:nvPr/>
        </p:nvPicPr>
        <p:blipFill>
          <a:blip r:embed="rId3" cstate="print"/>
          <a:srcRect/>
          <a:stretch>
            <a:fillRect/>
          </a:stretch>
        </p:blipFill>
        <p:spPr bwMode="auto">
          <a:xfrm>
            <a:off x="3276600" y="1828800"/>
            <a:ext cx="1955800" cy="2362200"/>
          </a:xfrm>
          <a:prstGeom prst="rect">
            <a:avLst/>
          </a:prstGeom>
          <a:noFill/>
        </p:spPr>
      </p:pic>
      <p:pic>
        <p:nvPicPr>
          <p:cNvPr id="2057" name="Picture 9" descr="Image result for cross dressing"/>
          <p:cNvPicPr>
            <a:picLocks noChangeAspect="1" noChangeArrowheads="1"/>
          </p:cNvPicPr>
          <p:nvPr/>
        </p:nvPicPr>
        <p:blipFill>
          <a:blip r:embed="rId4" cstate="print"/>
          <a:srcRect/>
          <a:stretch>
            <a:fillRect/>
          </a:stretch>
        </p:blipFill>
        <p:spPr bwMode="auto">
          <a:xfrm>
            <a:off x="516570" y="4191000"/>
            <a:ext cx="2455231" cy="1380018"/>
          </a:xfrm>
          <a:prstGeom prst="rect">
            <a:avLst/>
          </a:prstGeom>
          <a:noFill/>
        </p:spPr>
      </p:pic>
      <p:pic>
        <p:nvPicPr>
          <p:cNvPr id="2059" name="Picture 11" descr="Image result for fat young girl fashion"/>
          <p:cNvPicPr>
            <a:picLocks noChangeAspect="1" noChangeArrowheads="1"/>
          </p:cNvPicPr>
          <p:nvPr/>
        </p:nvPicPr>
        <p:blipFill>
          <a:blip r:embed="rId5" cstate="print"/>
          <a:srcRect/>
          <a:stretch>
            <a:fillRect/>
          </a:stretch>
        </p:blipFill>
        <p:spPr bwMode="auto">
          <a:xfrm>
            <a:off x="3200400" y="4229100"/>
            <a:ext cx="1752600" cy="2171700"/>
          </a:xfrm>
          <a:prstGeom prst="rect">
            <a:avLst/>
          </a:prstGeom>
          <a:noFill/>
        </p:spPr>
      </p:pic>
      <p:pic>
        <p:nvPicPr>
          <p:cNvPr id="2061" name="Picture 13" descr="Related image"/>
          <p:cNvPicPr>
            <a:picLocks noChangeAspect="1" noChangeArrowheads="1"/>
          </p:cNvPicPr>
          <p:nvPr/>
        </p:nvPicPr>
        <p:blipFill>
          <a:blip r:embed="rId6" cstate="print"/>
          <a:srcRect/>
          <a:stretch>
            <a:fillRect/>
          </a:stretch>
        </p:blipFill>
        <p:spPr bwMode="auto">
          <a:xfrm>
            <a:off x="5791200" y="4343400"/>
            <a:ext cx="2362200" cy="218122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Body Image</a:t>
            </a:r>
            <a:endParaRPr lang="en-GB" sz="2800" dirty="0"/>
          </a:p>
        </p:txBody>
      </p:sp>
      <p:sp>
        <p:nvSpPr>
          <p:cNvPr id="3" name="Content Placeholder 2"/>
          <p:cNvSpPr>
            <a:spLocks noGrp="1"/>
          </p:cNvSpPr>
          <p:nvPr>
            <p:ph idx="1"/>
          </p:nvPr>
        </p:nvSpPr>
        <p:spPr>
          <a:xfrm>
            <a:off x="457200" y="1600200"/>
            <a:ext cx="3886200" cy="4525963"/>
          </a:xfrm>
        </p:spPr>
        <p:style>
          <a:lnRef idx="1">
            <a:schemeClr val="accent6"/>
          </a:lnRef>
          <a:fillRef idx="2">
            <a:schemeClr val="accent6"/>
          </a:fillRef>
          <a:effectRef idx="1">
            <a:schemeClr val="accent6"/>
          </a:effectRef>
          <a:fontRef idx="minor">
            <a:schemeClr val="dk1"/>
          </a:fontRef>
        </p:style>
        <p:txBody>
          <a:bodyPr>
            <a:normAutofit fontScale="92500" lnSpcReduction="20000"/>
          </a:bodyPr>
          <a:lstStyle/>
          <a:p>
            <a:pPr>
              <a:buNone/>
            </a:pPr>
            <a:r>
              <a:rPr lang="en-GB" sz="2000" b="1" dirty="0" smtClean="0"/>
              <a:t>Tips:</a:t>
            </a:r>
          </a:p>
          <a:p>
            <a:pPr>
              <a:buNone/>
            </a:pPr>
            <a:endParaRPr lang="en-GB" sz="2000" b="1" dirty="0" smtClean="0"/>
          </a:p>
          <a:p>
            <a:r>
              <a:rPr lang="en-GB" sz="2000" dirty="0" smtClean="0"/>
              <a:t>Change your goal from weight loss to health improvement</a:t>
            </a:r>
          </a:p>
          <a:p>
            <a:pPr>
              <a:buNone/>
            </a:pPr>
            <a:endParaRPr lang="en-GB" sz="2000" dirty="0" smtClean="0"/>
          </a:p>
          <a:p>
            <a:r>
              <a:rPr lang="en-GB" sz="2000" dirty="0" smtClean="0"/>
              <a:t>Focus on your internal beauty and qualities, improving your self-esteem, self-confidence and internal strength of character</a:t>
            </a:r>
          </a:p>
          <a:p>
            <a:pPr>
              <a:buNone/>
            </a:pPr>
            <a:endParaRPr lang="en-GB" sz="2000" dirty="0" smtClean="0"/>
          </a:p>
          <a:p>
            <a:r>
              <a:rPr lang="en-GB" sz="2000" dirty="0" smtClean="0"/>
              <a:t>Start to be very critical about the images that are fed to us in the media</a:t>
            </a:r>
          </a:p>
          <a:p>
            <a:pPr>
              <a:buNone/>
            </a:pPr>
            <a:endParaRPr lang="en-GB" sz="2000" dirty="0" smtClean="0"/>
          </a:p>
          <a:p>
            <a:r>
              <a:rPr lang="en-GB" sz="2000" dirty="0" smtClean="0"/>
              <a:t>We are all imperfect and flawed but we are beautiful - be happy in your own skin</a:t>
            </a:r>
          </a:p>
          <a:p>
            <a:pPr>
              <a:buNone/>
            </a:pPr>
            <a:endParaRPr lang="en-GB" sz="2000" dirty="0"/>
          </a:p>
        </p:txBody>
      </p:sp>
      <p:sp>
        <p:nvSpPr>
          <p:cNvPr id="4" name="Content Placeholder 2"/>
          <p:cNvSpPr txBox="1">
            <a:spLocks/>
          </p:cNvSpPr>
          <p:nvPr/>
        </p:nvSpPr>
        <p:spPr>
          <a:xfrm>
            <a:off x="4800600" y="1752600"/>
            <a:ext cx="3886200" cy="4525963"/>
          </a:xfrm>
          <a:prstGeom prst="rect">
            <a:avLst/>
          </a:prstGeom>
        </p:spPr>
        <p:txBody>
          <a:bodyPr vert="horz" lIns="91440" tIns="45720" rIns="91440" bIns="45720" rtlCol="0">
            <a:norm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GB" sz="2400" b="0" i="1" u="none" strike="noStrike" kern="1200" cap="none" spc="0" normalizeH="0" baseline="0" noProof="0" dirty="0" smtClean="0">
                <a:ln>
                  <a:noFill/>
                </a:ln>
                <a:solidFill>
                  <a:schemeClr val="accent6">
                    <a:lumMod val="75000"/>
                  </a:schemeClr>
                </a:solidFill>
                <a:effectLst/>
                <a:uLnTx/>
                <a:uFillTx/>
                <a:latin typeface="+mn-lt"/>
                <a:ea typeface="+mn-ea"/>
                <a:cs typeface="+mn-cs"/>
              </a:rPr>
              <a:t>‘People go on about my </a:t>
            </a:r>
            <a:r>
              <a:rPr lang="en-GB" sz="2400" i="1" dirty="0" smtClean="0">
                <a:solidFill>
                  <a:schemeClr val="accent6">
                    <a:lumMod val="75000"/>
                  </a:schemeClr>
                </a:solidFill>
              </a:rPr>
              <a:t>weight but I’m not going to change my size because they don’t like the way I look ‘</a:t>
            </a:r>
            <a:r>
              <a:rPr lang="en-GB" sz="2000" dirty="0" smtClean="0"/>
              <a:t> Adele</a:t>
            </a:r>
          </a:p>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20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2000" b="0" i="0" u="none" strike="noStrike" kern="1200" cap="none" spc="0" normalizeH="0" baseline="0" noProof="0" dirty="0">
              <a:ln>
                <a:noFill/>
              </a:ln>
              <a:solidFill>
                <a:schemeClr val="tx1"/>
              </a:solidFill>
              <a:effectLst/>
              <a:uLnTx/>
              <a:uFillTx/>
              <a:latin typeface="+mn-lt"/>
              <a:ea typeface="+mn-ea"/>
              <a:cs typeface="+mn-cs"/>
            </a:endParaRPr>
          </a:p>
        </p:txBody>
      </p:sp>
      <p:pic>
        <p:nvPicPr>
          <p:cNvPr id="39938" name="Picture 2" descr="Related image"/>
          <p:cNvPicPr>
            <a:picLocks noChangeAspect="1" noChangeArrowheads="1"/>
          </p:cNvPicPr>
          <p:nvPr/>
        </p:nvPicPr>
        <p:blipFill>
          <a:blip r:embed="rId2" cstate="print"/>
          <a:srcRect/>
          <a:stretch>
            <a:fillRect/>
          </a:stretch>
        </p:blipFill>
        <p:spPr bwMode="auto">
          <a:xfrm>
            <a:off x="6096000" y="3733800"/>
            <a:ext cx="1981200" cy="30465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1000"/>
                            </p:stCondLst>
                            <p:childTnLst>
                              <p:par>
                                <p:cTn id="5" presetID="2" presetClass="entr" presetSubtype="4"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1500"/>
                            </p:stCondLst>
                            <p:childTnLst>
                              <p:par>
                                <p:cTn id="10" presetID="2" presetClass="entr" presetSubtype="4"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14" fill="hold">
                            <p:stCondLst>
                              <p:cond delay="2000"/>
                            </p:stCondLst>
                            <p:childTnLst>
                              <p:par>
                                <p:cTn id="15" presetID="2" presetClass="entr" presetSubtype="4" fill="hold"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par>
                          <p:cTn id="19" fill="hold">
                            <p:stCondLst>
                              <p:cond delay="2500"/>
                            </p:stCondLst>
                            <p:childTnLst>
                              <p:par>
                                <p:cTn id="20" presetID="2" presetClass="entr" presetSubtype="4" fill="hold" nodeType="after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 calcmode="lin" valueType="num">
                                      <p:cBhvr additive="base">
                                        <p:cTn id="22"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par>
                          <p:cTn id="24" fill="hold">
                            <p:stCondLst>
                              <p:cond delay="3000"/>
                            </p:stCondLst>
                            <p:childTnLst>
                              <p:par>
                                <p:cTn id="25" presetID="2" presetClass="entr" presetSubtype="4" fill="hold" nodeType="after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 calcmode="lin" valueType="num">
                                      <p:cBhvr additive="base">
                                        <p:cTn id="27"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par>
                          <p:cTn id="29" fill="hold">
                            <p:stCondLst>
                              <p:cond delay="3500"/>
                            </p:stCondLst>
                            <p:childTnLst>
                              <p:par>
                                <p:cTn id="30" presetID="9" presetClass="entr" presetSubtype="0" fill="hold" grpId="0" nodeType="after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dissolve">
                                      <p:cBhvr>
                                        <p:cTn id="32" dur="500"/>
                                        <p:tgtEl>
                                          <p:spTgt spid="4"/>
                                        </p:tgtEl>
                                      </p:cBhvr>
                                    </p:animEffect>
                                  </p:childTnLst>
                                </p:cTn>
                              </p:par>
                            </p:childTnLst>
                          </p:cTn>
                        </p:par>
                        <p:par>
                          <p:cTn id="33" fill="hold">
                            <p:stCondLst>
                              <p:cond delay="4000"/>
                            </p:stCondLst>
                            <p:childTnLst>
                              <p:par>
                                <p:cTn id="34" presetID="9" presetClass="entr" presetSubtype="0" fill="hold" nodeType="afterEffect">
                                  <p:stCondLst>
                                    <p:cond delay="0"/>
                                  </p:stCondLst>
                                  <p:childTnLst>
                                    <p:set>
                                      <p:cBhvr>
                                        <p:cTn id="35" dur="1" fill="hold">
                                          <p:stCondLst>
                                            <p:cond delay="0"/>
                                          </p:stCondLst>
                                        </p:cTn>
                                        <p:tgtEl>
                                          <p:spTgt spid="39938"/>
                                        </p:tgtEl>
                                        <p:attrNameLst>
                                          <p:attrName>style.visibility</p:attrName>
                                        </p:attrNameLst>
                                      </p:cBhvr>
                                      <p:to>
                                        <p:strVal val="visible"/>
                                      </p:to>
                                    </p:set>
                                    <p:animEffect transition="in" filter="dissolve">
                                      <p:cBhvr>
                                        <p:cTn id="36" dur="500"/>
                                        <p:tgtEl>
                                          <p:spTgt spid="399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Communication - Online V Face-to-Face</a:t>
            </a:r>
            <a:endParaRPr lang="en-GB" sz="2800" dirty="0"/>
          </a:p>
        </p:txBody>
      </p:sp>
      <p:sp>
        <p:nvSpPr>
          <p:cNvPr id="3" name="Content Placeholder 2"/>
          <p:cNvSpPr>
            <a:spLocks noGrp="1"/>
          </p:cNvSpPr>
          <p:nvPr>
            <p:ph idx="1"/>
          </p:nvPr>
        </p:nvSpPr>
        <p:spPr>
          <a:xfrm>
            <a:off x="457200" y="1600200"/>
            <a:ext cx="4724400" cy="4525963"/>
          </a:xfrm>
          <a:solidFill>
            <a:schemeClr val="bg2"/>
          </a:solidFill>
        </p:spPr>
        <p:txBody>
          <a:bodyPr>
            <a:normAutofit/>
          </a:bodyPr>
          <a:lstStyle/>
          <a:p>
            <a:pPr>
              <a:buNone/>
            </a:pPr>
            <a:r>
              <a:rPr lang="en-GB" sz="2000" b="1" dirty="0" smtClean="0"/>
              <a:t>In Groups of 4: </a:t>
            </a:r>
          </a:p>
          <a:p>
            <a:pPr>
              <a:buNone/>
            </a:pPr>
            <a:endParaRPr lang="en-GB" sz="2000" b="1" dirty="0" smtClean="0"/>
          </a:p>
          <a:p>
            <a:r>
              <a:rPr lang="en-GB" sz="2000" dirty="0" smtClean="0">
                <a:solidFill>
                  <a:srgbClr val="FF00FF"/>
                </a:solidFill>
              </a:rPr>
              <a:t>This is an advert for weight loss. 70,000 people in the UK signed a petition to have it banned</a:t>
            </a:r>
          </a:p>
          <a:p>
            <a:pPr>
              <a:buNone/>
            </a:pPr>
            <a:endParaRPr lang="en-GB" sz="2000" dirty="0" smtClean="0">
              <a:solidFill>
                <a:srgbClr val="FF00FF"/>
              </a:solidFill>
            </a:endParaRPr>
          </a:p>
          <a:p>
            <a:r>
              <a:rPr lang="en-GB" sz="2000" dirty="0" smtClean="0">
                <a:solidFill>
                  <a:srgbClr val="FF00FF"/>
                </a:solidFill>
              </a:rPr>
              <a:t>Compose a letter to the Chief Executive outlining  the reasons why you think it might be inappropriate to use this advert and image and the impact it might have on young people</a:t>
            </a:r>
          </a:p>
          <a:p>
            <a:pPr>
              <a:buNone/>
            </a:pPr>
            <a:endParaRPr lang="en-GB" sz="2000" dirty="0" smtClean="0">
              <a:solidFill>
                <a:srgbClr val="FF00FF"/>
              </a:solidFill>
            </a:endParaRPr>
          </a:p>
          <a:p>
            <a:r>
              <a:rPr lang="en-GB" sz="2000" dirty="0" smtClean="0">
                <a:solidFill>
                  <a:srgbClr val="FF00FF"/>
                </a:solidFill>
              </a:rPr>
              <a:t>Share with the class</a:t>
            </a:r>
          </a:p>
          <a:p>
            <a:pPr>
              <a:buNone/>
            </a:pPr>
            <a:endParaRPr lang="en-GB" sz="2000" dirty="0" smtClean="0"/>
          </a:p>
          <a:p>
            <a:endParaRPr lang="en-GB" sz="2000" dirty="0" smtClean="0">
              <a:solidFill>
                <a:srgbClr val="FF00FF"/>
              </a:solidFill>
            </a:endParaRPr>
          </a:p>
          <a:p>
            <a:pPr lvl="1"/>
            <a:endParaRPr lang="en-GB" dirty="0"/>
          </a:p>
        </p:txBody>
      </p:sp>
      <p:pic>
        <p:nvPicPr>
          <p:cNvPr id="5122" name="Picture 2" descr="Related image"/>
          <p:cNvPicPr>
            <a:picLocks noChangeAspect="1" noChangeArrowheads="1"/>
          </p:cNvPicPr>
          <p:nvPr/>
        </p:nvPicPr>
        <p:blipFill>
          <a:blip r:embed="rId2" cstate="print"/>
          <a:srcRect/>
          <a:stretch>
            <a:fillRect/>
          </a:stretch>
        </p:blipFill>
        <p:spPr bwMode="auto">
          <a:xfrm>
            <a:off x="5217892" y="2590800"/>
            <a:ext cx="3926108" cy="2617917"/>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dissolve">
                                      <p:cBhvr>
                                        <p:cTn id="19"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sp>
        <p:nvSpPr>
          <p:cNvPr id="3" name="Content Placeholder 2"/>
          <p:cNvSpPr>
            <a:spLocks noGrp="1"/>
          </p:cNvSpPr>
          <p:nvPr>
            <p:ph idx="1"/>
          </p:nvPr>
        </p:nvSpPr>
        <p:spPr>
          <a:xfrm>
            <a:off x="381000" y="1447800"/>
            <a:ext cx="8534400" cy="5257800"/>
          </a:xfrm>
          <a:solidFill>
            <a:schemeClr val="accent2">
              <a:lumMod val="40000"/>
              <a:lumOff val="60000"/>
            </a:schemeClr>
          </a:solidFill>
        </p:spPr>
        <p:txBody>
          <a:bodyPr>
            <a:normAutofit fontScale="55000" lnSpcReduction="20000"/>
          </a:bodyPr>
          <a:lstStyle/>
          <a:p>
            <a:pPr>
              <a:buNone/>
            </a:pPr>
            <a:r>
              <a:rPr lang="en-GB" sz="2400" b="1" dirty="0" smtClean="0"/>
              <a:t>If I’m worried about anything, where do I go for help?</a:t>
            </a:r>
          </a:p>
          <a:p>
            <a:endParaRPr lang="en-GB" sz="2400" dirty="0" smtClean="0"/>
          </a:p>
          <a:p>
            <a:r>
              <a:rPr lang="en-GB" sz="2400" b="1" dirty="0" smtClean="0"/>
              <a:t>Parents, Family, Family Friend or Best Friend - </a:t>
            </a:r>
            <a:r>
              <a:rPr lang="en-GB" sz="2400" dirty="0" smtClean="0"/>
              <a:t>sometimes these people may appear very busy. If you want to talk something over it is a good idea to tell them you need to talk with them and ask when would be a good time. This will then hopefully mean you get some quality time to talk over anything you are concerned about</a:t>
            </a:r>
          </a:p>
          <a:p>
            <a:endParaRPr lang="en-GB" sz="2400" dirty="0" smtClean="0"/>
          </a:p>
          <a:p>
            <a:r>
              <a:rPr lang="en-GB" sz="2400" b="1" dirty="0" smtClean="0"/>
              <a:t>Teacher/Other School Staff </a:t>
            </a:r>
            <a:r>
              <a:rPr lang="en-GB" sz="2400" dirty="0" smtClean="0"/>
              <a:t>– can also be very busy people. Again, ask if you could see them and then they can suggest a good time to talk with you</a:t>
            </a:r>
          </a:p>
          <a:p>
            <a:pPr>
              <a:buNone/>
            </a:pPr>
            <a:endParaRPr lang="en-GB" sz="2400" dirty="0" smtClean="0"/>
          </a:p>
          <a:p>
            <a:r>
              <a:rPr lang="en-GB" sz="2400" b="1" dirty="0" smtClean="0"/>
              <a:t>GP</a:t>
            </a:r>
            <a:r>
              <a:rPr lang="en-GB" sz="2400" dirty="0" smtClean="0"/>
              <a:t> - you may be used to going to your doctor with your parents/carers but you are able to see the doctor without them. To book a doctor’s appointment you will need to ring or visit the surgery and make the booking or attend an open surgery which is usually organised as first come first served. Each doctor’s surgery tends to operate a different system so you may need to ask the receptionist at the surgery how to go about booking an appointment. You are able to take a friend with you if you prefer</a:t>
            </a:r>
          </a:p>
          <a:p>
            <a:endParaRPr lang="en-GB" sz="2400" dirty="0" smtClean="0"/>
          </a:p>
          <a:p>
            <a:r>
              <a:rPr lang="en-GB" sz="2400" b="1" dirty="0" smtClean="0"/>
              <a:t>School Nurse </a:t>
            </a:r>
            <a:r>
              <a:rPr lang="en-GB" sz="2400" dirty="0" smtClean="0"/>
              <a:t>- every school has a school nurse team who work in the school for a certain number of hours per week. Our nurse is in  school on X dates so to arrange to see them, please do Y</a:t>
            </a:r>
          </a:p>
          <a:p>
            <a:pPr>
              <a:buNone/>
            </a:pPr>
            <a:endParaRPr lang="en-GB" sz="2400" dirty="0" smtClean="0"/>
          </a:p>
          <a:p>
            <a:r>
              <a:rPr lang="en-GB" sz="2400" b="1" dirty="0" smtClean="0"/>
              <a:t>CEOP</a:t>
            </a:r>
            <a:r>
              <a:rPr lang="en-GB" sz="2400" dirty="0" smtClean="0"/>
              <a:t> -  is here to keep children safe from sexual abuse and grooming online. They are here to help and give you advice, and you can make a report directly to them if something has happened online which has made you feel unsafe, scared or worried. This might be from someone you know in real life, or someone you have only ever met online. They take all reports seriously and  will do everything they can to keep you safe. As well as providing a facility to enable you to make a report to CEOP, the CEOP </a:t>
            </a:r>
            <a:r>
              <a:rPr lang="en-GB" sz="2400" dirty="0" err="1" smtClean="0"/>
              <a:t>Thinkuknow</a:t>
            </a:r>
            <a:r>
              <a:rPr lang="en-GB" sz="2400" dirty="0" smtClean="0"/>
              <a:t> website has information and advice to help you if something has happened to you online.</a:t>
            </a:r>
          </a:p>
          <a:p>
            <a:endParaRPr lang="en-GB" sz="2400" dirty="0" smtClean="0"/>
          </a:p>
          <a:p>
            <a:r>
              <a:rPr lang="en-GB" sz="2400" b="1" dirty="0" smtClean="0"/>
              <a:t>Confidentiality </a:t>
            </a:r>
            <a:r>
              <a:rPr lang="en-GB" sz="2400" dirty="0" smtClean="0"/>
              <a:t>- teachers and other adults in school are not able to keep things you tell them secret, if it in any way means that you are at risk of any kind of harm.  All school staff has to report any disclosures you may make which indicate there may be a danger to your safety. This is called a ‘duty of care’ and all adults in schools have a duty of care over all the pupils in the school</a:t>
            </a:r>
          </a:p>
          <a:p>
            <a:pPr>
              <a:buNone/>
            </a:pPr>
            <a:endParaRPr lang="en-GB" sz="2200" dirty="0" smtClean="0"/>
          </a:p>
          <a:p>
            <a:endParaRPr lang="en-GB" sz="2000" dirty="0" smtClean="0"/>
          </a:p>
          <a:p>
            <a:endParaRPr lang="en-GB" sz="2000" dirty="0" smtClean="0">
              <a:solidFill>
                <a:schemeClr val="accent2">
                  <a:lumMod val="60000"/>
                  <a:lumOff val="40000"/>
                </a:schemeClr>
              </a:solidFill>
            </a:endParaRPr>
          </a:p>
          <a:p>
            <a:pPr>
              <a:buNone/>
            </a:pPr>
            <a:endParaRPr lang="en-GB" sz="2000" dirty="0">
              <a:solidFill>
                <a:schemeClr val="accent2">
                  <a:lumMod val="60000"/>
                  <a:lumOff val="40000"/>
                </a:schemeClr>
              </a:solidFil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1028" name="Picture 4"/>
          <p:cNvPicPr>
            <a:picLocks noChangeAspect="1" noChangeArrowheads="1"/>
          </p:cNvPicPr>
          <p:nvPr/>
        </p:nvPicPr>
        <p:blipFill>
          <a:blip r:embed="rId2" cstate="print"/>
          <a:srcRect/>
          <a:stretch>
            <a:fillRect/>
          </a:stretch>
        </p:blipFill>
        <p:spPr bwMode="auto">
          <a:xfrm>
            <a:off x="373664" y="1004888"/>
            <a:ext cx="8389335" cy="578614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2050" name="Picture 2"/>
          <p:cNvPicPr>
            <a:picLocks noChangeAspect="1" noChangeArrowheads="1"/>
          </p:cNvPicPr>
          <p:nvPr/>
        </p:nvPicPr>
        <p:blipFill>
          <a:blip r:embed="rId2" cstate="print"/>
          <a:srcRect/>
          <a:stretch>
            <a:fillRect/>
          </a:stretch>
        </p:blipFill>
        <p:spPr bwMode="auto">
          <a:xfrm>
            <a:off x="685800" y="1295400"/>
            <a:ext cx="7172325" cy="2676525"/>
          </a:xfrm>
          <a:prstGeom prst="rect">
            <a:avLst/>
          </a:prstGeom>
          <a:noFill/>
          <a:ln w="9525">
            <a:noFill/>
            <a:miter lim="800000"/>
            <a:headEnd/>
            <a:tailEnd/>
          </a:ln>
        </p:spPr>
      </p:pic>
      <p:pic>
        <p:nvPicPr>
          <p:cNvPr id="2051" name="Picture 3"/>
          <p:cNvPicPr>
            <a:picLocks noChangeAspect="1" noChangeArrowheads="1"/>
          </p:cNvPicPr>
          <p:nvPr/>
        </p:nvPicPr>
        <p:blipFill>
          <a:blip r:embed="rId3" cstate="print"/>
          <a:srcRect/>
          <a:stretch>
            <a:fillRect/>
          </a:stretch>
        </p:blipFill>
        <p:spPr bwMode="auto">
          <a:xfrm>
            <a:off x="838200" y="4038600"/>
            <a:ext cx="7124700" cy="2667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3074" name="Picture 2"/>
          <p:cNvPicPr>
            <a:picLocks noChangeAspect="1" noChangeArrowheads="1"/>
          </p:cNvPicPr>
          <p:nvPr/>
        </p:nvPicPr>
        <p:blipFill>
          <a:blip r:embed="rId2" cstate="print"/>
          <a:srcRect/>
          <a:stretch>
            <a:fillRect/>
          </a:stretch>
        </p:blipFill>
        <p:spPr bwMode="auto">
          <a:xfrm>
            <a:off x="668157" y="1295400"/>
            <a:ext cx="7485243" cy="543160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Body Image</a:t>
            </a:r>
            <a:endParaRPr lang="en-GB" sz="2800" b="1" dirty="0">
              <a:solidFill>
                <a:schemeClr val="accent6"/>
              </a:solidFill>
            </a:endParaRPr>
          </a:p>
        </p:txBody>
      </p:sp>
      <p:sp>
        <p:nvSpPr>
          <p:cNvPr id="3" name="Content Placeholder 2"/>
          <p:cNvSpPr>
            <a:spLocks noGrp="1"/>
          </p:cNvSpPr>
          <p:nvPr>
            <p:ph idx="1"/>
          </p:nvPr>
        </p:nvSpPr>
        <p:spPr>
          <a:xfrm>
            <a:off x="457200" y="1600200"/>
            <a:ext cx="4876800" cy="4525963"/>
          </a:xfrm>
        </p:spPr>
        <p:style>
          <a:lnRef idx="1">
            <a:schemeClr val="accent2"/>
          </a:lnRef>
          <a:fillRef idx="2">
            <a:schemeClr val="accent2"/>
          </a:fillRef>
          <a:effectRef idx="1">
            <a:schemeClr val="accent2"/>
          </a:effectRef>
          <a:fontRef idx="minor">
            <a:schemeClr val="dk1"/>
          </a:fontRef>
        </p:style>
        <p:txBody>
          <a:bodyPr>
            <a:normAutofit/>
          </a:bodyPr>
          <a:lstStyle/>
          <a:p>
            <a:r>
              <a:rPr lang="en-AU" sz="2000" dirty="0" smtClean="0"/>
              <a:t>We are individuals and our bodies are all different</a:t>
            </a:r>
          </a:p>
          <a:p>
            <a:endParaRPr lang="en-AU" sz="2000" dirty="0" smtClean="0"/>
          </a:p>
          <a:p>
            <a:r>
              <a:rPr lang="en-AU" sz="2000" dirty="0" smtClean="0"/>
              <a:t>Body image is the picture we have of ourselves in our mind based on feelings and judgements and sometimes it is different than what we see in the mirror</a:t>
            </a:r>
          </a:p>
          <a:p>
            <a:endParaRPr lang="en-AU" sz="2000" dirty="0" smtClean="0"/>
          </a:p>
          <a:p>
            <a:r>
              <a:rPr lang="en-AU" sz="2000" dirty="0" smtClean="0"/>
              <a:t>Self-esteem is how much we value and accept ourselves for who and what we are</a:t>
            </a:r>
          </a:p>
          <a:p>
            <a:pPr>
              <a:buNone/>
            </a:pPr>
            <a:endParaRPr lang="en-GB" sz="2000" dirty="0" smtClean="0"/>
          </a:p>
          <a:p>
            <a:pPr>
              <a:buNone/>
            </a:pPr>
            <a:endParaRPr lang="en-GB" sz="2000" dirty="0" smtClean="0"/>
          </a:p>
          <a:p>
            <a:pPr>
              <a:buNone/>
            </a:pPr>
            <a:endParaRPr lang="en-GB" dirty="0"/>
          </a:p>
        </p:txBody>
      </p:sp>
      <p:pic>
        <p:nvPicPr>
          <p:cNvPr id="5" name="Content Placeholder 3" descr="naomicampbell.jpg"/>
          <p:cNvPicPr>
            <a:picLocks noChangeAspect="1"/>
          </p:cNvPicPr>
          <p:nvPr/>
        </p:nvPicPr>
        <p:blipFill>
          <a:blip r:embed="rId2" cstate="print"/>
          <a:stretch>
            <a:fillRect/>
          </a:stretch>
        </p:blipFill>
        <p:spPr>
          <a:xfrm>
            <a:off x="5486400" y="2057400"/>
            <a:ext cx="3429000" cy="388620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4098" name="Picture 2"/>
          <p:cNvPicPr>
            <a:picLocks noChangeAspect="1" noChangeArrowheads="1"/>
          </p:cNvPicPr>
          <p:nvPr/>
        </p:nvPicPr>
        <p:blipFill>
          <a:blip r:embed="rId2" cstate="print"/>
          <a:srcRect/>
          <a:stretch>
            <a:fillRect/>
          </a:stretch>
        </p:blipFill>
        <p:spPr bwMode="auto">
          <a:xfrm>
            <a:off x="457200" y="1981200"/>
            <a:ext cx="8498044" cy="3200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Reflection</a:t>
            </a:r>
            <a:endParaRPr lang="en-GB" sz="2800" b="1" dirty="0">
              <a:solidFill>
                <a:schemeClr val="accent6"/>
              </a:solidFill>
            </a:endParaRPr>
          </a:p>
        </p:txBody>
      </p:sp>
      <p:sp>
        <p:nvSpPr>
          <p:cNvPr id="3" name="Content Placeholder 2"/>
          <p:cNvSpPr>
            <a:spLocks noGrp="1"/>
          </p:cNvSpPr>
          <p:nvPr>
            <p:ph idx="1"/>
          </p:nvPr>
        </p:nvSpPr>
        <p:spPr>
          <a:xfrm>
            <a:off x="457200" y="1600200"/>
            <a:ext cx="4648200" cy="4525963"/>
          </a:xfrm>
        </p:spPr>
        <p:style>
          <a:lnRef idx="1">
            <a:schemeClr val="accent3"/>
          </a:lnRef>
          <a:fillRef idx="3">
            <a:schemeClr val="accent3"/>
          </a:fillRef>
          <a:effectRef idx="2">
            <a:schemeClr val="accent3"/>
          </a:effectRef>
          <a:fontRef idx="minor">
            <a:schemeClr val="lt1"/>
          </a:fontRef>
        </p:style>
        <p:txBody>
          <a:bodyPr>
            <a:normAutofit/>
          </a:bodyPr>
          <a:lstStyle/>
          <a:p>
            <a:pPr>
              <a:buNone/>
            </a:pPr>
            <a:r>
              <a:rPr lang="en-GB" sz="2000" dirty="0" smtClean="0"/>
              <a:t>Your reflection and feedback is important!</a:t>
            </a:r>
          </a:p>
          <a:p>
            <a:pPr>
              <a:buNone/>
            </a:pPr>
            <a:endParaRPr lang="en-GB" sz="2000" dirty="0" smtClean="0"/>
          </a:p>
          <a:p>
            <a:r>
              <a:rPr lang="en-GB" sz="2000" dirty="0" smtClean="0"/>
              <a:t>Complete the Feedback Form anonymously and hand it in</a:t>
            </a:r>
            <a:endParaRPr lang="en-GB" sz="2000" dirty="0"/>
          </a:p>
        </p:txBody>
      </p:sp>
      <p:pic>
        <p:nvPicPr>
          <p:cNvPr id="1026" name="Picture 2"/>
          <p:cNvPicPr>
            <a:picLocks noChangeAspect="1" noChangeArrowheads="1"/>
          </p:cNvPicPr>
          <p:nvPr/>
        </p:nvPicPr>
        <p:blipFill>
          <a:blip r:embed="rId2" cstate="print"/>
          <a:srcRect/>
          <a:stretch>
            <a:fillRect/>
          </a:stretch>
        </p:blipFill>
        <p:spPr bwMode="auto">
          <a:xfrm>
            <a:off x="5207760" y="1905000"/>
            <a:ext cx="3756853" cy="2667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Body Image</a:t>
            </a:r>
            <a:endParaRPr lang="en-GB" sz="2800" dirty="0"/>
          </a:p>
        </p:txBody>
      </p:sp>
      <p:sp>
        <p:nvSpPr>
          <p:cNvPr id="3" name="Content Placeholder 2"/>
          <p:cNvSpPr>
            <a:spLocks noGrp="1"/>
          </p:cNvSpPr>
          <p:nvPr>
            <p:ph idx="1"/>
          </p:nvPr>
        </p:nvSpPr>
        <p:spPr>
          <a:xfrm>
            <a:off x="381000" y="1295400"/>
            <a:ext cx="4876800" cy="5410200"/>
          </a:xfrm>
          <a:solidFill>
            <a:schemeClr val="accent6">
              <a:lumMod val="20000"/>
              <a:lumOff val="80000"/>
            </a:schemeClr>
          </a:solidFill>
        </p:spPr>
        <p:txBody>
          <a:bodyPr>
            <a:normAutofit/>
          </a:bodyPr>
          <a:lstStyle/>
          <a:p>
            <a:pPr>
              <a:buNone/>
            </a:pPr>
            <a:r>
              <a:rPr lang="en-GB" sz="2000" b="1" dirty="0" smtClean="0"/>
              <a:t>In Groups of 4:</a:t>
            </a:r>
          </a:p>
          <a:p>
            <a:pPr>
              <a:buNone/>
            </a:pPr>
            <a:endParaRPr lang="en-GB" sz="2000" dirty="0" smtClean="0">
              <a:solidFill>
                <a:srgbClr val="FF00FF"/>
              </a:solidFill>
            </a:endParaRPr>
          </a:p>
          <a:p>
            <a:pPr marL="342900" lvl="1" indent="-342900">
              <a:buFont typeface="Arial" pitchFamily="34" charset="0"/>
              <a:buChar char="•"/>
            </a:pPr>
            <a:r>
              <a:rPr lang="en-GB" sz="2000" dirty="0" smtClean="0">
                <a:solidFill>
                  <a:srgbClr val="FF00FF"/>
                </a:solidFill>
              </a:rPr>
              <a:t>Discuss and list what factors influence body image</a:t>
            </a:r>
          </a:p>
          <a:p>
            <a:pPr marL="342900" lvl="1" indent="-342900">
              <a:buNone/>
            </a:pPr>
            <a:endParaRPr lang="en-GB" sz="2000" dirty="0" smtClean="0">
              <a:solidFill>
                <a:srgbClr val="FF00FF"/>
              </a:solidFill>
            </a:endParaRPr>
          </a:p>
          <a:p>
            <a:pPr marL="342900" lvl="1" indent="-342900">
              <a:buFont typeface="Arial" pitchFamily="34" charset="0"/>
              <a:buChar char="•"/>
            </a:pPr>
            <a:r>
              <a:rPr lang="en-GB" sz="2000" dirty="0" smtClean="0">
                <a:solidFill>
                  <a:srgbClr val="FF00FF"/>
                </a:solidFill>
              </a:rPr>
              <a:t>You have 5 minutes</a:t>
            </a:r>
          </a:p>
          <a:p>
            <a:pPr>
              <a:buNone/>
            </a:pPr>
            <a:endParaRPr lang="en-GB" sz="2000" dirty="0" smtClean="0">
              <a:solidFill>
                <a:srgbClr val="FF00FF"/>
              </a:solidFill>
            </a:endParaRPr>
          </a:p>
          <a:p>
            <a:r>
              <a:rPr lang="en-GB" sz="2000" dirty="0" smtClean="0">
                <a:solidFill>
                  <a:srgbClr val="FF00FF"/>
                </a:solidFill>
                <a:cs typeface="Times New Roman" pitchFamily="18" charset="0"/>
              </a:rPr>
              <a:t>Share these with the class</a:t>
            </a:r>
          </a:p>
          <a:p>
            <a:pPr fontAlgn="base">
              <a:buNone/>
            </a:pPr>
            <a:r>
              <a:rPr lang="en-GB" dirty="0" smtClean="0"/>
              <a:t/>
            </a:r>
            <a:br>
              <a:rPr lang="en-GB" dirty="0" smtClean="0"/>
            </a:br>
            <a:r>
              <a:rPr lang="en-GB" dirty="0" smtClean="0"/>
              <a:t> </a:t>
            </a:r>
          </a:p>
          <a:p>
            <a:pPr>
              <a:buNone/>
            </a:pPr>
            <a:endParaRPr lang="en-GB" dirty="0"/>
          </a:p>
        </p:txBody>
      </p:sp>
      <p:pic>
        <p:nvPicPr>
          <p:cNvPr id="24577" name="Picture 1" descr="C:\Users\Keith\Dropbox\Images\question marks.jpg"/>
          <p:cNvPicPr>
            <a:picLocks noChangeAspect="1" noChangeArrowheads="1"/>
          </p:cNvPicPr>
          <p:nvPr/>
        </p:nvPicPr>
        <p:blipFill>
          <a:blip r:embed="rId2" cstate="print"/>
          <a:srcRect/>
          <a:stretch>
            <a:fillRect/>
          </a:stretch>
        </p:blipFill>
        <p:spPr bwMode="auto">
          <a:xfrm>
            <a:off x="5334000" y="1524000"/>
            <a:ext cx="3521075" cy="42973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9"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9" fill="hold"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9" fill="hold" nodeType="after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 calcmode="lin" valueType="num">
                                      <p:cBhvr additive="base">
                                        <p:cTn id="22"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3">
                                            <p:txEl>
                                              <p:pRg st="6" end="6"/>
                                            </p:txEl>
                                          </p:spTgt>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9" fill="hold" nodeType="after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 calcmode="lin" valueType="num">
                                      <p:cBhvr additive="base">
                                        <p:cTn id="27"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
                                            <p:txEl>
                                              <p:pRg st="7" end="7"/>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Body Image</a:t>
            </a:r>
            <a:endParaRPr lang="en-GB" sz="2800" dirty="0"/>
          </a:p>
        </p:txBody>
      </p:sp>
      <p:sp>
        <p:nvSpPr>
          <p:cNvPr id="3" name="Content Placeholder 2"/>
          <p:cNvSpPr>
            <a:spLocks noGrp="1"/>
          </p:cNvSpPr>
          <p:nvPr>
            <p:ph idx="1"/>
          </p:nvPr>
        </p:nvSpPr>
        <p:spPr>
          <a:xfrm>
            <a:off x="457200" y="1600200"/>
            <a:ext cx="5257800" cy="4525963"/>
          </a:xfrm>
        </p:spPr>
        <p:style>
          <a:lnRef idx="1">
            <a:schemeClr val="accent2"/>
          </a:lnRef>
          <a:fillRef idx="2">
            <a:schemeClr val="accent2"/>
          </a:fillRef>
          <a:effectRef idx="1">
            <a:schemeClr val="accent2"/>
          </a:effectRef>
          <a:fontRef idx="minor">
            <a:schemeClr val="dk1"/>
          </a:fontRef>
        </p:style>
        <p:txBody>
          <a:bodyPr>
            <a:normAutofit fontScale="92500" lnSpcReduction="10000"/>
          </a:bodyPr>
          <a:lstStyle/>
          <a:p>
            <a:pPr>
              <a:buNone/>
            </a:pPr>
            <a:r>
              <a:rPr lang="en-GB" sz="2000" b="1" dirty="0" smtClean="0"/>
              <a:t>Body Image Influences:</a:t>
            </a:r>
          </a:p>
          <a:p>
            <a:pPr>
              <a:buNone/>
            </a:pPr>
            <a:endParaRPr lang="en-GB" sz="2000" dirty="0" smtClean="0"/>
          </a:p>
          <a:p>
            <a:r>
              <a:rPr lang="en-AU" sz="2000" dirty="0" smtClean="0"/>
              <a:t>Culture - music, fashion</a:t>
            </a:r>
          </a:p>
          <a:p>
            <a:pPr>
              <a:buNone/>
            </a:pPr>
            <a:endParaRPr lang="en-AU" sz="2000" dirty="0" smtClean="0"/>
          </a:p>
          <a:p>
            <a:r>
              <a:rPr lang="en-AU" sz="2000" dirty="0" smtClean="0"/>
              <a:t>Media - TV, internet, magazines</a:t>
            </a:r>
          </a:p>
          <a:p>
            <a:pPr>
              <a:buNone/>
            </a:pPr>
            <a:endParaRPr lang="en-AU" sz="2000" dirty="0" smtClean="0"/>
          </a:p>
          <a:p>
            <a:r>
              <a:rPr lang="en-AU" sz="2000" dirty="0" smtClean="0"/>
              <a:t>Diet businesses - Weight Watchers</a:t>
            </a:r>
          </a:p>
          <a:p>
            <a:pPr>
              <a:buNone/>
            </a:pPr>
            <a:endParaRPr lang="en-AU" sz="2000" dirty="0" smtClean="0"/>
          </a:p>
          <a:p>
            <a:r>
              <a:rPr lang="en-AU" sz="2000" dirty="0" smtClean="0"/>
              <a:t>Peers, friendships, family and relationships</a:t>
            </a:r>
          </a:p>
          <a:p>
            <a:endParaRPr lang="en-AU" sz="2000" dirty="0" smtClean="0"/>
          </a:p>
          <a:p>
            <a:r>
              <a:rPr lang="en-AU" sz="2000" dirty="0" smtClean="0"/>
              <a:t>Events and activities - swimming ,sports</a:t>
            </a:r>
          </a:p>
          <a:p>
            <a:pPr>
              <a:buNone/>
            </a:pPr>
            <a:endParaRPr lang="en-AU" sz="2000" dirty="0" smtClean="0"/>
          </a:p>
          <a:p>
            <a:pPr algn="ctr">
              <a:buNone/>
            </a:pPr>
            <a:r>
              <a:rPr lang="en-GB" b="1" dirty="0" smtClean="0">
                <a:solidFill>
                  <a:srgbClr val="FF00FF"/>
                </a:solidFill>
              </a:rPr>
              <a:t>Any more?</a:t>
            </a:r>
          </a:p>
          <a:p>
            <a:endParaRPr lang="en-GB" dirty="0"/>
          </a:p>
        </p:txBody>
      </p:sp>
      <p:pic>
        <p:nvPicPr>
          <p:cNvPr id="5" name="Picture 4" descr="eating-disorders-on-the-rise.jpg"/>
          <p:cNvPicPr>
            <a:picLocks noChangeAspect="1"/>
          </p:cNvPicPr>
          <p:nvPr/>
        </p:nvPicPr>
        <p:blipFill>
          <a:blip r:embed="rId2" cstate="print"/>
          <a:stretch>
            <a:fillRect/>
          </a:stretch>
        </p:blipFill>
        <p:spPr>
          <a:xfrm>
            <a:off x="5791200" y="2895600"/>
            <a:ext cx="3352800" cy="204076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 calcmode="lin" valueType="num">
                                      <p:cBhvr additive="base">
                                        <p:cTn id="22"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 calcmode="lin" valueType="num">
                                      <p:cBhvr additive="base">
                                        <p:cTn id="27"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3">
                                            <p:txEl>
                                              <p:pRg st="10" end="10"/>
                                            </p:txEl>
                                          </p:spTgt>
                                        </p:tgtEl>
                                        <p:attrNameLst>
                                          <p:attrName>style.visibility</p:attrName>
                                        </p:attrNameLst>
                                      </p:cBhvr>
                                      <p:to>
                                        <p:strVal val="visible"/>
                                      </p:to>
                                    </p:set>
                                    <p:anim calcmode="lin" valueType="num">
                                      <p:cBhvr additive="base">
                                        <p:cTn id="32"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nodeType="afterEffect">
                                  <p:stCondLst>
                                    <p:cond delay="0"/>
                                  </p:stCondLst>
                                  <p:childTnLst>
                                    <p:set>
                                      <p:cBhvr>
                                        <p:cTn id="36" dur="1" fill="hold">
                                          <p:stCondLst>
                                            <p:cond delay="0"/>
                                          </p:stCondLst>
                                        </p:cTn>
                                        <p:tgtEl>
                                          <p:spTgt spid="3">
                                            <p:txEl>
                                              <p:pRg st="12" end="12"/>
                                            </p:txEl>
                                          </p:spTgt>
                                        </p:tgtEl>
                                        <p:attrNameLst>
                                          <p:attrName>style.visibility</p:attrName>
                                        </p:attrNameLst>
                                      </p:cBhvr>
                                      <p:to>
                                        <p:strVal val="visible"/>
                                      </p:to>
                                    </p:set>
                                    <p:anim calcmode="lin" valueType="num">
                                      <p:cBhvr additive="base">
                                        <p:cTn id="37"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12" end="1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Body Image</a:t>
            </a:r>
            <a:endParaRPr lang="en-GB" sz="2800" b="1" dirty="0">
              <a:solidFill>
                <a:schemeClr val="accent6"/>
              </a:solidFill>
            </a:endParaRPr>
          </a:p>
        </p:txBody>
      </p:sp>
      <p:sp>
        <p:nvSpPr>
          <p:cNvPr id="3" name="Content Placeholder 2"/>
          <p:cNvSpPr>
            <a:spLocks noGrp="1"/>
          </p:cNvSpPr>
          <p:nvPr>
            <p:ph idx="1"/>
          </p:nvPr>
        </p:nvSpPr>
        <p:spPr>
          <a:xfrm>
            <a:off x="457200" y="1600200"/>
            <a:ext cx="4343400" cy="4525963"/>
          </a:xfrm>
        </p:spPr>
        <p:style>
          <a:lnRef idx="1">
            <a:schemeClr val="accent3"/>
          </a:lnRef>
          <a:fillRef idx="3">
            <a:schemeClr val="accent3"/>
          </a:fillRef>
          <a:effectRef idx="2">
            <a:schemeClr val="accent3"/>
          </a:effectRef>
          <a:fontRef idx="minor">
            <a:schemeClr val="lt1"/>
          </a:fontRef>
        </p:style>
        <p:txBody>
          <a:bodyPr>
            <a:normAutofit/>
          </a:bodyPr>
          <a:lstStyle/>
          <a:p>
            <a:pPr>
              <a:buNone/>
            </a:pPr>
            <a:r>
              <a:rPr lang="en-GB" sz="2000" dirty="0" smtClean="0"/>
              <a:t>Today we are going to:</a:t>
            </a:r>
          </a:p>
          <a:p>
            <a:pPr>
              <a:buNone/>
            </a:pPr>
            <a:endParaRPr lang="en-GB" sz="2000" dirty="0" smtClean="0"/>
          </a:p>
          <a:p>
            <a:r>
              <a:rPr lang="en-GB" sz="2000" dirty="0" smtClean="0"/>
              <a:t>Understand how the media portrays young people and to recognise its possible impact on body image and health issues  </a:t>
            </a:r>
          </a:p>
          <a:p>
            <a:pPr>
              <a:buNone/>
            </a:pPr>
            <a:endParaRPr lang="en-GB" sz="2000" dirty="0" smtClean="0"/>
          </a:p>
          <a:p>
            <a:r>
              <a:rPr lang="en-GB" sz="2000" dirty="0" smtClean="0"/>
              <a:t>Understand that identity is affected by a range of factors, including the media and a positive sense of self </a:t>
            </a:r>
          </a:p>
          <a:p>
            <a:endParaRPr lang="en-GB" sz="2000" dirty="0" smtClean="0"/>
          </a:p>
          <a:p>
            <a:pPr>
              <a:buNone/>
            </a:pPr>
            <a:endParaRPr lang="en-GB" dirty="0"/>
          </a:p>
        </p:txBody>
      </p:sp>
      <p:pic>
        <p:nvPicPr>
          <p:cNvPr id="5" name="Content Placeholder 4" descr="legsasframing1.jpg"/>
          <p:cNvPicPr>
            <a:picLocks noChangeAspect="1"/>
          </p:cNvPicPr>
          <p:nvPr/>
        </p:nvPicPr>
        <p:blipFill>
          <a:blip r:embed="rId2" cstate="print"/>
          <a:stretch>
            <a:fillRect/>
          </a:stretch>
        </p:blipFill>
        <p:spPr>
          <a:xfrm>
            <a:off x="5257800" y="1600200"/>
            <a:ext cx="3429000" cy="478390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Body Image</a:t>
            </a:r>
            <a:endParaRPr lang="en-GB" sz="2800" dirty="0"/>
          </a:p>
        </p:txBody>
      </p:sp>
      <p:sp>
        <p:nvSpPr>
          <p:cNvPr id="3" name="Content Placeholder 2"/>
          <p:cNvSpPr>
            <a:spLocks noGrp="1"/>
          </p:cNvSpPr>
          <p:nvPr>
            <p:ph idx="1"/>
          </p:nvPr>
        </p:nvSpPr>
        <p:spPr>
          <a:xfrm>
            <a:off x="457200" y="1600200"/>
            <a:ext cx="3962400" cy="4876800"/>
          </a:xfrm>
        </p:spPr>
        <p:style>
          <a:lnRef idx="1">
            <a:schemeClr val="accent2"/>
          </a:lnRef>
          <a:fillRef idx="2">
            <a:schemeClr val="accent2"/>
          </a:fillRef>
          <a:effectRef idx="1">
            <a:schemeClr val="accent2"/>
          </a:effectRef>
          <a:fontRef idx="minor">
            <a:schemeClr val="dk1"/>
          </a:fontRef>
        </p:style>
        <p:txBody>
          <a:bodyPr>
            <a:normAutofit/>
          </a:bodyPr>
          <a:lstStyle/>
          <a:p>
            <a:pPr eaLnBrk="0" hangingPunct="0">
              <a:spcBef>
                <a:spcPct val="50000"/>
              </a:spcBef>
            </a:pPr>
            <a:r>
              <a:rPr lang="en-US" sz="2000" dirty="0" smtClean="0"/>
              <a:t>Everyday we are surrounded by photos of  models in magazines, television and internet</a:t>
            </a:r>
          </a:p>
          <a:p>
            <a:endParaRPr lang="en-GB" sz="2000" dirty="0" smtClean="0"/>
          </a:p>
          <a:p>
            <a:r>
              <a:rPr lang="en-US" sz="2000" dirty="0" smtClean="0"/>
              <a:t>The average person sees thousands of  adverts per day. It is estimated that around one third of these involve appearance</a:t>
            </a:r>
            <a:endParaRPr lang="en-GB" sz="2000" dirty="0" smtClean="0"/>
          </a:p>
          <a:p>
            <a:endParaRPr lang="en-GB" sz="2000" dirty="0" smtClean="0"/>
          </a:p>
          <a:p>
            <a:endParaRPr lang="en-GB" sz="2000" dirty="0" smtClean="0"/>
          </a:p>
          <a:p>
            <a:pPr lvl="0"/>
            <a:endParaRPr lang="en-GB" sz="2000" b="1" dirty="0" smtClean="0">
              <a:solidFill>
                <a:srgbClr val="FF00FF"/>
              </a:solidFill>
            </a:endParaRPr>
          </a:p>
          <a:p>
            <a:pPr>
              <a:buNone/>
            </a:pPr>
            <a:endParaRPr lang="en-GB" sz="2400" dirty="0" smtClean="0"/>
          </a:p>
          <a:p>
            <a:pPr>
              <a:buNone/>
            </a:pPr>
            <a:endParaRPr lang="en-GB" dirty="0"/>
          </a:p>
        </p:txBody>
      </p:sp>
      <p:pic>
        <p:nvPicPr>
          <p:cNvPr id="6" name="Picture 4" descr="versace4"/>
          <p:cNvPicPr>
            <a:picLocks noChangeAspect="1" noChangeArrowheads="1"/>
          </p:cNvPicPr>
          <p:nvPr/>
        </p:nvPicPr>
        <p:blipFill>
          <a:blip r:embed="rId2" cstate="print"/>
          <a:srcRect/>
          <a:stretch>
            <a:fillRect/>
          </a:stretch>
        </p:blipFill>
        <p:spPr bwMode="auto">
          <a:xfrm>
            <a:off x="4599296" y="1828800"/>
            <a:ext cx="3782704" cy="4295614"/>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Body Image</a:t>
            </a:r>
            <a:endParaRPr lang="en-GB" sz="2800" dirty="0"/>
          </a:p>
        </p:txBody>
      </p:sp>
      <p:sp>
        <p:nvSpPr>
          <p:cNvPr id="3" name="Content Placeholder 2"/>
          <p:cNvSpPr>
            <a:spLocks noGrp="1"/>
          </p:cNvSpPr>
          <p:nvPr>
            <p:ph idx="1"/>
          </p:nvPr>
        </p:nvSpPr>
        <p:spPr>
          <a:xfrm>
            <a:off x="381000" y="1295400"/>
            <a:ext cx="4876800" cy="5410200"/>
          </a:xfrm>
          <a:solidFill>
            <a:schemeClr val="accent6">
              <a:lumMod val="20000"/>
              <a:lumOff val="80000"/>
            </a:schemeClr>
          </a:solidFill>
        </p:spPr>
        <p:txBody>
          <a:bodyPr>
            <a:normAutofit/>
          </a:bodyPr>
          <a:lstStyle/>
          <a:p>
            <a:pPr>
              <a:buNone/>
            </a:pPr>
            <a:r>
              <a:rPr lang="en-GB" sz="2000" b="1" dirty="0" smtClean="0"/>
              <a:t>Class Discussion:</a:t>
            </a:r>
          </a:p>
          <a:p>
            <a:pPr>
              <a:buNone/>
            </a:pPr>
            <a:endParaRPr lang="en-GB" sz="2000" dirty="0" smtClean="0">
              <a:solidFill>
                <a:srgbClr val="FF00FF"/>
              </a:solidFill>
            </a:endParaRPr>
          </a:p>
          <a:p>
            <a:pPr marL="342900" lvl="1" indent="-342900">
              <a:buFont typeface="Arial" pitchFamily="34" charset="0"/>
              <a:buChar char="•"/>
            </a:pPr>
            <a:r>
              <a:rPr lang="en-GB" sz="2000" dirty="0" smtClean="0">
                <a:solidFill>
                  <a:srgbClr val="FF00FF"/>
                </a:solidFill>
              </a:rPr>
              <a:t>Do you think the images you see are real?</a:t>
            </a:r>
          </a:p>
          <a:p>
            <a:pPr marL="342900" lvl="1" indent="-342900">
              <a:buNone/>
            </a:pPr>
            <a:endParaRPr lang="en-GB" sz="2000" dirty="0" smtClean="0">
              <a:solidFill>
                <a:srgbClr val="FF00FF"/>
              </a:solidFill>
            </a:endParaRPr>
          </a:p>
          <a:p>
            <a:pPr marL="342900" lvl="1" indent="-342900">
              <a:buFont typeface="Arial" pitchFamily="34" charset="0"/>
              <a:buChar char="•"/>
            </a:pPr>
            <a:r>
              <a:rPr lang="en-GB" sz="2000" dirty="0" smtClean="0">
                <a:solidFill>
                  <a:srgbClr val="FF00FF"/>
                </a:solidFill>
              </a:rPr>
              <a:t>How do these images affect people’s behaviour and satisfaction with their own body image? </a:t>
            </a:r>
          </a:p>
          <a:p>
            <a:pPr marL="342900" lvl="1" indent="-342900">
              <a:buFont typeface="Arial" pitchFamily="34" charset="0"/>
              <a:buChar char="•"/>
            </a:pPr>
            <a:endParaRPr lang="en-GB" sz="2000" dirty="0" smtClean="0">
              <a:solidFill>
                <a:srgbClr val="FF00FF"/>
              </a:solidFill>
              <a:cs typeface="Times New Roman" pitchFamily="18" charset="0"/>
            </a:endParaRPr>
          </a:p>
          <a:p>
            <a:pPr fontAlgn="base">
              <a:buNone/>
            </a:pPr>
            <a:r>
              <a:rPr lang="en-GB" dirty="0" smtClean="0"/>
              <a:t/>
            </a:r>
            <a:br>
              <a:rPr lang="en-GB" dirty="0" smtClean="0"/>
            </a:br>
            <a:r>
              <a:rPr lang="en-GB" dirty="0" smtClean="0"/>
              <a:t> </a:t>
            </a:r>
          </a:p>
          <a:p>
            <a:pPr>
              <a:buNone/>
            </a:pPr>
            <a:endParaRPr lang="en-GB" dirty="0"/>
          </a:p>
        </p:txBody>
      </p:sp>
      <p:pic>
        <p:nvPicPr>
          <p:cNvPr id="24577" name="Picture 1" descr="C:\Users\Keith\Dropbox\Images\question marks.jpg"/>
          <p:cNvPicPr>
            <a:picLocks noChangeAspect="1" noChangeArrowheads="1"/>
          </p:cNvPicPr>
          <p:nvPr/>
        </p:nvPicPr>
        <p:blipFill>
          <a:blip r:embed="rId2" cstate="print"/>
          <a:srcRect/>
          <a:stretch>
            <a:fillRect/>
          </a:stretch>
        </p:blipFill>
        <p:spPr bwMode="auto">
          <a:xfrm>
            <a:off x="5334000" y="1524000"/>
            <a:ext cx="3521075" cy="42973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9"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9" fill="hold"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9" fill="hold" nodeType="after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 calcmode="lin" valueType="num">
                                      <p:cBhvr additive="base">
                                        <p:cTn id="22"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3">
                                            <p:txEl>
                                              <p:pRg st="6" end="6"/>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Body Image</a:t>
            </a:r>
            <a:endParaRPr lang="en-GB" sz="2800" dirty="0"/>
          </a:p>
        </p:txBody>
      </p:sp>
      <p:sp>
        <p:nvSpPr>
          <p:cNvPr id="3" name="Content Placeholder 2"/>
          <p:cNvSpPr>
            <a:spLocks noGrp="1"/>
          </p:cNvSpPr>
          <p:nvPr>
            <p:ph idx="1"/>
          </p:nvPr>
        </p:nvSpPr>
        <p:spPr>
          <a:xfrm>
            <a:off x="457200" y="1600200"/>
            <a:ext cx="3429000" cy="4876800"/>
          </a:xfrm>
        </p:spPr>
        <p:style>
          <a:lnRef idx="1">
            <a:schemeClr val="accent3"/>
          </a:lnRef>
          <a:fillRef idx="2">
            <a:schemeClr val="accent3"/>
          </a:fillRef>
          <a:effectRef idx="1">
            <a:schemeClr val="accent3"/>
          </a:effectRef>
          <a:fontRef idx="minor">
            <a:schemeClr val="dk1"/>
          </a:fontRef>
        </p:style>
        <p:txBody>
          <a:bodyPr>
            <a:normAutofit/>
          </a:bodyPr>
          <a:lstStyle/>
          <a:p>
            <a:pPr>
              <a:buNone/>
            </a:pPr>
            <a:r>
              <a:rPr lang="en-US" sz="2000" b="1" dirty="0" smtClean="0"/>
              <a:t>What is real?</a:t>
            </a:r>
            <a:endParaRPr lang="en-GB" sz="2100" b="1" dirty="0" smtClean="0"/>
          </a:p>
          <a:p>
            <a:pPr>
              <a:buNone/>
            </a:pPr>
            <a:endParaRPr lang="en-GB" sz="2100" dirty="0" smtClean="0"/>
          </a:p>
          <a:p>
            <a:r>
              <a:rPr lang="en-US" sz="2000" dirty="0" smtClean="0"/>
              <a:t>Often people ‘airbrush’ or Photoshop faces and bodies and spend hours with a makeup artist and hairdresser</a:t>
            </a:r>
          </a:p>
          <a:p>
            <a:endParaRPr lang="en-US" sz="2000" dirty="0" smtClean="0"/>
          </a:p>
          <a:p>
            <a:r>
              <a:rPr lang="en-US" sz="2000" dirty="0" smtClean="0"/>
              <a:t>Girls are often encouraged to lose weight</a:t>
            </a:r>
          </a:p>
          <a:p>
            <a:pPr>
              <a:buNone/>
            </a:pPr>
            <a:endParaRPr lang="en-US" sz="2000" dirty="0" smtClean="0"/>
          </a:p>
          <a:p>
            <a:r>
              <a:rPr lang="en-US" sz="2000" dirty="0" smtClean="0"/>
              <a:t>Boys are often encouraged to bulk up</a:t>
            </a:r>
          </a:p>
          <a:p>
            <a:endParaRPr lang="en-US" sz="2400" dirty="0" smtClean="0"/>
          </a:p>
          <a:p>
            <a:pPr>
              <a:buNone/>
            </a:pPr>
            <a:endParaRPr lang="en-GB" sz="2100" dirty="0" smtClean="0"/>
          </a:p>
          <a:p>
            <a:pPr lvl="1">
              <a:buNone/>
            </a:pPr>
            <a:endParaRPr lang="en-GB" sz="1600" dirty="0" smtClean="0"/>
          </a:p>
          <a:p>
            <a:endParaRPr lang="en-GB" sz="2000" dirty="0" smtClean="0"/>
          </a:p>
          <a:p>
            <a:endParaRPr lang="en-GB" sz="2000" dirty="0" smtClean="0"/>
          </a:p>
          <a:p>
            <a:endParaRPr lang="en-GB" sz="2000" dirty="0" smtClean="0"/>
          </a:p>
          <a:p>
            <a:pPr lvl="0"/>
            <a:endParaRPr lang="en-GB" sz="2000" b="1" dirty="0" smtClean="0">
              <a:solidFill>
                <a:srgbClr val="FF00FF"/>
              </a:solidFill>
            </a:endParaRPr>
          </a:p>
          <a:p>
            <a:pPr>
              <a:buNone/>
            </a:pPr>
            <a:endParaRPr lang="en-GB" sz="2400" dirty="0" smtClean="0"/>
          </a:p>
          <a:p>
            <a:pPr>
              <a:buNone/>
            </a:pPr>
            <a:endParaRPr lang="en-GB" dirty="0"/>
          </a:p>
        </p:txBody>
      </p:sp>
      <p:pic>
        <p:nvPicPr>
          <p:cNvPr id="5" name="Picture 4" descr="Mena_Suvari_s"/>
          <p:cNvPicPr>
            <a:picLocks noChangeAspect="1" noChangeArrowheads="1"/>
          </p:cNvPicPr>
          <p:nvPr/>
        </p:nvPicPr>
        <p:blipFill>
          <a:blip r:embed="rId2" cstate="print"/>
          <a:srcRect t="14706" b="7648"/>
          <a:stretch>
            <a:fillRect/>
          </a:stretch>
        </p:blipFill>
        <p:spPr bwMode="auto">
          <a:xfrm>
            <a:off x="4156364" y="2743200"/>
            <a:ext cx="4606636" cy="28956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dissolve">
                                      <p:cBhvr>
                                        <p:cTn id="19"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3330</TotalTime>
  <Words>1399</Words>
  <Application>Microsoft Office PowerPoint</Application>
  <PresentationFormat>On-screen Show (4:3)</PresentationFormat>
  <Paragraphs>250</Paragraphs>
  <Slides>31</Slides>
  <Notes>0</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Office Theme</vt:lpstr>
      <vt:lpstr>   Bristol Healthy Schools  Stride  Emotional Health and Wellbeing Programme  Year 9 – Lesson 5 Body Image</vt:lpstr>
      <vt:lpstr>Our School Values and Ground Rules</vt:lpstr>
      <vt:lpstr>Body Image</vt:lpstr>
      <vt:lpstr>Body Image</vt:lpstr>
      <vt:lpstr>Body Image</vt:lpstr>
      <vt:lpstr>Body Image</vt:lpstr>
      <vt:lpstr>Body Image</vt:lpstr>
      <vt:lpstr>Body Image</vt:lpstr>
      <vt:lpstr>Body Image</vt:lpstr>
      <vt:lpstr>Body Image</vt:lpstr>
      <vt:lpstr>Body Image</vt:lpstr>
      <vt:lpstr>Body Image</vt:lpstr>
      <vt:lpstr>Body Image</vt:lpstr>
      <vt:lpstr> </vt:lpstr>
      <vt:lpstr>Body Image</vt:lpstr>
      <vt:lpstr>Body Image</vt:lpstr>
      <vt:lpstr>Body Image</vt:lpstr>
      <vt:lpstr>Body Image</vt:lpstr>
      <vt:lpstr>Body Image</vt:lpstr>
      <vt:lpstr>Body Image</vt:lpstr>
      <vt:lpstr>Body Image</vt:lpstr>
      <vt:lpstr>Body Image</vt:lpstr>
      <vt:lpstr>Body Image</vt:lpstr>
      <vt:lpstr>Body Image</vt:lpstr>
      <vt:lpstr>Communication - Online V Face-to-Face</vt:lpstr>
      <vt:lpstr>Help and Support</vt:lpstr>
      <vt:lpstr>Help and Support</vt:lpstr>
      <vt:lpstr>Help and Support</vt:lpstr>
      <vt:lpstr>Help and Support</vt:lpstr>
      <vt:lpstr>Help and Support</vt:lpstr>
      <vt:lpstr>Reflection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Bristol Healthy Schools  Stride  Emotional Health and Wellbeing Programme</dc:title>
  <dc:creator>Keith</dc:creator>
  <cp:lastModifiedBy>Keith</cp:lastModifiedBy>
  <cp:revision>440</cp:revision>
  <dcterms:created xsi:type="dcterms:W3CDTF">2006-08-16T00:00:00Z</dcterms:created>
  <dcterms:modified xsi:type="dcterms:W3CDTF">2018-01-02T13:37:59Z</dcterms:modified>
</cp:coreProperties>
</file>