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4" r:id="rId3"/>
    <p:sldId id="265" r:id="rId4"/>
    <p:sldId id="268" r:id="rId5"/>
    <p:sldId id="269" r:id="rId6"/>
    <p:sldId id="271" r:id="rId7"/>
    <p:sldId id="272" r:id="rId8"/>
    <p:sldId id="279" r:id="rId9"/>
    <p:sldId id="275" r:id="rId10"/>
    <p:sldId id="276" r:id="rId11"/>
    <p:sldId id="277" r:id="rId12"/>
    <p:sldId id="278"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957" autoAdjust="0"/>
  </p:normalViewPr>
  <p:slideViewPr>
    <p:cSldViewPr>
      <p:cViewPr varScale="1">
        <p:scale>
          <a:sx n="79" d="100"/>
          <a:sy n="79" d="100"/>
        </p:scale>
        <p:origin x="-17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338E2C-D69D-41F0-9C6B-AF8C55D6A2F8}" type="datetimeFigureOut">
              <a:rPr lang="en-US" smtClean="0"/>
              <a:pPr/>
              <a:t>12/13/2017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4B9C2-DE7F-455F-AE15-409478145D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9E4B9C2-DE7F-455F-AE15-409478145D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 Lesson 6</a:t>
            </a:r>
            <a:br>
              <a:rPr lang="en-GB" dirty="0" smtClean="0">
                <a:solidFill>
                  <a:schemeClr val="tx2">
                    <a:lumMod val="60000"/>
                    <a:lumOff val="40000"/>
                  </a:schemeClr>
                </a:solidFill>
              </a:rPr>
            </a:br>
            <a:r>
              <a:rPr lang="en-GB" dirty="0" smtClean="0">
                <a:solidFill>
                  <a:schemeClr val="tx2">
                    <a:lumMod val="60000"/>
                    <a:lumOff val="40000"/>
                  </a:schemeClr>
                </a:solidFill>
              </a:rPr>
              <a:t>Application of Learning Assessment </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457200" y="1600200"/>
            <a:ext cx="5410200" cy="4648200"/>
          </a:xfrm>
          <a:solidFill>
            <a:srgbClr val="FFFF00"/>
          </a:solidFill>
        </p:spPr>
        <p:txBody>
          <a:bodyPr>
            <a:normAutofit fontScale="25000" lnSpcReduction="20000"/>
          </a:bodyPr>
          <a:lstStyle/>
          <a:p>
            <a:pPr lvl="0">
              <a:lnSpc>
                <a:spcPct val="120000"/>
              </a:lnSpc>
            </a:pPr>
            <a:r>
              <a:rPr lang="en-GB" sz="7200" dirty="0" smtClean="0"/>
              <a:t>Respect difference and diversity</a:t>
            </a:r>
          </a:p>
          <a:p>
            <a:pPr lvl="0">
              <a:lnSpc>
                <a:spcPct val="120000"/>
              </a:lnSpc>
            </a:pPr>
            <a:r>
              <a:rPr lang="en-GB" sz="7200" dirty="0" smtClean="0"/>
              <a:t>Listen respectfully </a:t>
            </a:r>
          </a:p>
          <a:p>
            <a:pPr lvl="0">
              <a:lnSpc>
                <a:spcPct val="120000"/>
              </a:lnSpc>
            </a:pPr>
            <a:r>
              <a:rPr lang="en-GB" sz="7200" dirty="0" smtClean="0"/>
              <a:t>Take turns and do not interrupt</a:t>
            </a:r>
          </a:p>
          <a:p>
            <a:pPr lvl="0">
              <a:lnSpc>
                <a:spcPct val="120000"/>
              </a:lnSpc>
            </a:pPr>
            <a:r>
              <a:rPr lang="en-GB" sz="7200" dirty="0" smtClean="0"/>
              <a:t>Respect all ideas and value other’s opinions</a:t>
            </a:r>
          </a:p>
          <a:p>
            <a:pPr lvl="0">
              <a:lnSpc>
                <a:spcPct val="120000"/>
              </a:lnSpc>
            </a:pPr>
            <a:r>
              <a:rPr lang="en-GB" sz="7200" dirty="0" smtClean="0"/>
              <a:t>Positive and polite</a:t>
            </a:r>
          </a:p>
          <a:p>
            <a:pPr lvl="0">
              <a:lnSpc>
                <a:spcPct val="120000"/>
              </a:lnSpc>
            </a:pPr>
            <a:r>
              <a:rPr lang="en-GB" sz="7200" dirty="0" smtClean="0"/>
              <a:t>Trust and confidentiality </a:t>
            </a:r>
          </a:p>
          <a:p>
            <a:pPr lvl="0">
              <a:lnSpc>
                <a:spcPct val="120000"/>
              </a:lnSpc>
            </a:pPr>
            <a:r>
              <a:rPr lang="en-GB" sz="7200" dirty="0" smtClean="0"/>
              <a:t>No negative naming or put-downs</a:t>
            </a:r>
          </a:p>
          <a:p>
            <a:pPr lvl="0">
              <a:lnSpc>
                <a:spcPct val="120000"/>
              </a:lnSpc>
            </a:pPr>
            <a:r>
              <a:rPr lang="en-GB" sz="7200" dirty="0" smtClean="0"/>
              <a:t>The right to say “pass”</a:t>
            </a:r>
          </a:p>
          <a:p>
            <a:pPr>
              <a:lnSpc>
                <a:spcPct val="120000"/>
              </a:lnSpc>
            </a:pPr>
            <a:endParaRPr lang="en-GB" dirty="0" smtClean="0"/>
          </a:p>
          <a:p>
            <a:pPr lvl="0" algn="ctr">
              <a:lnSpc>
                <a:spcPct val="120000"/>
              </a:lnSpc>
              <a:buNone/>
            </a:pPr>
            <a:r>
              <a:rPr lang="en-GB" sz="9600" b="1" dirty="0" smtClean="0">
                <a:solidFill>
                  <a:srgbClr val="FF00FF"/>
                </a:solidFill>
              </a:rPr>
              <a:t>Is everyone happy with these rules?</a:t>
            </a:r>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6019800" y="2819400"/>
            <a:ext cx="2816225" cy="20304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Application of Learning</a:t>
            </a:r>
            <a:endParaRPr lang="en-GB" sz="2800" dirty="0">
              <a:solidFill>
                <a:schemeClr val="accent6"/>
              </a:solidFill>
            </a:endParaRPr>
          </a:p>
        </p:txBody>
      </p:sp>
      <p:sp>
        <p:nvSpPr>
          <p:cNvPr id="3" name="Content Placeholder 2"/>
          <p:cNvSpPr>
            <a:spLocks noGrp="1"/>
          </p:cNvSpPr>
          <p:nvPr>
            <p:ph idx="1"/>
          </p:nvPr>
        </p:nvSpPr>
        <p:spPr>
          <a:xfrm>
            <a:off x="457200" y="1600200"/>
            <a:ext cx="7315200" cy="4525963"/>
          </a:xfrm>
        </p:spPr>
        <p:style>
          <a:lnRef idx="1">
            <a:schemeClr val="accent2"/>
          </a:lnRef>
          <a:fillRef idx="3">
            <a:schemeClr val="accent2"/>
          </a:fillRef>
          <a:effectRef idx="2">
            <a:schemeClr val="accent2"/>
          </a:effectRef>
          <a:fontRef idx="minor">
            <a:schemeClr val="lt1"/>
          </a:fontRef>
        </p:style>
        <p:txBody>
          <a:bodyPr>
            <a:normAutofit/>
          </a:bodyPr>
          <a:lstStyle/>
          <a:p>
            <a:r>
              <a:rPr lang="en-GB" sz="2000" dirty="0" smtClean="0">
                <a:solidFill>
                  <a:schemeClr val="bg1"/>
                </a:solidFill>
              </a:rPr>
              <a:t>Throughout this year, we have explored and discussed the following areas:</a:t>
            </a:r>
          </a:p>
          <a:p>
            <a:pPr>
              <a:buNone/>
            </a:pPr>
            <a:endParaRPr lang="en-GB" sz="2000" dirty="0" smtClean="0">
              <a:solidFill>
                <a:schemeClr val="bg1"/>
              </a:solidFill>
            </a:endParaRPr>
          </a:p>
          <a:p>
            <a:pPr lvl="1"/>
            <a:r>
              <a:rPr lang="en-GB" sz="1800" dirty="0" smtClean="0">
                <a:solidFill>
                  <a:schemeClr val="bg1"/>
                </a:solidFill>
              </a:rPr>
              <a:t>Importance of Sleep</a:t>
            </a:r>
          </a:p>
          <a:p>
            <a:pPr lvl="1"/>
            <a:r>
              <a:rPr lang="en-GB" sz="1800" dirty="0" smtClean="0">
                <a:solidFill>
                  <a:schemeClr val="bg1"/>
                </a:solidFill>
              </a:rPr>
              <a:t>Negotiation Skills</a:t>
            </a:r>
          </a:p>
          <a:p>
            <a:pPr lvl="1"/>
            <a:r>
              <a:rPr lang="en-GB" sz="1800" dirty="0" smtClean="0">
                <a:solidFill>
                  <a:schemeClr val="bg1"/>
                </a:solidFill>
              </a:rPr>
              <a:t>Loss, Separation and Divorce</a:t>
            </a:r>
          </a:p>
          <a:p>
            <a:pPr lvl="1"/>
            <a:r>
              <a:rPr lang="en-GB" sz="1800" dirty="0" smtClean="0">
                <a:solidFill>
                  <a:schemeClr val="bg1"/>
                </a:solidFill>
              </a:rPr>
              <a:t>Communication – Online V Face-to-Face</a:t>
            </a:r>
          </a:p>
          <a:p>
            <a:pPr lvl="1"/>
            <a:r>
              <a:rPr lang="en-GB" sz="1800" dirty="0" smtClean="0">
                <a:solidFill>
                  <a:schemeClr val="bg1"/>
                </a:solidFill>
              </a:rPr>
              <a:t>Body Image</a:t>
            </a:r>
          </a:p>
          <a:p>
            <a:pPr>
              <a:buNone/>
            </a:pPr>
            <a:endParaRPr lang="en-GB" sz="2000" dirty="0" smtClean="0"/>
          </a:p>
          <a:p>
            <a:pPr>
              <a:buNone/>
            </a:pPr>
            <a:endParaRPr lang="en-GB" sz="2000" dirty="0" smtClean="0"/>
          </a:p>
          <a:p>
            <a:pPr>
              <a:buNone/>
            </a:pPr>
            <a:endParaRPr lang="en-GB" sz="2000" dirty="0" smtClean="0"/>
          </a:p>
          <a:p>
            <a:pPr>
              <a:buNone/>
            </a:pPr>
            <a:endParaRPr lang="en-GB" sz="2000" dirty="0" smtClean="0"/>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b="1" dirty="0">
              <a:solidFill>
                <a:schemeClr val="accent6"/>
              </a:solidFill>
            </a:endParaRPr>
          </a:p>
        </p:txBody>
      </p:sp>
      <p:sp>
        <p:nvSpPr>
          <p:cNvPr id="3" name="Content Placeholder 2"/>
          <p:cNvSpPr>
            <a:spLocks noGrp="1"/>
          </p:cNvSpPr>
          <p:nvPr>
            <p:ph idx="1"/>
          </p:nvPr>
        </p:nvSpPr>
        <p:spPr>
          <a:xfrm>
            <a:off x="457200" y="1600200"/>
            <a:ext cx="8153400" cy="4525963"/>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en-GB" sz="2300" b="1" dirty="0" smtClean="0"/>
              <a:t>Importance of Sleep - In this lesson, we worked together identifying:</a:t>
            </a:r>
          </a:p>
          <a:p>
            <a:pPr lvl="1"/>
            <a:r>
              <a:rPr lang="en-GB" sz="2300" dirty="0" smtClean="0"/>
              <a:t>How sleep is vital to your well-being, as important as the air you breathe, the water you drink and the food you eat</a:t>
            </a:r>
          </a:p>
          <a:p>
            <a:pPr lvl="1"/>
            <a:r>
              <a:rPr lang="en-GB" sz="2300" dirty="0" smtClean="0"/>
              <a:t>How it can help you to eat better and manage the stress of being a teen</a:t>
            </a:r>
          </a:p>
          <a:p>
            <a:pPr lvl="1"/>
            <a:r>
              <a:rPr lang="en-GB" sz="2300" dirty="0" smtClean="0"/>
              <a:t> How to manage sleep and maintain positive mental health and wellbeing</a:t>
            </a:r>
          </a:p>
          <a:p>
            <a:pPr lvl="1"/>
            <a:r>
              <a:rPr lang="en-GB" sz="2300" dirty="0" smtClean="0"/>
              <a:t>Help and Support</a:t>
            </a:r>
          </a:p>
          <a:p>
            <a:pPr lvl="1">
              <a:buNone/>
            </a:pPr>
            <a:endParaRPr lang="en-GB" sz="2300" dirty="0" smtClean="0"/>
          </a:p>
          <a:p>
            <a:r>
              <a:rPr lang="en-GB" sz="2300" b="1" dirty="0" smtClean="0"/>
              <a:t>Negotiation Skills - In this lesson, we worked together identifying:</a:t>
            </a:r>
          </a:p>
          <a:p>
            <a:pPr lvl="1"/>
            <a:r>
              <a:rPr lang="en-GB" sz="2400" dirty="0" smtClean="0"/>
              <a:t>How to settle differences through compromise or agreement so all people are satisfied with the outcome</a:t>
            </a:r>
          </a:p>
          <a:p>
            <a:pPr lvl="1"/>
            <a:r>
              <a:rPr lang="en-GB" sz="2400" dirty="0" smtClean="0"/>
              <a:t>The importance of negotiation in managing relationships</a:t>
            </a:r>
          </a:p>
          <a:p>
            <a:pPr lvl="1"/>
            <a:r>
              <a:rPr lang="en-GB" sz="2400" dirty="0" smtClean="0"/>
              <a:t>How negotiation skills can enhance our life and career</a:t>
            </a:r>
          </a:p>
          <a:p>
            <a:pPr lvl="1"/>
            <a:r>
              <a:rPr lang="en-GB" sz="2400" dirty="0" smtClean="0"/>
              <a:t>Help and Support</a:t>
            </a:r>
            <a:endParaRPr lang="en-GB" sz="1900" dirty="0" smtClean="0"/>
          </a:p>
          <a:p>
            <a:pPr lvl="1">
              <a:buNone/>
            </a:pPr>
            <a:endParaRPr lang="en-GB" sz="1900" dirty="0" smtClean="0"/>
          </a:p>
          <a:p>
            <a:pPr lvl="1"/>
            <a:endParaRPr lang="en-GB" sz="1800" dirty="0" smtClean="0"/>
          </a:p>
          <a:p>
            <a:pPr lvl="1"/>
            <a:endParaRPr lang="en-GB" sz="1800" dirty="0" smtClean="0"/>
          </a:p>
          <a:p>
            <a:pPr lvl="1"/>
            <a:endParaRPr lang="en-GB" sz="1800" dirty="0" smtClean="0"/>
          </a:p>
          <a:p>
            <a:pPr lvl="1"/>
            <a:endParaRPr lang="en-GB" sz="1800" dirty="0" smtClean="0"/>
          </a:p>
          <a:p>
            <a:endParaRPr lang="en-GB" sz="2000" dirty="0" smtClean="0">
              <a:solidFill>
                <a:srgbClr val="FF00FF"/>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marL="342900" lvl="1" indent="-342900">
              <a:buFont typeface="Arial" pitchFamily="34" charset="0"/>
              <a:buChar char="•"/>
            </a:pPr>
            <a:r>
              <a:rPr lang="en-GB" sz="1600" b="1" dirty="0" smtClean="0"/>
              <a:t>Loss, Separation and Divorce - In this lesson, we worked together identifying:</a:t>
            </a:r>
          </a:p>
          <a:p>
            <a:pPr>
              <a:buNone/>
            </a:pPr>
            <a:endParaRPr lang="en-GB" sz="1600" b="1" dirty="0" smtClean="0"/>
          </a:p>
          <a:p>
            <a:pPr lvl="1"/>
            <a:r>
              <a:rPr lang="en-GB" sz="1600" dirty="0" smtClean="0"/>
              <a:t>Different types of loss and the impact it can have on family, friends and life </a:t>
            </a:r>
            <a:r>
              <a:rPr lang="en-GB" sz="1600" smtClean="0"/>
              <a:t>in </a:t>
            </a:r>
            <a:r>
              <a:rPr lang="en-GB" sz="1600" smtClean="0"/>
              <a:t>general</a:t>
            </a:r>
            <a:endParaRPr lang="en-GB" sz="1600" dirty="0" smtClean="0"/>
          </a:p>
          <a:p>
            <a:pPr lvl="1"/>
            <a:r>
              <a:rPr lang="en-GB" sz="1600" dirty="0" smtClean="0"/>
              <a:t>The need to understand  the impact of loss on ourselves and people around us and develop coping approaches to manage it and support all of those affected</a:t>
            </a:r>
          </a:p>
          <a:p>
            <a:pPr lvl="1"/>
            <a:r>
              <a:rPr lang="en-GB" sz="1600" dirty="0" smtClean="0"/>
              <a:t>Help and Support</a:t>
            </a:r>
          </a:p>
          <a:p>
            <a:pPr lvl="1"/>
            <a:endParaRPr lang="en-GB" sz="1600" b="1" dirty="0" smtClean="0"/>
          </a:p>
          <a:p>
            <a:pPr marL="342900" lvl="1" indent="-342900">
              <a:buFont typeface="Arial" pitchFamily="34" charset="0"/>
              <a:buChar char="•"/>
            </a:pPr>
            <a:r>
              <a:rPr lang="en-GB" sz="1600" b="1" dirty="0" smtClean="0"/>
              <a:t>Communication – Online V Face-to-Face - In this lesson, we worked together identifying:</a:t>
            </a:r>
          </a:p>
          <a:p>
            <a:pPr>
              <a:buNone/>
            </a:pPr>
            <a:endParaRPr lang="en-GB" sz="1600" b="1" dirty="0" smtClean="0"/>
          </a:p>
          <a:p>
            <a:pPr lvl="1"/>
            <a:r>
              <a:rPr lang="en-US" sz="1600" dirty="0" smtClean="0"/>
              <a:t>The importance of communication in sharing knowledge or experiences with others</a:t>
            </a:r>
          </a:p>
          <a:p>
            <a:pPr lvl="1"/>
            <a:r>
              <a:rPr lang="en-US" sz="1600" dirty="0" smtClean="0"/>
              <a:t>Common forms of communication and when to use them</a:t>
            </a:r>
          </a:p>
          <a:p>
            <a:pPr lvl="1"/>
            <a:r>
              <a:rPr lang="en-US" sz="1600" dirty="0" smtClean="0"/>
              <a:t>The huge impact of online communication and social media on communication </a:t>
            </a:r>
          </a:p>
          <a:p>
            <a:pPr lvl="1"/>
            <a:r>
              <a:rPr lang="en-GB" sz="1600" dirty="0" smtClean="0"/>
              <a:t>Help and Support</a:t>
            </a:r>
          </a:p>
          <a:p>
            <a:pPr lvl="1"/>
            <a:endParaRPr lang="en-GB" sz="1600" dirty="0" smtClean="0"/>
          </a:p>
          <a:p>
            <a:pPr lvl="1"/>
            <a:endParaRPr lang="en-GB" sz="1200" b="1" dirty="0" smtClean="0"/>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dissolve">
                                      <p:cBhvr>
                                        <p:cTn id="11" dur="500"/>
                                        <p:tgtEl>
                                          <p:spTgt spid="6">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dissolve">
                                      <p:cBhvr>
                                        <p:cTn id="15" dur="500"/>
                                        <p:tgtEl>
                                          <p:spTgt spid="6">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dissolve">
                                      <p:cBhvr>
                                        <p:cTn id="19" dur="500"/>
                                        <p:tgtEl>
                                          <p:spTgt spid="6">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dissolve">
                                      <p:cBhvr>
                                        <p:cTn id="23" dur="500"/>
                                        <p:tgtEl>
                                          <p:spTgt spid="6">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dissolve">
                                      <p:cBhvr>
                                        <p:cTn id="27" dur="500"/>
                                        <p:tgtEl>
                                          <p:spTgt spid="6">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animEffect transition="in" filter="dissolve">
                                      <p:cBhvr>
                                        <p:cTn id="31" dur="500"/>
                                        <p:tgtEl>
                                          <p:spTgt spid="6">
                                            <p:txEl>
                                              <p:pRg st="9" end="9"/>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animEffect transition="in" filter="dissolve">
                                      <p:cBhvr>
                                        <p:cTn id="35" dur="500"/>
                                        <p:tgtEl>
                                          <p:spTgt spid="6">
                                            <p:txEl>
                                              <p:pRg st="10" end="10"/>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animEffect transition="in" filter="dissolve">
                                      <p:cBhvr>
                                        <p:cTn id="39"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6"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a:bodyPr>
          <a:lstStyle/>
          <a:p>
            <a:pPr marL="342900" lvl="1" indent="-342900">
              <a:buNone/>
            </a:pPr>
            <a:r>
              <a:rPr lang="en-GB" sz="1600" b="1" dirty="0" smtClean="0"/>
              <a:t>Body Image - In this lesson, we worked together identifying:</a:t>
            </a:r>
          </a:p>
          <a:p>
            <a:pPr marL="342900" lvl="1" indent="-342900">
              <a:buNone/>
            </a:pPr>
            <a:endParaRPr lang="en-GB" sz="1600" b="1" dirty="0" smtClean="0"/>
          </a:p>
          <a:p>
            <a:pPr lvl="1"/>
            <a:r>
              <a:rPr lang="en-GB" sz="1600" dirty="0" smtClean="0"/>
              <a:t>The impact of body image on our feelings, judgements and self-esteem</a:t>
            </a:r>
          </a:p>
          <a:p>
            <a:pPr lvl="1"/>
            <a:r>
              <a:rPr lang="en-GB" sz="1600" dirty="0" smtClean="0"/>
              <a:t>How media has influenced our perception of body perfection</a:t>
            </a:r>
          </a:p>
          <a:p>
            <a:pPr lvl="1"/>
            <a:r>
              <a:rPr lang="en-GB" sz="1600" dirty="0" smtClean="0"/>
              <a:t>The way the media uses techniques to sell products</a:t>
            </a:r>
          </a:p>
          <a:p>
            <a:pPr lvl="1"/>
            <a:r>
              <a:rPr lang="en-GB" sz="1600" dirty="0" smtClean="0"/>
              <a:t>Negative impacts of media on our body satisfaction</a:t>
            </a:r>
          </a:p>
          <a:p>
            <a:pPr lvl="1"/>
            <a:r>
              <a:rPr lang="en-GB" sz="1600" dirty="0" smtClean="0"/>
              <a:t>How body dissatisfaction can lead to physical and mental issues such as eating disorders</a:t>
            </a:r>
          </a:p>
          <a:p>
            <a:pPr lvl="1"/>
            <a:r>
              <a:rPr lang="en-GB" sz="1600" dirty="0" smtClean="0"/>
              <a:t>How we can learn to be positive about our bodies and ourselves   </a:t>
            </a:r>
          </a:p>
          <a:p>
            <a:pPr lvl="1"/>
            <a:r>
              <a:rPr lang="en-GB" sz="1600" dirty="0" smtClean="0"/>
              <a:t>Help and support</a:t>
            </a:r>
          </a:p>
          <a:p>
            <a:pPr lvl="1"/>
            <a:endParaRPr lang="en-GB" sz="1600" dirty="0" smtClean="0"/>
          </a:p>
          <a:p>
            <a:pPr lvl="1"/>
            <a:endParaRPr lang="en-GB" sz="2000" dirty="0" smtClean="0">
              <a:solidFill>
                <a:schemeClr val="accent4">
                  <a:lumMod val="75000"/>
                </a:schemeClr>
              </a:solidFill>
            </a:endParaRPr>
          </a:p>
          <a:p>
            <a:pPr>
              <a:buNone/>
            </a:pPr>
            <a:endParaRPr lang="en-GB" sz="2000" dirty="0" smtClean="0"/>
          </a:p>
          <a:p>
            <a:endParaRPr lang="en-GB" sz="2000" dirty="0" smtClean="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dissolve">
                                      <p:cBhvr>
                                        <p:cTn id="11" dur="500"/>
                                        <p:tgtEl>
                                          <p:spTgt spid="6">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dissolve">
                                      <p:cBhvr>
                                        <p:cTn id="15" dur="500"/>
                                        <p:tgtEl>
                                          <p:spTgt spid="6">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dissolve">
                                      <p:cBhvr>
                                        <p:cTn id="19" dur="500"/>
                                        <p:tgtEl>
                                          <p:spTgt spid="6">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Effect transition="in" filter="dissolve">
                                      <p:cBhvr>
                                        <p:cTn id="23" dur="500"/>
                                        <p:tgtEl>
                                          <p:spTgt spid="6">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dissolve">
                                      <p:cBhvr>
                                        <p:cTn id="27" dur="500"/>
                                        <p:tgtEl>
                                          <p:spTgt spid="6">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dissolve">
                                      <p:cBhvr>
                                        <p:cTn id="31" dur="500"/>
                                        <p:tgtEl>
                                          <p:spTgt spid="6">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Effect transition="in" filter="dissolve">
                                      <p:cBhvr>
                                        <p:cTn id="35"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Review and Application of Learning</a:t>
            </a:r>
            <a:endParaRPr lang="en-GB" sz="2800" dirty="0"/>
          </a:p>
        </p:txBody>
      </p:sp>
      <p:sp>
        <p:nvSpPr>
          <p:cNvPr id="3" name="Content Placeholder 2"/>
          <p:cNvSpPr>
            <a:spLocks noGrp="1"/>
          </p:cNvSpPr>
          <p:nvPr>
            <p:ph idx="1"/>
          </p:nvPr>
        </p:nvSpPr>
        <p:spPr>
          <a:xfrm>
            <a:off x="457200" y="1295400"/>
            <a:ext cx="4724400" cy="5257800"/>
          </a:xfrm>
          <a:solidFill>
            <a:schemeClr val="bg2"/>
          </a:solidFill>
        </p:spPr>
        <p:txBody>
          <a:bodyPr>
            <a:normAutofit fontScale="77500" lnSpcReduction="20000"/>
          </a:bodyPr>
          <a:lstStyle/>
          <a:p>
            <a:pPr>
              <a:buNone/>
            </a:pPr>
            <a:r>
              <a:rPr lang="en-GB" sz="2200" b="1" dirty="0" smtClean="0"/>
              <a:t>In Groups of 5:</a:t>
            </a:r>
          </a:p>
          <a:p>
            <a:pPr>
              <a:buNone/>
            </a:pPr>
            <a:endParaRPr lang="en-GB" sz="2200" dirty="0" smtClean="0">
              <a:solidFill>
                <a:srgbClr val="FF00FF"/>
              </a:solidFill>
            </a:endParaRPr>
          </a:p>
          <a:p>
            <a:r>
              <a:rPr lang="en-GB" sz="2200" dirty="0" smtClean="0">
                <a:solidFill>
                  <a:srgbClr val="FF00FF"/>
                </a:solidFill>
              </a:rPr>
              <a:t>Compose a strap line or saying for each of the 5 areas we have studied this year promoting ‘Positive Mental Health’ messages</a:t>
            </a:r>
          </a:p>
          <a:p>
            <a:pPr>
              <a:buNone/>
            </a:pPr>
            <a:endParaRPr lang="en-GB" sz="2200" dirty="0" smtClean="0">
              <a:solidFill>
                <a:srgbClr val="FF00FF"/>
              </a:solidFill>
            </a:endParaRPr>
          </a:p>
          <a:p>
            <a:r>
              <a:rPr lang="en-GB" sz="2200" dirty="0" smtClean="0">
                <a:solidFill>
                  <a:srgbClr val="FF00FF"/>
                </a:solidFill>
              </a:rPr>
              <a:t>Try and make them memorable so your peers can remember and identify with them</a:t>
            </a:r>
          </a:p>
          <a:p>
            <a:endParaRPr lang="en-GB" sz="2200" dirty="0" smtClean="0">
              <a:solidFill>
                <a:srgbClr val="FF00FF"/>
              </a:solidFill>
            </a:endParaRPr>
          </a:p>
          <a:p>
            <a:r>
              <a:rPr lang="en-GB" sz="2200" dirty="0" smtClean="0">
                <a:solidFill>
                  <a:srgbClr val="FF00FF"/>
                </a:solidFill>
              </a:rPr>
              <a:t>You can also incorporate an image into your strap lines if you want to</a:t>
            </a:r>
          </a:p>
          <a:p>
            <a:pPr>
              <a:buNone/>
            </a:pPr>
            <a:endParaRPr lang="en-GB" sz="2200" dirty="0" smtClean="0">
              <a:solidFill>
                <a:srgbClr val="FF00FF"/>
              </a:solidFill>
            </a:endParaRPr>
          </a:p>
          <a:p>
            <a:r>
              <a:rPr lang="en-GB" sz="2200" dirty="0" smtClean="0">
                <a:solidFill>
                  <a:srgbClr val="FF00FF"/>
                </a:solidFill>
              </a:rPr>
              <a:t>Here are a couple of examples on the right:</a:t>
            </a:r>
          </a:p>
          <a:p>
            <a:endParaRPr lang="en-GB" sz="2200" dirty="0" smtClean="0">
              <a:solidFill>
                <a:srgbClr val="FF00FF"/>
              </a:solidFill>
            </a:endParaRPr>
          </a:p>
          <a:p>
            <a:r>
              <a:rPr lang="en-GB" sz="2200" dirty="0" smtClean="0">
                <a:solidFill>
                  <a:srgbClr val="FF00FF"/>
                </a:solidFill>
              </a:rPr>
              <a:t>You have 30 minutes to discuss, agree and produce </a:t>
            </a:r>
            <a:r>
              <a:rPr lang="en-GB" sz="2200" smtClean="0">
                <a:solidFill>
                  <a:srgbClr val="FF00FF"/>
                </a:solidFill>
              </a:rPr>
              <a:t>your responses</a:t>
            </a:r>
            <a:endParaRPr lang="en-GB" sz="2200" dirty="0" smtClean="0">
              <a:solidFill>
                <a:srgbClr val="FF00FF"/>
              </a:solidFill>
            </a:endParaRPr>
          </a:p>
          <a:p>
            <a:endParaRPr lang="en-GB" sz="2200" dirty="0" smtClean="0">
              <a:solidFill>
                <a:srgbClr val="FF00FF"/>
              </a:solidFill>
            </a:endParaRPr>
          </a:p>
          <a:p>
            <a:r>
              <a:rPr lang="en-GB" sz="2200" dirty="0" smtClean="0">
                <a:solidFill>
                  <a:srgbClr val="FF00FF"/>
                </a:solidFill>
              </a:rPr>
              <a:t>Each group will then be present these to the whole class</a:t>
            </a:r>
          </a:p>
          <a:p>
            <a:endParaRPr lang="en-GB" dirty="0"/>
          </a:p>
        </p:txBody>
      </p:sp>
      <p:pic>
        <p:nvPicPr>
          <p:cNvPr id="3074" name="Picture 2" descr="Image result for social messages straplines"/>
          <p:cNvPicPr>
            <a:picLocks noChangeAspect="1" noChangeArrowheads="1"/>
          </p:cNvPicPr>
          <p:nvPr/>
        </p:nvPicPr>
        <p:blipFill>
          <a:blip r:embed="rId3" cstate="print"/>
          <a:srcRect/>
          <a:stretch>
            <a:fillRect/>
          </a:stretch>
        </p:blipFill>
        <p:spPr bwMode="auto">
          <a:xfrm>
            <a:off x="5257800" y="1295400"/>
            <a:ext cx="3886200" cy="2362200"/>
          </a:xfrm>
          <a:prstGeom prst="rect">
            <a:avLst/>
          </a:prstGeom>
          <a:noFill/>
        </p:spPr>
      </p:pic>
      <p:pic>
        <p:nvPicPr>
          <p:cNvPr id="3076" name="Picture 4" descr="Related image"/>
          <p:cNvPicPr>
            <a:picLocks noChangeAspect="1" noChangeArrowheads="1"/>
          </p:cNvPicPr>
          <p:nvPr/>
        </p:nvPicPr>
        <p:blipFill>
          <a:blip r:embed="rId4" cstate="print"/>
          <a:srcRect/>
          <a:stretch>
            <a:fillRect/>
          </a:stretch>
        </p:blipFill>
        <p:spPr bwMode="auto">
          <a:xfrm>
            <a:off x="5257800" y="4114800"/>
            <a:ext cx="373380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1232</TotalTime>
  <Words>738</Words>
  <Application>Microsoft Office PowerPoint</Application>
  <PresentationFormat>On-screen Show (4:3)</PresentationFormat>
  <Paragraphs>110</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Bristol Healthy Schools  Stride  Emotional Health and Wellbeing Programme  Year 9 – Lesson 6 Application of Learning Assessment </vt:lpstr>
      <vt:lpstr>Our School Values and Ground Rules</vt:lpstr>
      <vt:lpstr>Application of Learning</vt:lpstr>
      <vt:lpstr>Review and Application of Learning</vt:lpstr>
      <vt:lpstr>Review and Application of Learning</vt:lpstr>
      <vt:lpstr>Review and Application of Learning</vt:lpstr>
      <vt:lpstr>Review and Application of Learning</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177</cp:revision>
  <dcterms:created xsi:type="dcterms:W3CDTF">2006-08-16T00:00:00Z</dcterms:created>
  <dcterms:modified xsi:type="dcterms:W3CDTF">2017-12-13T10:58:27Z</dcterms:modified>
</cp:coreProperties>
</file>