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7" r:id="rId4"/>
    <p:sldId id="288" r:id="rId5"/>
    <p:sldId id="294" r:id="rId6"/>
    <p:sldId id="268" r:id="rId7"/>
    <p:sldId id="282" r:id="rId8"/>
    <p:sldId id="257" r:id="rId9"/>
    <p:sldId id="258" r:id="rId10"/>
    <p:sldId id="287" r:id="rId11"/>
    <p:sldId id="260" r:id="rId12"/>
    <p:sldId id="281" r:id="rId13"/>
    <p:sldId id="277" r:id="rId14"/>
    <p:sldId id="289" r:id="rId15"/>
    <p:sldId id="298" r:id="rId16"/>
    <p:sldId id="280" r:id="rId17"/>
    <p:sldId id="295" r:id="rId18"/>
    <p:sldId id="270" r:id="rId19"/>
    <p:sldId id="297" r:id="rId20"/>
    <p:sldId id="304" r:id="rId21"/>
    <p:sldId id="300" r:id="rId22"/>
    <p:sldId id="301" r:id="rId23"/>
    <p:sldId id="302" r:id="rId24"/>
    <p:sldId id="303" r:id="rId25"/>
    <p:sldId id="284"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696" autoAdjust="0"/>
  </p:normalViewPr>
  <p:slideViewPr>
    <p:cSldViewPr>
      <p:cViewPr varScale="1">
        <p:scale>
          <a:sx n="81" d="100"/>
          <a:sy n="81" d="100"/>
        </p:scale>
        <p:origin x="-163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04-Dec-17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04-Dec-17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04-Dec-17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04-Dec-17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vimeo.com/230630487/1cf65cc811"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10 – Lesson 1</a:t>
            </a:r>
            <a:br>
              <a:rPr lang="en-GB" dirty="0" smtClean="0">
                <a:solidFill>
                  <a:schemeClr val="tx2">
                    <a:lumMod val="60000"/>
                    <a:lumOff val="40000"/>
                  </a:schemeClr>
                </a:solidFill>
              </a:rPr>
            </a:br>
            <a:r>
              <a:rPr lang="en-GB" dirty="0" smtClean="0">
                <a:solidFill>
                  <a:schemeClr val="tx2">
                    <a:lumMod val="60000"/>
                    <a:lumOff val="40000"/>
                  </a:schemeClr>
                </a:solidFill>
              </a:rPr>
              <a:t>Values</a:t>
            </a:r>
            <a:endParaRPr lang="en-GB" dirty="0">
              <a:solidFill>
                <a:schemeClr val="accent1"/>
              </a:solidFill>
            </a:endParaRPr>
          </a:p>
        </p:txBody>
      </p:sp>
      <p:pic>
        <p:nvPicPr>
          <p:cNvPr id="4" name="Picture 3"/>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Values</a:t>
            </a:r>
            <a:endParaRPr lang="en-GB" sz="2800" dirty="0"/>
          </a:p>
        </p:txBody>
      </p:sp>
      <p:sp>
        <p:nvSpPr>
          <p:cNvPr id="3" name="Content Placeholder 2"/>
          <p:cNvSpPr>
            <a:spLocks noGrp="1"/>
          </p:cNvSpPr>
          <p:nvPr>
            <p:ph idx="1"/>
          </p:nvPr>
        </p:nvSpPr>
        <p:spPr>
          <a:xfrm>
            <a:off x="381000" y="1447800"/>
            <a:ext cx="5638800" cy="5105400"/>
          </a:xfrm>
        </p:spPr>
        <p:style>
          <a:lnRef idx="1">
            <a:schemeClr val="accent3"/>
          </a:lnRef>
          <a:fillRef idx="2">
            <a:schemeClr val="accent3"/>
          </a:fillRef>
          <a:effectRef idx="1">
            <a:schemeClr val="accent3"/>
          </a:effectRef>
          <a:fontRef idx="minor">
            <a:schemeClr val="dk1"/>
          </a:fontRef>
        </p:style>
        <p:txBody>
          <a:bodyPr>
            <a:normAutofit fontScale="92500" lnSpcReduction="20000"/>
          </a:bodyPr>
          <a:lstStyle/>
          <a:p>
            <a:pPr fontAlgn="base">
              <a:buNone/>
            </a:pPr>
            <a:r>
              <a:rPr lang="en-GB" sz="2000" b="1" dirty="0" smtClean="0"/>
              <a:t>You Need Values To:</a:t>
            </a:r>
          </a:p>
          <a:p>
            <a:pPr fontAlgn="base">
              <a:buNone/>
            </a:pPr>
            <a:endParaRPr lang="en-GB" sz="2000" dirty="0" smtClean="0"/>
          </a:p>
          <a:p>
            <a:pPr fontAlgn="base"/>
            <a:r>
              <a:rPr lang="en-GB" sz="2000" dirty="0" smtClean="0"/>
              <a:t>De-clutter your life</a:t>
            </a:r>
          </a:p>
          <a:p>
            <a:pPr fontAlgn="base">
              <a:buNone/>
            </a:pPr>
            <a:endParaRPr lang="en-GB" sz="2000" dirty="0" smtClean="0"/>
          </a:p>
          <a:p>
            <a:pPr fontAlgn="base"/>
            <a:r>
              <a:rPr lang="en-GB" sz="2000" dirty="0" smtClean="0"/>
              <a:t>Know how to respond in tough situations</a:t>
            </a:r>
          </a:p>
          <a:p>
            <a:pPr fontAlgn="base">
              <a:buNone/>
            </a:pPr>
            <a:endParaRPr lang="en-GB" sz="2000" dirty="0" smtClean="0"/>
          </a:p>
          <a:p>
            <a:pPr fontAlgn="base"/>
            <a:r>
              <a:rPr lang="en-GB" sz="2000" dirty="0" smtClean="0"/>
              <a:t>Forge lasting relationships with those around you</a:t>
            </a:r>
          </a:p>
          <a:p>
            <a:pPr fontAlgn="base">
              <a:buNone/>
            </a:pPr>
            <a:endParaRPr lang="en-GB" sz="2000" dirty="0" smtClean="0"/>
          </a:p>
          <a:p>
            <a:pPr fontAlgn="base"/>
            <a:r>
              <a:rPr lang="en-GB" sz="2000" dirty="0" smtClean="0"/>
              <a:t>Values are important because they act as a set of rules and guidelines for the events you encounter in life</a:t>
            </a:r>
          </a:p>
          <a:p>
            <a:pPr fontAlgn="base">
              <a:buNone/>
            </a:pPr>
            <a:endParaRPr lang="en-GB" sz="2000" b="1" dirty="0" smtClean="0"/>
          </a:p>
          <a:p>
            <a:r>
              <a:rPr lang="en-PH" sz="2000" dirty="0" smtClean="0"/>
              <a:t>Values generate behaviour and help us to solve problems</a:t>
            </a:r>
          </a:p>
          <a:p>
            <a:pPr>
              <a:buNone/>
            </a:pPr>
            <a:endParaRPr lang="en-PH" sz="2000" dirty="0" smtClean="0"/>
          </a:p>
          <a:p>
            <a:r>
              <a:rPr lang="en-PH" sz="2000" dirty="0" smtClean="0"/>
              <a:t>The importance  we give them help to explain why we do what we do</a:t>
            </a:r>
            <a:endParaRPr lang="en-GB" sz="2000" dirty="0" smtClean="0"/>
          </a:p>
          <a:p>
            <a:pPr fontAlgn="base"/>
            <a:endParaRPr lang="en-GB" sz="2000" dirty="0" smtClean="0"/>
          </a:p>
          <a:p>
            <a:endParaRPr lang="en-GB" sz="21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2050" name="Picture 2" descr="C:\Users\Keith\Dropbox\Images\working mum3.jpg"/>
          <p:cNvPicPr>
            <a:picLocks noChangeAspect="1" noChangeArrowheads="1"/>
          </p:cNvPicPr>
          <p:nvPr/>
        </p:nvPicPr>
        <p:blipFill>
          <a:blip r:embed="rId2" cstate="print"/>
          <a:srcRect/>
          <a:stretch>
            <a:fillRect/>
          </a:stretch>
        </p:blipFill>
        <p:spPr bwMode="auto">
          <a:xfrm>
            <a:off x="6172200" y="2971800"/>
            <a:ext cx="2857771" cy="1905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additive="base">
                                        <p:cTn id="1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 calcmode="lin" valueType="num">
                                      <p:cBhvr additive="base">
                                        <p:cTn id="1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 calcmode="lin" valueType="num">
                                      <p:cBhvr additive="base">
                                        <p:cTn id="22"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 calcmode="lin" valueType="num">
                                      <p:cBhvr additive="base">
                                        <p:cTn id="2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
                                            <p:txEl>
                                              <p:pRg st="12" end="12"/>
                                            </p:txEl>
                                          </p:spTgt>
                                        </p:tgtEl>
                                        <p:attrNameLst>
                                          <p:attrName>style.visibility</p:attrName>
                                        </p:attrNameLst>
                                      </p:cBhvr>
                                      <p:to>
                                        <p:strVal val="visible"/>
                                      </p:to>
                                    </p:set>
                                    <p:anim calcmode="lin" valueType="num">
                                      <p:cBhvr additive="base">
                                        <p:cTn id="32"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Values, Ethics and Morals</a:t>
            </a:r>
            <a:endParaRPr lang="en-GB" sz="2800" dirty="0"/>
          </a:p>
        </p:txBody>
      </p:sp>
      <p:sp>
        <p:nvSpPr>
          <p:cNvPr id="3" name="Content Placeholder 2"/>
          <p:cNvSpPr>
            <a:spLocks noGrp="1"/>
          </p:cNvSpPr>
          <p:nvPr>
            <p:ph idx="1"/>
          </p:nvPr>
        </p:nvSpPr>
        <p:spPr>
          <a:xfrm>
            <a:off x="457200" y="1600200"/>
            <a:ext cx="4953000" cy="4800600"/>
          </a:xfrm>
        </p:spPr>
        <p:style>
          <a:lnRef idx="1">
            <a:schemeClr val="dk1"/>
          </a:lnRef>
          <a:fillRef idx="3">
            <a:schemeClr val="dk1"/>
          </a:fillRef>
          <a:effectRef idx="2">
            <a:schemeClr val="dk1"/>
          </a:effectRef>
          <a:fontRef idx="minor">
            <a:schemeClr val="lt1"/>
          </a:fontRef>
        </p:style>
        <p:txBody>
          <a:bodyPr>
            <a:normAutofit/>
          </a:bodyPr>
          <a:lstStyle/>
          <a:p>
            <a:pPr fontAlgn="base">
              <a:buNone/>
            </a:pPr>
            <a:r>
              <a:rPr lang="en-GB" sz="2000" b="1" dirty="0" smtClean="0"/>
              <a:t>Life isn’t black and white:</a:t>
            </a:r>
          </a:p>
          <a:p>
            <a:pPr fontAlgn="base">
              <a:buNone/>
            </a:pPr>
            <a:endParaRPr lang="en-GB" sz="2000" dirty="0" smtClean="0"/>
          </a:p>
          <a:p>
            <a:pPr fontAlgn="base"/>
            <a:r>
              <a:rPr lang="en-GB" sz="2000" dirty="0" smtClean="0"/>
              <a:t>We are all are thrust into tough situations from time to time</a:t>
            </a:r>
          </a:p>
          <a:p>
            <a:pPr fontAlgn="base">
              <a:buNone/>
            </a:pPr>
            <a:endParaRPr lang="en-GB" sz="2000" dirty="0" smtClean="0"/>
          </a:p>
          <a:p>
            <a:pPr fontAlgn="base"/>
            <a:r>
              <a:rPr lang="en-GB" sz="2000" dirty="0" smtClean="0"/>
              <a:t>Situations where the right thing to do isn’t obvious</a:t>
            </a:r>
          </a:p>
          <a:p>
            <a:pPr fontAlgn="base">
              <a:buNone/>
            </a:pPr>
            <a:endParaRPr lang="en-GB" sz="2000" dirty="0" smtClean="0"/>
          </a:p>
          <a:p>
            <a:pPr fontAlgn="base"/>
            <a:r>
              <a:rPr lang="en-GB" sz="2000" dirty="0" smtClean="0"/>
              <a:t>Knowing which values are most important to you before these situations arise will help you make better decisions</a:t>
            </a:r>
          </a:p>
          <a:p>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6147" name="Picture 3" descr="C:\Users\Keith\Dropbox\Images\zebra black and white.jpg"/>
          <p:cNvPicPr>
            <a:picLocks noChangeAspect="1" noChangeArrowheads="1"/>
          </p:cNvPicPr>
          <p:nvPr/>
        </p:nvPicPr>
        <p:blipFill>
          <a:blip r:embed="rId2" cstate="print"/>
          <a:srcRect/>
          <a:stretch>
            <a:fillRect/>
          </a:stretch>
        </p:blipFill>
        <p:spPr bwMode="auto">
          <a:xfrm>
            <a:off x="5867400" y="1711524"/>
            <a:ext cx="2895600" cy="445649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Values</a:t>
            </a:r>
            <a:endParaRPr lang="en-GB" sz="2800" dirty="0"/>
          </a:p>
        </p:txBody>
      </p:sp>
      <p:sp>
        <p:nvSpPr>
          <p:cNvPr id="3" name="Content Placeholder 2"/>
          <p:cNvSpPr>
            <a:spLocks noGrp="1"/>
          </p:cNvSpPr>
          <p:nvPr>
            <p:ph idx="1"/>
          </p:nvPr>
        </p:nvSpPr>
        <p:spPr>
          <a:xfrm>
            <a:off x="457200" y="1600200"/>
            <a:ext cx="5486400" cy="4876800"/>
          </a:xfrm>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GB" sz="2000" b="1" dirty="0" smtClean="0"/>
              <a:t>When are values formed?</a:t>
            </a:r>
          </a:p>
          <a:p>
            <a:pPr>
              <a:buNone/>
            </a:pPr>
            <a:endParaRPr lang="en-GB" sz="2000" dirty="0" smtClean="0"/>
          </a:p>
          <a:p>
            <a:pPr>
              <a:buNone/>
            </a:pPr>
            <a:r>
              <a:rPr lang="en-GB" sz="2000" dirty="0" smtClean="0"/>
              <a:t>0-7 years , referred to as Imprint period:</a:t>
            </a:r>
          </a:p>
          <a:p>
            <a:pPr>
              <a:buNone/>
            </a:pPr>
            <a:endParaRPr lang="en-GB" sz="2000" dirty="0" smtClean="0"/>
          </a:p>
          <a:p>
            <a:r>
              <a:rPr lang="en-GB" sz="2000" dirty="0" smtClean="0"/>
              <a:t>We are like sponges in our early years, absorbing everything around us and accepting much of it as true, especially when it comes from parents and grandparents</a:t>
            </a:r>
          </a:p>
          <a:p>
            <a:pPr>
              <a:buNone/>
            </a:pPr>
            <a:endParaRPr lang="en-GB" sz="2000" dirty="0" smtClean="0"/>
          </a:p>
          <a:p>
            <a:pPr lvl="0">
              <a:buNone/>
            </a:pPr>
            <a:endParaRPr lang="en-GB" sz="2000" dirty="0" smtClean="0">
              <a:solidFill>
                <a:srgbClr val="FF00FF"/>
              </a:solidFill>
            </a:endParaRPr>
          </a:p>
          <a:p>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8195" name="Picture 3" descr="C:\Users\Keith\Dropbox\Images\working mum1.jpg"/>
          <p:cNvPicPr>
            <a:picLocks noChangeAspect="1" noChangeArrowheads="1"/>
          </p:cNvPicPr>
          <p:nvPr/>
        </p:nvPicPr>
        <p:blipFill>
          <a:blip r:embed="rId2" cstate="print"/>
          <a:srcRect/>
          <a:stretch>
            <a:fillRect/>
          </a:stretch>
        </p:blipFill>
        <p:spPr bwMode="auto">
          <a:xfrm>
            <a:off x="6026113" y="2514600"/>
            <a:ext cx="3117887" cy="21907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Values</a:t>
            </a:r>
            <a:endParaRPr lang="en-GB" sz="2800" dirty="0"/>
          </a:p>
        </p:txBody>
      </p:sp>
      <p:sp>
        <p:nvSpPr>
          <p:cNvPr id="3" name="Content Placeholder 2"/>
          <p:cNvSpPr>
            <a:spLocks noGrp="1"/>
          </p:cNvSpPr>
          <p:nvPr>
            <p:ph idx="1"/>
          </p:nvPr>
        </p:nvSpPr>
        <p:spPr>
          <a:xfrm>
            <a:off x="457200" y="1600200"/>
            <a:ext cx="4572000" cy="4876800"/>
          </a:xfrm>
        </p:spPr>
        <p:style>
          <a:lnRef idx="1">
            <a:schemeClr val="accent5"/>
          </a:lnRef>
          <a:fillRef idx="2">
            <a:schemeClr val="accent5"/>
          </a:fillRef>
          <a:effectRef idx="1">
            <a:schemeClr val="accent5"/>
          </a:effectRef>
          <a:fontRef idx="minor">
            <a:schemeClr val="dk1"/>
          </a:fontRef>
        </p:style>
        <p:txBody>
          <a:bodyPr>
            <a:normAutofit/>
          </a:bodyPr>
          <a:lstStyle/>
          <a:p>
            <a:pPr>
              <a:buNone/>
            </a:pPr>
            <a:r>
              <a:rPr lang="en-PH" sz="2000" b="1" dirty="0" smtClean="0"/>
              <a:t>8 –13 years, </a:t>
            </a:r>
            <a:r>
              <a:rPr lang="en-GB" sz="2000" b="1" dirty="0" smtClean="0"/>
              <a:t>referred to as </a:t>
            </a:r>
            <a:r>
              <a:rPr lang="en-PH" sz="2000" b="1" dirty="0" smtClean="0"/>
              <a:t>Modelling period:</a:t>
            </a:r>
          </a:p>
          <a:p>
            <a:endParaRPr lang="en-PH" sz="2000" dirty="0" smtClean="0"/>
          </a:p>
          <a:p>
            <a:r>
              <a:rPr lang="en-PH" sz="2000" dirty="0" smtClean="0">
                <a:cs typeface="Consolas" pitchFamily="49" charset="0"/>
              </a:rPr>
              <a:t>We copy people, often our parents, but also other people</a:t>
            </a:r>
          </a:p>
          <a:p>
            <a:pPr>
              <a:buNone/>
            </a:pPr>
            <a:endParaRPr lang="en-PH" sz="2000" dirty="0" smtClean="0">
              <a:cs typeface="Consolas" pitchFamily="49" charset="0"/>
            </a:endParaRPr>
          </a:p>
          <a:p>
            <a:r>
              <a:rPr lang="en-PH" sz="2000" dirty="0" smtClean="0">
                <a:cs typeface="Consolas" pitchFamily="49" charset="0"/>
              </a:rPr>
              <a:t>Rather than blind acceptance, we are trying on things to see how they feel</a:t>
            </a:r>
          </a:p>
          <a:p>
            <a:pPr>
              <a:buNone/>
            </a:pPr>
            <a:endParaRPr lang="en-PH" sz="2000" dirty="0" smtClean="0">
              <a:cs typeface="Consolas" pitchFamily="49" charset="0"/>
            </a:endParaRPr>
          </a:p>
          <a:p>
            <a:r>
              <a:rPr lang="en-PH" sz="2000" dirty="0" smtClean="0">
                <a:cs typeface="Consolas" pitchFamily="49" charset="0"/>
              </a:rPr>
              <a:t>We may be impressed and/or influenced by our teachers who seemed so knowledgeable—maybe even more than our parents</a:t>
            </a:r>
          </a:p>
          <a:p>
            <a:pPr lvl="0"/>
            <a:endParaRPr lang="en-GB" sz="2000" dirty="0" smtClean="0"/>
          </a:p>
          <a:p>
            <a:endParaRPr lang="en-GB" sz="2000" dirty="0"/>
          </a:p>
        </p:txBody>
      </p:sp>
      <p:pic>
        <p:nvPicPr>
          <p:cNvPr id="9218" name="Picture 2" descr="C:\Users\Keith\Dropbox\Images\ideas.jpg"/>
          <p:cNvPicPr>
            <a:picLocks noChangeAspect="1" noChangeArrowheads="1"/>
          </p:cNvPicPr>
          <p:nvPr/>
        </p:nvPicPr>
        <p:blipFill>
          <a:blip r:embed="rId2" cstate="print"/>
          <a:srcRect/>
          <a:stretch>
            <a:fillRect/>
          </a:stretch>
        </p:blipFill>
        <p:spPr bwMode="auto">
          <a:xfrm>
            <a:off x="5334000" y="1950562"/>
            <a:ext cx="3657600" cy="368030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Values</a:t>
            </a:r>
            <a:endParaRPr lang="en-GB" sz="2800" dirty="0"/>
          </a:p>
        </p:txBody>
      </p:sp>
      <p:sp>
        <p:nvSpPr>
          <p:cNvPr id="3" name="Content Placeholder 2"/>
          <p:cNvSpPr>
            <a:spLocks noGrp="1"/>
          </p:cNvSpPr>
          <p:nvPr>
            <p:ph idx="1"/>
          </p:nvPr>
        </p:nvSpPr>
        <p:spPr>
          <a:xfrm>
            <a:off x="457200" y="1600200"/>
            <a:ext cx="4267200" cy="4876800"/>
          </a:xfrm>
        </p:spPr>
        <p:style>
          <a:lnRef idx="1">
            <a:schemeClr val="accent6"/>
          </a:lnRef>
          <a:fillRef idx="3">
            <a:schemeClr val="accent6"/>
          </a:fillRef>
          <a:effectRef idx="2">
            <a:schemeClr val="accent6"/>
          </a:effectRef>
          <a:fontRef idx="minor">
            <a:schemeClr val="lt1"/>
          </a:fontRef>
        </p:style>
        <p:txBody>
          <a:bodyPr>
            <a:normAutofit/>
          </a:bodyPr>
          <a:lstStyle/>
          <a:p>
            <a:pPr>
              <a:buNone/>
            </a:pPr>
            <a:r>
              <a:rPr lang="en-GB" sz="2000" b="1" dirty="0" smtClean="0"/>
              <a:t>13 –21 years, referred to as Socialisation period:</a:t>
            </a:r>
          </a:p>
          <a:p>
            <a:endParaRPr lang="en-GB" sz="2000" dirty="0" smtClean="0"/>
          </a:p>
          <a:p>
            <a:r>
              <a:rPr lang="en-GB" sz="2000" dirty="0" smtClean="0"/>
              <a:t>We are very largely influenced by our peers</a:t>
            </a:r>
          </a:p>
          <a:p>
            <a:pPr>
              <a:buNone/>
            </a:pPr>
            <a:endParaRPr lang="en-GB" sz="2000" dirty="0" smtClean="0"/>
          </a:p>
          <a:p>
            <a:r>
              <a:rPr lang="en-GB" sz="2000" dirty="0" smtClean="0"/>
              <a:t>As we develop as individuals, we turn to people who seem more like us</a:t>
            </a:r>
          </a:p>
          <a:p>
            <a:pPr>
              <a:buNone/>
            </a:pPr>
            <a:endParaRPr lang="en-GB" sz="2000" dirty="0" smtClean="0"/>
          </a:p>
          <a:p>
            <a:r>
              <a:rPr lang="en-GB" sz="2000" dirty="0" smtClean="0"/>
              <a:t>Other influences at these ages include the media, especially those parts which seem to reflect the values of our peer groups</a:t>
            </a:r>
          </a:p>
          <a:p>
            <a:pPr>
              <a:spcAft>
                <a:spcPts val="600"/>
              </a:spcAft>
              <a:buNone/>
            </a:pPr>
            <a:endParaRPr lang="en-US" sz="2000" dirty="0" smtClean="0">
              <a:solidFill>
                <a:schemeClr val="bg1"/>
              </a:solidFill>
            </a:endParaRPr>
          </a:p>
          <a:p>
            <a:pPr lvl="0"/>
            <a:endParaRPr lang="en-GB" sz="2000" dirty="0" smtClean="0"/>
          </a:p>
          <a:p>
            <a:endParaRPr lang="en-GB" sz="2000" dirty="0"/>
          </a:p>
        </p:txBody>
      </p:sp>
      <p:pic>
        <p:nvPicPr>
          <p:cNvPr id="10242" name="Picture 2" descr="C:\Users\Keith\Dropbox\Images\exploding chest from the heart.jpg"/>
          <p:cNvPicPr>
            <a:picLocks noChangeAspect="1" noChangeArrowheads="1"/>
          </p:cNvPicPr>
          <p:nvPr/>
        </p:nvPicPr>
        <p:blipFill>
          <a:blip r:embed="rId2" cstate="print"/>
          <a:srcRect/>
          <a:stretch>
            <a:fillRect/>
          </a:stretch>
        </p:blipFill>
        <p:spPr bwMode="auto">
          <a:xfrm>
            <a:off x="4800601" y="2743201"/>
            <a:ext cx="4038600" cy="267052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Values</a:t>
            </a:r>
            <a:endParaRPr lang="en-GB" sz="2800" dirty="0"/>
          </a:p>
        </p:txBody>
      </p:sp>
      <p:sp>
        <p:nvSpPr>
          <p:cNvPr id="3" name="Content Placeholder 2"/>
          <p:cNvSpPr>
            <a:spLocks noGrp="1"/>
          </p:cNvSpPr>
          <p:nvPr>
            <p:ph idx="1"/>
          </p:nvPr>
        </p:nvSpPr>
        <p:spPr>
          <a:xfrm>
            <a:off x="457200" y="1600200"/>
            <a:ext cx="4876800" cy="4876800"/>
          </a:xfrm>
          <a:solidFill>
            <a:schemeClr val="accent3">
              <a:lumMod val="20000"/>
              <a:lumOff val="80000"/>
            </a:schemeClr>
          </a:solidFill>
        </p:spPr>
        <p:txBody>
          <a:bodyPr>
            <a:normAutofit fontScale="77500" lnSpcReduction="20000"/>
          </a:bodyPr>
          <a:lstStyle/>
          <a:p>
            <a:pPr fontAlgn="base">
              <a:buNone/>
            </a:pPr>
            <a:r>
              <a:rPr lang="en-GB" sz="2000" b="1" dirty="0" smtClean="0"/>
              <a:t>Class Exercise:</a:t>
            </a:r>
          </a:p>
          <a:p>
            <a:pPr fontAlgn="base">
              <a:buNone/>
            </a:pPr>
            <a:endParaRPr lang="en-GB" sz="2000" dirty="0" smtClean="0"/>
          </a:p>
          <a:p>
            <a:pPr fontAlgn="base">
              <a:buNone/>
            </a:pPr>
            <a:r>
              <a:rPr lang="en-GB" sz="2000" dirty="0" smtClean="0">
                <a:solidFill>
                  <a:srgbClr val="FF00FF"/>
                </a:solidFill>
              </a:rPr>
              <a:t>Spot the Values:</a:t>
            </a:r>
          </a:p>
          <a:p>
            <a:pPr fontAlgn="base">
              <a:buNone/>
            </a:pPr>
            <a:endParaRPr lang="en-GB" sz="2000" dirty="0" smtClean="0">
              <a:solidFill>
                <a:srgbClr val="FF00FF"/>
              </a:solidFill>
            </a:endParaRPr>
          </a:p>
          <a:p>
            <a:pPr fontAlgn="base"/>
            <a:r>
              <a:rPr lang="en-GB" sz="2000" dirty="0" smtClean="0">
                <a:solidFill>
                  <a:srgbClr val="FF00FF"/>
                </a:solidFill>
              </a:rPr>
              <a:t>Buy a bag of good groceries and donate it to your local food bank or shelter</a:t>
            </a:r>
          </a:p>
          <a:p>
            <a:pPr lvl="0"/>
            <a:endParaRPr lang="en-GB" sz="2000" dirty="0" smtClean="0"/>
          </a:p>
          <a:p>
            <a:r>
              <a:rPr lang="en-GB" sz="2000" dirty="0" smtClean="0">
                <a:solidFill>
                  <a:srgbClr val="FF00FF"/>
                </a:solidFill>
              </a:rPr>
              <a:t>Put your neighbours rubbish bin out while you're doing yours</a:t>
            </a:r>
          </a:p>
          <a:p>
            <a:pPr>
              <a:buNone/>
            </a:pPr>
            <a:endParaRPr lang="en-GB" sz="2000" dirty="0" smtClean="0">
              <a:solidFill>
                <a:srgbClr val="FF00FF"/>
              </a:solidFill>
            </a:endParaRPr>
          </a:p>
          <a:p>
            <a:r>
              <a:rPr lang="en-GB" sz="2000" dirty="0" smtClean="0">
                <a:solidFill>
                  <a:srgbClr val="FF00FF"/>
                </a:solidFill>
              </a:rPr>
              <a:t>Help an elderly person off the bus or cross the road by offering to take their arm or carry their bags</a:t>
            </a:r>
          </a:p>
          <a:p>
            <a:pPr>
              <a:buNone/>
            </a:pPr>
            <a:endParaRPr lang="en-GB" sz="2000" dirty="0" smtClean="0">
              <a:solidFill>
                <a:srgbClr val="FF00FF"/>
              </a:solidFill>
            </a:endParaRPr>
          </a:p>
          <a:p>
            <a:r>
              <a:rPr lang="en-GB" sz="2000" dirty="0" smtClean="0">
                <a:solidFill>
                  <a:srgbClr val="FF00FF"/>
                </a:solidFill>
              </a:rPr>
              <a:t>Pick up plastic bottles and other rubbish you see around your neighbourhood and deposit it in its appropriate place</a:t>
            </a:r>
          </a:p>
          <a:p>
            <a:pPr>
              <a:buNone/>
            </a:pPr>
            <a:endParaRPr lang="en-GB" sz="2000" dirty="0" smtClean="0"/>
          </a:p>
          <a:p>
            <a:r>
              <a:rPr lang="en-GB" sz="2000" dirty="0" smtClean="0">
                <a:solidFill>
                  <a:srgbClr val="FF00FF"/>
                </a:solidFill>
              </a:rPr>
              <a:t>Step in when you see someone being bullied</a:t>
            </a:r>
          </a:p>
          <a:p>
            <a:endParaRPr lang="en-GB" sz="2000" dirty="0" smtClean="0">
              <a:solidFill>
                <a:srgbClr val="FF00FF"/>
              </a:solidFill>
            </a:endParaRPr>
          </a:p>
          <a:p>
            <a:r>
              <a:rPr lang="en-GB" sz="2000" dirty="0" smtClean="0">
                <a:solidFill>
                  <a:srgbClr val="FF00FF"/>
                </a:solidFill>
              </a:rPr>
              <a:t>Report someone looking suspicious to the police</a:t>
            </a:r>
            <a:endParaRPr lang="en-GB" sz="2000" dirty="0">
              <a:solidFill>
                <a:srgbClr val="FF00FF"/>
              </a:solidFill>
            </a:endParaRPr>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470525"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dissolve">
                                      <p:cBhvr>
                                        <p:cTn id="27" dur="500"/>
                                        <p:tgtEl>
                                          <p:spTgt spid="3">
                                            <p:txEl>
                                              <p:pRg st="10" end="10"/>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animEffect transition="in" filter="dissolve">
                                      <p:cBhvr>
                                        <p:cTn id="31" dur="500"/>
                                        <p:tgtEl>
                                          <p:spTgt spid="3">
                                            <p:txEl>
                                              <p:pRg st="12" end="12"/>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animEffect transition="in" filter="dissolve">
                                      <p:cBhvr>
                                        <p:cTn id="35"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Values</a:t>
            </a:r>
            <a:endParaRPr lang="en-GB" sz="2800" dirty="0"/>
          </a:p>
        </p:txBody>
      </p:sp>
      <p:sp>
        <p:nvSpPr>
          <p:cNvPr id="3" name="Content Placeholder 2"/>
          <p:cNvSpPr>
            <a:spLocks noGrp="1"/>
          </p:cNvSpPr>
          <p:nvPr>
            <p:ph idx="1"/>
          </p:nvPr>
        </p:nvSpPr>
        <p:spPr>
          <a:xfrm>
            <a:off x="457200" y="1600200"/>
            <a:ext cx="4876800" cy="4876800"/>
          </a:xfrm>
          <a:solidFill>
            <a:schemeClr val="accent3">
              <a:lumMod val="20000"/>
              <a:lumOff val="80000"/>
            </a:schemeClr>
          </a:solidFill>
        </p:spPr>
        <p:txBody>
          <a:bodyPr>
            <a:normAutofit fontScale="92500" lnSpcReduction="20000"/>
          </a:bodyPr>
          <a:lstStyle/>
          <a:p>
            <a:pPr fontAlgn="base">
              <a:buNone/>
            </a:pPr>
            <a:r>
              <a:rPr lang="en-GB" sz="2000" b="1" dirty="0" smtClean="0"/>
              <a:t>In Groups of 4:</a:t>
            </a:r>
          </a:p>
          <a:p>
            <a:pPr fontAlgn="base">
              <a:buNone/>
            </a:pPr>
            <a:endParaRPr lang="en-GB" sz="2000" dirty="0" smtClean="0"/>
          </a:p>
          <a:p>
            <a:pPr fontAlgn="base"/>
            <a:r>
              <a:rPr lang="en-GB" sz="2000" dirty="0" smtClean="0"/>
              <a:t>A co-worker stole money from your company to cover bills at home, and you caught him in the act</a:t>
            </a:r>
          </a:p>
          <a:p>
            <a:pPr fontAlgn="base">
              <a:buNone/>
            </a:pPr>
            <a:endParaRPr lang="en-GB" sz="2000" dirty="0" smtClean="0"/>
          </a:p>
          <a:p>
            <a:pPr fontAlgn="base"/>
            <a:r>
              <a:rPr lang="en-GB" sz="2000" dirty="0" smtClean="0"/>
              <a:t>He explains that he has student loans,  a new baby on the way and promises he will replace it once his commissions start rolling in</a:t>
            </a:r>
          </a:p>
          <a:p>
            <a:pPr fontAlgn="base">
              <a:buNone/>
            </a:pPr>
            <a:endParaRPr lang="en-GB" sz="2000" dirty="0" smtClean="0"/>
          </a:p>
          <a:p>
            <a:pPr fontAlgn="base"/>
            <a:r>
              <a:rPr lang="en-GB" sz="2000" dirty="0" smtClean="0"/>
              <a:t>Your boss calls you into the office and asks if you know anything about the missing money</a:t>
            </a:r>
          </a:p>
          <a:p>
            <a:endParaRPr lang="en-GB" sz="2000" dirty="0" smtClean="0">
              <a:solidFill>
                <a:schemeClr val="bg1"/>
              </a:solidFill>
            </a:endParaRPr>
          </a:p>
          <a:p>
            <a:r>
              <a:rPr lang="en-GB" sz="2000" dirty="0" smtClean="0">
                <a:solidFill>
                  <a:srgbClr val="FF00FF"/>
                </a:solidFill>
              </a:rPr>
              <a:t>What would you do?</a:t>
            </a:r>
          </a:p>
          <a:p>
            <a:r>
              <a:rPr lang="en-GB" sz="2000" dirty="0" smtClean="0">
                <a:solidFill>
                  <a:srgbClr val="FF00FF"/>
                </a:solidFill>
              </a:rPr>
              <a:t>What values would influence your decision?</a:t>
            </a:r>
          </a:p>
          <a:p>
            <a:r>
              <a:rPr lang="en-GB" sz="2000" dirty="0" smtClean="0">
                <a:solidFill>
                  <a:srgbClr val="FF00FF"/>
                </a:solidFill>
              </a:rPr>
              <a:t>Share this with the class</a:t>
            </a:r>
          </a:p>
          <a:p>
            <a:pPr lvl="0"/>
            <a:endParaRPr lang="en-GB" sz="2000" dirty="0" smtClean="0"/>
          </a:p>
          <a:p>
            <a:endParaRPr lang="en-GB" sz="2000" dirty="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470525"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dissolve">
                                      <p:cBhvr>
                                        <p:cTn id="27" dur="500"/>
                                        <p:tgtEl>
                                          <p:spTgt spid="3">
                                            <p:txEl>
                                              <p:pRg st="9" end="9"/>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animEffect transition="in" filter="dissolve">
                                      <p:cBhvr>
                                        <p:cTn id="31"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Values</a:t>
            </a:r>
            <a:endParaRPr lang="en-GB" sz="2800" dirty="0"/>
          </a:p>
        </p:txBody>
      </p:sp>
      <p:sp>
        <p:nvSpPr>
          <p:cNvPr id="3" name="Content Placeholder 2"/>
          <p:cNvSpPr>
            <a:spLocks noGrp="1"/>
          </p:cNvSpPr>
          <p:nvPr>
            <p:ph idx="1"/>
          </p:nvPr>
        </p:nvSpPr>
        <p:spPr>
          <a:xfrm>
            <a:off x="457200" y="1600200"/>
            <a:ext cx="5410200" cy="4876800"/>
          </a:xfrm>
        </p:spPr>
        <p:style>
          <a:lnRef idx="1">
            <a:schemeClr val="accent2"/>
          </a:lnRef>
          <a:fillRef idx="2">
            <a:schemeClr val="accent2"/>
          </a:fillRef>
          <a:effectRef idx="1">
            <a:schemeClr val="accent2"/>
          </a:effectRef>
          <a:fontRef idx="minor">
            <a:schemeClr val="dk1"/>
          </a:fontRef>
        </p:style>
        <p:txBody>
          <a:bodyPr>
            <a:normAutofit fontScale="85000" lnSpcReduction="20000"/>
          </a:bodyPr>
          <a:lstStyle/>
          <a:p>
            <a:pPr fontAlgn="base">
              <a:buNone/>
            </a:pPr>
            <a:r>
              <a:rPr lang="en-GB" sz="2000" b="1" dirty="0" smtClean="0"/>
              <a:t>A Tough Situation?</a:t>
            </a:r>
          </a:p>
          <a:p>
            <a:pPr fontAlgn="base">
              <a:buNone/>
            </a:pPr>
            <a:endParaRPr lang="en-GB" sz="2000" dirty="0" smtClean="0"/>
          </a:p>
          <a:p>
            <a:pPr fontAlgn="base"/>
            <a:r>
              <a:rPr lang="en-GB" sz="2000" dirty="0" smtClean="0"/>
              <a:t>Not if you’ve defined honesty as one of your core values</a:t>
            </a:r>
          </a:p>
          <a:p>
            <a:pPr fontAlgn="base">
              <a:buNone/>
            </a:pPr>
            <a:endParaRPr lang="en-GB" sz="2000" dirty="0" smtClean="0"/>
          </a:p>
          <a:p>
            <a:pPr fontAlgn="base"/>
            <a:r>
              <a:rPr lang="en-GB" sz="2000" dirty="0" smtClean="0"/>
              <a:t>Tell your boss the truth, even if it means putting your co-worker in a bad position. This might feel wrong, but you’ve been put in a tough spot. There is no easy outcome to that situation, but there is a right one</a:t>
            </a:r>
          </a:p>
          <a:p>
            <a:pPr fontAlgn="base">
              <a:buNone/>
            </a:pPr>
            <a:endParaRPr lang="en-GB" sz="2000" dirty="0" smtClean="0"/>
          </a:p>
          <a:p>
            <a:pPr fontAlgn="base"/>
            <a:r>
              <a:rPr lang="en-GB" sz="2000" dirty="0" smtClean="0"/>
              <a:t>If one of your values  was never to grass anyone up, you would have lied to the boss and covered for your co-worker.  When the truth comes out, your poor choice of values and decision making could have huge consequences for your future</a:t>
            </a:r>
          </a:p>
          <a:p>
            <a:pPr fontAlgn="base">
              <a:buNone/>
            </a:pPr>
            <a:endParaRPr lang="en-GB" sz="2000" dirty="0" smtClean="0"/>
          </a:p>
          <a:p>
            <a:pPr fontAlgn="base"/>
            <a:r>
              <a:rPr lang="en-GB" sz="2000" dirty="0" smtClean="0"/>
              <a:t>You will</a:t>
            </a:r>
            <a:r>
              <a:rPr lang="en-GB" sz="2000" b="1" dirty="0" smtClean="0"/>
              <a:t> </a:t>
            </a:r>
            <a:r>
              <a:rPr lang="en-GB" sz="2000" dirty="0" smtClean="0"/>
              <a:t>encounter compromising situations in life - but with a system of personal values in place, the decisions you make become easier and smarter</a:t>
            </a:r>
          </a:p>
          <a:p>
            <a:pPr lvl="0"/>
            <a:endParaRPr lang="en-GB" sz="2000" dirty="0" smtClean="0"/>
          </a:p>
        </p:txBody>
      </p:sp>
      <p:pic>
        <p:nvPicPr>
          <p:cNvPr id="12290" name="Picture 2" descr="C:\Users\Keith\Dropbox\Images\grumpy boss.jpg"/>
          <p:cNvPicPr>
            <a:picLocks noChangeAspect="1" noChangeArrowheads="1"/>
          </p:cNvPicPr>
          <p:nvPr/>
        </p:nvPicPr>
        <p:blipFill>
          <a:blip r:embed="rId2" cstate="print"/>
          <a:srcRect/>
          <a:stretch>
            <a:fillRect/>
          </a:stretch>
        </p:blipFill>
        <p:spPr bwMode="auto">
          <a:xfrm>
            <a:off x="5943600" y="2971800"/>
            <a:ext cx="3138929" cy="20939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Values</a:t>
            </a:r>
            <a:endParaRPr lang="en-GB" sz="2800" dirty="0"/>
          </a:p>
        </p:txBody>
      </p:sp>
      <p:sp>
        <p:nvSpPr>
          <p:cNvPr id="3" name="Content Placeholder 2"/>
          <p:cNvSpPr>
            <a:spLocks noGrp="1"/>
          </p:cNvSpPr>
          <p:nvPr>
            <p:ph idx="1"/>
          </p:nvPr>
        </p:nvSpPr>
        <p:spPr>
          <a:xfrm>
            <a:off x="457200" y="1600200"/>
            <a:ext cx="5410200" cy="4876800"/>
          </a:xfrm>
          <a:solidFill>
            <a:schemeClr val="accent4">
              <a:lumMod val="20000"/>
              <a:lumOff val="80000"/>
            </a:schemeClr>
          </a:solidFill>
        </p:spPr>
        <p:txBody>
          <a:bodyPr>
            <a:normAutofit/>
          </a:bodyPr>
          <a:lstStyle/>
          <a:p>
            <a:pPr lvl="0">
              <a:buNone/>
            </a:pPr>
            <a:r>
              <a:rPr lang="en-GB" sz="2000" b="1" dirty="0" smtClean="0"/>
              <a:t>Click the link to the video</a:t>
            </a:r>
          </a:p>
          <a:p>
            <a:pPr lvl="0">
              <a:buNone/>
            </a:pPr>
            <a:endParaRPr lang="en-GB" sz="2000" b="1" dirty="0" smtClean="0"/>
          </a:p>
          <a:p>
            <a:pPr lvl="0">
              <a:buNone/>
            </a:pPr>
            <a:r>
              <a:rPr lang="en-GB" sz="2000" b="1" dirty="0" smtClean="0">
                <a:hlinkClick r:id="rId2"/>
              </a:rPr>
              <a:t>Values</a:t>
            </a:r>
            <a:r>
              <a:rPr lang="en-GB" sz="2000" b="1" dirty="0" smtClean="0"/>
              <a:t> </a:t>
            </a:r>
            <a:endParaRPr lang="en-GB" sz="2000" dirty="0" smtClean="0"/>
          </a:p>
          <a:p>
            <a:endParaRPr lang="en-GB" sz="2000" dirty="0" smtClean="0"/>
          </a:p>
          <a:p>
            <a:endParaRPr lang="en-GB" sz="2000" dirty="0" smtClean="0">
              <a:solidFill>
                <a:srgbClr val="FF00FF"/>
              </a:solidFill>
            </a:endParaRPr>
          </a:p>
          <a:p>
            <a:pPr>
              <a:buNone/>
            </a:pPr>
            <a:endParaRPr lang="en-GB"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Values</a:t>
            </a:r>
            <a:endParaRPr lang="en-GB" sz="2800" dirty="0"/>
          </a:p>
        </p:txBody>
      </p:sp>
      <p:sp>
        <p:nvSpPr>
          <p:cNvPr id="3" name="Content Placeholder 2"/>
          <p:cNvSpPr>
            <a:spLocks noGrp="1"/>
          </p:cNvSpPr>
          <p:nvPr>
            <p:ph idx="1"/>
          </p:nvPr>
        </p:nvSpPr>
        <p:spPr>
          <a:xfrm>
            <a:off x="457200" y="1600200"/>
            <a:ext cx="5638800" cy="4876800"/>
          </a:xfrm>
          <a:solidFill>
            <a:schemeClr val="bg2"/>
          </a:solidFill>
        </p:spPr>
        <p:txBody>
          <a:bodyPr>
            <a:normAutofit/>
          </a:bodyPr>
          <a:lstStyle/>
          <a:p>
            <a:pPr fontAlgn="base">
              <a:buNone/>
            </a:pPr>
            <a:r>
              <a:rPr lang="en-GB" sz="2000" b="1" dirty="0" smtClean="0"/>
              <a:t>Personal Exercise:</a:t>
            </a:r>
          </a:p>
          <a:p>
            <a:pPr fontAlgn="base">
              <a:buNone/>
            </a:pPr>
            <a:endParaRPr lang="en-GB" sz="2000" b="1" dirty="0" smtClean="0"/>
          </a:p>
          <a:p>
            <a:pPr fontAlgn="base"/>
            <a:r>
              <a:rPr lang="en-GB" sz="2000" dirty="0" smtClean="0"/>
              <a:t>You will be one of the biggest influences your children have. Make sure your personal values are those you will be comfortable passing down the family line</a:t>
            </a:r>
          </a:p>
          <a:p>
            <a:pPr fontAlgn="base">
              <a:buNone/>
            </a:pPr>
            <a:endParaRPr lang="en-GB" sz="2000" dirty="0" smtClean="0"/>
          </a:p>
          <a:p>
            <a:pPr fontAlgn="base"/>
            <a:r>
              <a:rPr lang="en-GB" sz="2000" dirty="0" smtClean="0">
                <a:solidFill>
                  <a:srgbClr val="FF00FF"/>
                </a:solidFill>
              </a:rPr>
              <a:t>List which values you want to pass on to your children and why</a:t>
            </a:r>
          </a:p>
          <a:p>
            <a:pPr fontAlgn="base">
              <a:buNone/>
            </a:pPr>
            <a:endParaRPr lang="en-GB" sz="2000" dirty="0" smtClean="0">
              <a:solidFill>
                <a:srgbClr val="FF00FF"/>
              </a:solidFill>
            </a:endParaRPr>
          </a:p>
          <a:p>
            <a:pPr fontAlgn="base"/>
            <a:r>
              <a:rPr lang="en-GB" sz="2000" dirty="0" smtClean="0">
                <a:solidFill>
                  <a:srgbClr val="FF00FF"/>
                </a:solidFill>
              </a:rPr>
              <a:t>Are these different to your current values and why?</a:t>
            </a:r>
          </a:p>
          <a:p>
            <a:pPr fontAlgn="base">
              <a:buNone/>
            </a:pPr>
            <a:endParaRPr lang="en-GB" sz="2000" dirty="0" smtClean="0">
              <a:solidFill>
                <a:srgbClr val="FF00FF"/>
              </a:solidFill>
            </a:endParaRPr>
          </a:p>
          <a:p>
            <a:pPr fontAlgn="base"/>
            <a:r>
              <a:rPr lang="en-GB" sz="2000" dirty="0" smtClean="0">
                <a:solidFill>
                  <a:srgbClr val="FF00FF"/>
                </a:solidFill>
              </a:rPr>
              <a:t>Be prepared to share one of these with the class</a:t>
            </a:r>
          </a:p>
          <a:p>
            <a:pPr fontAlgn="base">
              <a:buNone/>
            </a:pPr>
            <a:endParaRPr lang="en-GB" sz="2000" dirty="0" smtClean="0">
              <a:solidFill>
                <a:srgbClr val="FF00FF"/>
              </a:solidFill>
            </a:endParaRPr>
          </a:p>
          <a:p>
            <a:pPr fontAlgn="base"/>
            <a:endParaRPr lang="en-GB" sz="2000" dirty="0" smtClean="0"/>
          </a:p>
          <a:p>
            <a:pPr fontAlgn="base">
              <a:buNone/>
            </a:pPr>
            <a:endParaRPr lang="en-GB" sz="2000" dirty="0"/>
          </a:p>
        </p:txBody>
      </p:sp>
      <p:pic>
        <p:nvPicPr>
          <p:cNvPr id="13314" name="Picture 2" descr="C:\Users\Keith\Dropbox\Images\question marks.jpg"/>
          <p:cNvPicPr>
            <a:picLocks noChangeAspect="1" noChangeArrowheads="1"/>
          </p:cNvPicPr>
          <p:nvPr/>
        </p:nvPicPr>
        <p:blipFill>
          <a:blip r:embed="rId2" cstate="print"/>
          <a:srcRect/>
          <a:stretch>
            <a:fillRect/>
          </a:stretch>
        </p:blipFill>
        <p:spPr bwMode="auto">
          <a:xfrm>
            <a:off x="6072977" y="2438400"/>
            <a:ext cx="3071023" cy="37480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334000" cy="4495800"/>
          </a:xfrm>
          <a:solidFill>
            <a:srgbClr val="FFFF00"/>
          </a:solidFill>
        </p:spPr>
        <p:txBody>
          <a:bodyPr>
            <a:normAutofit fontScale="25000" lnSpcReduction="20000"/>
          </a:bodyPr>
          <a:lstStyle/>
          <a:p>
            <a:pPr lvl="0">
              <a:lnSpc>
                <a:spcPct val="120000"/>
              </a:lnSpc>
            </a:pPr>
            <a:r>
              <a:rPr lang="en-GB" sz="8000" dirty="0" smtClean="0"/>
              <a:t>Respecting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2" descr="C:\Users\Keith\Dropbox\Images\school children.jpg"/>
          <p:cNvPicPr>
            <a:picLocks noChangeAspect="1" noChangeArrowheads="1"/>
          </p:cNvPicPr>
          <p:nvPr/>
        </p:nvPicPr>
        <p:blipFill>
          <a:blip r:embed="rId2" cstate="print"/>
          <a:srcRect/>
          <a:stretch>
            <a:fillRect/>
          </a:stretch>
        </p:blipFill>
        <p:spPr bwMode="auto">
          <a:xfrm>
            <a:off x="5867400" y="2133600"/>
            <a:ext cx="28162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a:solidFill>
            <a:schemeClr val="accent3">
              <a:lumMod val="60000"/>
              <a:lumOff val="40000"/>
            </a:schemeClr>
          </a:solidFill>
        </p:spPr>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Values</a:t>
            </a:r>
            <a:endParaRPr lang="en-GB" sz="2800" dirty="0"/>
          </a:p>
        </p:txBody>
      </p:sp>
      <p:sp>
        <p:nvSpPr>
          <p:cNvPr id="3" name="Content Placeholder 2"/>
          <p:cNvSpPr>
            <a:spLocks noGrp="1"/>
          </p:cNvSpPr>
          <p:nvPr>
            <p:ph idx="1"/>
          </p:nvPr>
        </p:nvSpPr>
        <p:spPr>
          <a:xfrm>
            <a:off x="457200" y="1600200"/>
            <a:ext cx="5181600" cy="4525963"/>
          </a:xfrm>
        </p:spPr>
        <p:style>
          <a:lnRef idx="1">
            <a:schemeClr val="accent2"/>
          </a:lnRef>
          <a:fillRef idx="2">
            <a:schemeClr val="accent2"/>
          </a:fillRef>
          <a:effectRef idx="1">
            <a:schemeClr val="accent2"/>
          </a:effectRef>
          <a:fontRef idx="minor">
            <a:schemeClr val="dk1"/>
          </a:fontRef>
        </p:style>
        <p:txBody>
          <a:bodyPr>
            <a:normAutofit/>
          </a:bodyPr>
          <a:lstStyle/>
          <a:p>
            <a:pPr>
              <a:buNone/>
            </a:pPr>
            <a:r>
              <a:rPr lang="en-US" sz="2000" b="1" dirty="0" smtClean="0"/>
              <a:t>Values:</a:t>
            </a:r>
          </a:p>
          <a:p>
            <a:endParaRPr lang="en-US" sz="2000" dirty="0" smtClean="0"/>
          </a:p>
          <a:p>
            <a:r>
              <a:rPr lang="en-GB" sz="2000" dirty="0" smtClean="0"/>
              <a:t>Are strongly held beliefs about what is valuable, important or acceptable</a:t>
            </a:r>
            <a:endParaRPr lang="en-PH" sz="2000" dirty="0" smtClean="0"/>
          </a:p>
          <a:p>
            <a:pPr>
              <a:buNone/>
            </a:pPr>
            <a:endParaRPr lang="en-PH" sz="2000" dirty="0" smtClean="0"/>
          </a:p>
          <a:p>
            <a:r>
              <a:rPr lang="en-PH" sz="2000" dirty="0" smtClean="0"/>
              <a:t>Whether we are consciously aware of them or not, every individual has a core set of personal values</a:t>
            </a:r>
          </a:p>
          <a:p>
            <a:pPr>
              <a:buNone/>
            </a:pPr>
            <a:endParaRPr lang="en-PH" sz="2000" dirty="0" smtClean="0"/>
          </a:p>
          <a:p>
            <a:r>
              <a:rPr lang="en-PH" sz="2000" dirty="0" smtClean="0"/>
              <a:t>Values can range from things such as belief in hard work and punctuality to self-reliance</a:t>
            </a:r>
            <a:r>
              <a:rPr lang="en-US" sz="2000" dirty="0" smtClean="0"/>
              <a:t> and </a:t>
            </a:r>
            <a:r>
              <a:rPr lang="en-PH" sz="2000" dirty="0" smtClean="0"/>
              <a:t>concern for others</a:t>
            </a:r>
          </a:p>
          <a:p>
            <a:endParaRPr lang="en-GB" sz="2000" dirty="0" smtClean="0"/>
          </a:p>
          <a:p>
            <a:endParaRPr lang="en-GB" sz="2000" dirty="0" smtClean="0"/>
          </a:p>
          <a:p>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pic>
        <p:nvPicPr>
          <p:cNvPr id="1026" name="Picture 2" descr="C:\Users\Keith\Dropbox\Images\viewing the future.jpg"/>
          <p:cNvPicPr>
            <a:picLocks noChangeAspect="1" noChangeArrowheads="1"/>
          </p:cNvPicPr>
          <p:nvPr/>
        </p:nvPicPr>
        <p:blipFill>
          <a:blip r:embed="rId2" cstate="print"/>
          <a:srcRect/>
          <a:stretch>
            <a:fillRect/>
          </a:stretch>
        </p:blipFill>
        <p:spPr bwMode="auto">
          <a:xfrm>
            <a:off x="5715000" y="2438400"/>
            <a:ext cx="3200400" cy="316631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Values</a:t>
            </a:r>
            <a:endParaRPr lang="en-GB" sz="2800" dirty="0"/>
          </a:p>
        </p:txBody>
      </p:sp>
      <p:sp>
        <p:nvSpPr>
          <p:cNvPr id="3" name="Content Placeholder 2"/>
          <p:cNvSpPr>
            <a:spLocks noGrp="1"/>
          </p:cNvSpPr>
          <p:nvPr>
            <p:ph idx="1"/>
          </p:nvPr>
        </p:nvSpPr>
        <p:spPr>
          <a:xfrm>
            <a:off x="457200" y="1600200"/>
            <a:ext cx="4800600" cy="4876800"/>
          </a:xfrm>
        </p:spPr>
        <p:style>
          <a:lnRef idx="1">
            <a:schemeClr val="accent2"/>
          </a:lnRef>
          <a:fillRef idx="2">
            <a:schemeClr val="accent2"/>
          </a:fillRef>
          <a:effectRef idx="1">
            <a:schemeClr val="accent2"/>
          </a:effectRef>
          <a:fontRef idx="minor">
            <a:schemeClr val="dk1"/>
          </a:fontRef>
        </p:style>
        <p:txBody>
          <a:bodyPr>
            <a:normAutofit fontScale="77500" lnSpcReduction="20000"/>
          </a:bodyPr>
          <a:lstStyle/>
          <a:p>
            <a:pPr>
              <a:buNone/>
            </a:pPr>
            <a:r>
              <a:rPr lang="en-PH" sz="2300" b="1" dirty="0" smtClean="0"/>
              <a:t>Values are obtained in many different ways:</a:t>
            </a:r>
          </a:p>
          <a:p>
            <a:pPr>
              <a:buNone/>
            </a:pPr>
            <a:endParaRPr lang="en-PH" sz="2200" dirty="0" smtClean="0"/>
          </a:p>
          <a:p>
            <a:r>
              <a:rPr lang="en-PH" sz="2200" dirty="0" smtClean="0"/>
              <a:t>The most important place for building values is a person's family</a:t>
            </a:r>
          </a:p>
          <a:p>
            <a:pPr>
              <a:buNone/>
            </a:pPr>
            <a:endParaRPr lang="en-PH" sz="2200" dirty="0" smtClean="0"/>
          </a:p>
          <a:p>
            <a:r>
              <a:rPr lang="en-PH" sz="2200" dirty="0" smtClean="0"/>
              <a:t>They are responsible for teaching us what is right and wrong, good and bad long before there are other influences</a:t>
            </a:r>
          </a:p>
          <a:p>
            <a:pPr>
              <a:buNone/>
            </a:pPr>
            <a:endParaRPr lang="en-PH" sz="2200" dirty="0" smtClean="0"/>
          </a:p>
          <a:p>
            <a:r>
              <a:rPr lang="en-GB" sz="2200" dirty="0" smtClean="0"/>
              <a:t>Culture and family help shape who we are</a:t>
            </a:r>
          </a:p>
          <a:p>
            <a:pPr>
              <a:buNone/>
            </a:pPr>
            <a:endParaRPr lang="en-PH" sz="2200" dirty="0" smtClean="0"/>
          </a:p>
          <a:p>
            <a:r>
              <a:rPr lang="en-PH" sz="2200" dirty="0" smtClean="0"/>
              <a:t>We are often a reflection of our parents </a:t>
            </a:r>
          </a:p>
          <a:p>
            <a:pPr>
              <a:buNone/>
            </a:pPr>
            <a:endParaRPr lang="en-PH" sz="2200" dirty="0" smtClean="0"/>
          </a:p>
          <a:p>
            <a:r>
              <a:rPr lang="en-PH" sz="2200" dirty="0" smtClean="0"/>
              <a:t>Religion can play a role in teaching behaviours</a:t>
            </a:r>
          </a:p>
          <a:p>
            <a:endParaRPr lang="en-PH" sz="2200" dirty="0" smtClean="0"/>
          </a:p>
          <a:p>
            <a:r>
              <a:rPr lang="en-PH" sz="2200" dirty="0" smtClean="0"/>
              <a:t>School can also shape our values</a:t>
            </a:r>
          </a:p>
          <a:p>
            <a:endParaRPr lang="en-PH" sz="2000" dirty="0" smtClean="0">
              <a:latin typeface="Comic Sans MS" pitchFamily="66" charset="0"/>
            </a:endParaRPr>
          </a:p>
          <a:p>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7170" name="Picture 2" descr="C:\Users\Keith\Dropbox\Images\working mum2.jpg"/>
          <p:cNvPicPr>
            <a:picLocks noChangeAspect="1" noChangeArrowheads="1"/>
          </p:cNvPicPr>
          <p:nvPr/>
        </p:nvPicPr>
        <p:blipFill>
          <a:blip r:embed="rId2" cstate="print"/>
          <a:srcRect/>
          <a:stretch>
            <a:fillRect/>
          </a:stretch>
        </p:blipFill>
        <p:spPr bwMode="auto">
          <a:xfrm>
            <a:off x="5410179" y="2819400"/>
            <a:ext cx="3657939" cy="2438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vertical)">
                                      <p:cBhvr>
                                        <p:cTn id="7" dur="500"/>
                                        <p:tgtEl>
                                          <p:spTgt spid="3">
                                            <p:txEl>
                                              <p:pRg st="2" end="2"/>
                                            </p:txEl>
                                          </p:spTgt>
                                        </p:tgtEl>
                                      </p:cBhvr>
                                    </p:animEffect>
                                  </p:childTnLst>
                                </p:cTn>
                              </p:par>
                            </p:childTnLst>
                          </p:cTn>
                        </p:par>
                        <p:par>
                          <p:cTn id="8" fill="hold">
                            <p:stCondLst>
                              <p:cond delay="500"/>
                            </p:stCondLst>
                            <p:childTnLst>
                              <p:par>
                                <p:cTn id="9" presetID="3" presetClass="entr" presetSubtype="5" fill="hold" nodeType="after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blinds(vertical)">
                                      <p:cBhvr>
                                        <p:cTn id="11" dur="500"/>
                                        <p:tgtEl>
                                          <p:spTgt spid="3">
                                            <p:txEl>
                                              <p:pRg st="4" end="4"/>
                                            </p:txEl>
                                          </p:spTgt>
                                        </p:tgtEl>
                                      </p:cBhvr>
                                    </p:animEffect>
                                  </p:childTnLst>
                                </p:cTn>
                              </p:par>
                            </p:childTnLst>
                          </p:cTn>
                        </p:par>
                        <p:par>
                          <p:cTn id="12" fill="hold">
                            <p:stCondLst>
                              <p:cond delay="1000"/>
                            </p:stCondLst>
                            <p:childTnLst>
                              <p:par>
                                <p:cTn id="13" presetID="3" presetClass="entr" presetSubtype="5" fill="hold" nodeType="after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blinds(vertical)">
                                      <p:cBhvr>
                                        <p:cTn id="15" dur="500"/>
                                        <p:tgtEl>
                                          <p:spTgt spid="3">
                                            <p:txEl>
                                              <p:pRg st="6" end="6"/>
                                            </p:txEl>
                                          </p:spTgt>
                                        </p:tgtEl>
                                      </p:cBhvr>
                                    </p:animEffect>
                                  </p:childTnLst>
                                </p:cTn>
                              </p:par>
                            </p:childTnLst>
                          </p:cTn>
                        </p:par>
                        <p:par>
                          <p:cTn id="16" fill="hold">
                            <p:stCondLst>
                              <p:cond delay="1500"/>
                            </p:stCondLst>
                            <p:childTnLst>
                              <p:par>
                                <p:cTn id="17" presetID="3" presetClass="entr" presetSubtype="5" fill="hold" nodeType="after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Effect transition="in" filter="blinds(vertical)">
                                      <p:cBhvr>
                                        <p:cTn id="19" dur="500"/>
                                        <p:tgtEl>
                                          <p:spTgt spid="3">
                                            <p:txEl>
                                              <p:pRg st="8" end="8"/>
                                            </p:txEl>
                                          </p:spTgt>
                                        </p:tgtEl>
                                      </p:cBhvr>
                                    </p:animEffect>
                                  </p:childTnLst>
                                </p:cTn>
                              </p:par>
                            </p:childTnLst>
                          </p:cTn>
                        </p:par>
                        <p:par>
                          <p:cTn id="20" fill="hold">
                            <p:stCondLst>
                              <p:cond delay="2000"/>
                            </p:stCondLst>
                            <p:childTnLst>
                              <p:par>
                                <p:cTn id="21" presetID="3" presetClass="entr" presetSubtype="5" fill="hold" nodeType="after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animEffect transition="in" filter="blinds(vertical)">
                                      <p:cBhvr>
                                        <p:cTn id="23" dur="500"/>
                                        <p:tgtEl>
                                          <p:spTgt spid="3">
                                            <p:txEl>
                                              <p:pRg st="10" end="10"/>
                                            </p:txEl>
                                          </p:spTgt>
                                        </p:tgtEl>
                                      </p:cBhvr>
                                    </p:animEffect>
                                  </p:childTnLst>
                                </p:cTn>
                              </p:par>
                            </p:childTnLst>
                          </p:cTn>
                        </p:par>
                        <p:par>
                          <p:cTn id="24" fill="hold">
                            <p:stCondLst>
                              <p:cond delay="2500"/>
                            </p:stCondLst>
                            <p:childTnLst>
                              <p:par>
                                <p:cTn id="25" presetID="3" presetClass="entr" presetSubtype="5" fill="hold" nodeType="after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animEffect transition="in" filter="blinds(vertical)">
                                      <p:cBhvr>
                                        <p:cTn id="2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Values</a:t>
            </a:r>
            <a:endParaRPr lang="en-GB" sz="2800" b="1" dirty="0">
              <a:solidFill>
                <a:schemeClr val="accent6"/>
              </a:solidFill>
            </a:endParaRPr>
          </a:p>
        </p:txBody>
      </p:sp>
      <p:sp>
        <p:nvSpPr>
          <p:cNvPr id="3" name="Content Placeholder 2"/>
          <p:cNvSpPr>
            <a:spLocks noGrp="1"/>
          </p:cNvSpPr>
          <p:nvPr>
            <p:ph idx="1"/>
          </p:nvPr>
        </p:nvSpPr>
        <p:spPr>
          <a:xfrm>
            <a:off x="457200" y="1600200"/>
            <a:ext cx="4953000" cy="4525963"/>
          </a:xfrm>
          <a:solidFill>
            <a:schemeClr val="accent6">
              <a:lumMod val="20000"/>
              <a:lumOff val="80000"/>
            </a:schemeClr>
          </a:solidFill>
        </p:spPr>
        <p:txBody>
          <a:bodyPr>
            <a:normAutofit/>
          </a:bodyPr>
          <a:lstStyle/>
          <a:p>
            <a:pPr>
              <a:buNone/>
            </a:pPr>
            <a:r>
              <a:rPr lang="en-GB" sz="2000" b="1" dirty="0" smtClean="0"/>
              <a:t>Personal Exercise:</a:t>
            </a:r>
          </a:p>
          <a:p>
            <a:pPr>
              <a:buNone/>
            </a:pPr>
            <a:endParaRPr lang="en-GB" sz="2000" dirty="0" smtClean="0">
              <a:solidFill>
                <a:srgbClr val="FF00FF"/>
              </a:solidFill>
            </a:endParaRPr>
          </a:p>
          <a:p>
            <a:r>
              <a:rPr lang="en-GB" sz="2000" dirty="0" smtClean="0">
                <a:solidFill>
                  <a:srgbClr val="FF00FF"/>
                </a:solidFill>
              </a:rPr>
              <a:t>From the family values list,  choose the top 5 that have come from your family to you</a:t>
            </a:r>
          </a:p>
          <a:p>
            <a:pPr>
              <a:buNone/>
            </a:pPr>
            <a:endParaRPr lang="en-GB" sz="2000" dirty="0" smtClean="0">
              <a:solidFill>
                <a:srgbClr val="FF00FF"/>
              </a:solidFill>
            </a:endParaRPr>
          </a:p>
          <a:p>
            <a:r>
              <a:rPr lang="en-GB" sz="2000" dirty="0" smtClean="0">
                <a:solidFill>
                  <a:srgbClr val="FF00FF"/>
                </a:solidFill>
              </a:rPr>
              <a:t>If there are any that are in your top 5 but not on the list, include these</a:t>
            </a:r>
          </a:p>
          <a:p>
            <a:pPr>
              <a:buNone/>
            </a:pPr>
            <a:endParaRPr lang="en-GB" sz="2000" dirty="0" smtClean="0">
              <a:solidFill>
                <a:srgbClr val="FF00FF"/>
              </a:solidFill>
            </a:endParaRPr>
          </a:p>
          <a:p>
            <a:r>
              <a:rPr lang="en-GB" sz="2000" dirty="0" smtClean="0">
                <a:solidFill>
                  <a:srgbClr val="FF00FF"/>
                </a:solidFill>
              </a:rPr>
              <a:t>Why have you chosen these?</a:t>
            </a:r>
          </a:p>
          <a:p>
            <a:pPr>
              <a:buNone/>
            </a:pPr>
            <a:endParaRPr lang="en-GB" sz="2000" dirty="0" smtClean="0">
              <a:solidFill>
                <a:srgbClr val="FF00FF"/>
              </a:solidFill>
            </a:endParaRPr>
          </a:p>
          <a:p>
            <a:r>
              <a:rPr lang="en-GB" sz="2000" dirty="0" smtClean="0">
                <a:solidFill>
                  <a:srgbClr val="FF00FF"/>
                </a:solidFill>
              </a:rPr>
              <a:t>Be prepared to share one of them with the class</a:t>
            </a:r>
            <a:endParaRPr lang="en-GB" sz="2000" dirty="0">
              <a:solidFill>
                <a:srgbClr val="FF00FF"/>
              </a:solidFill>
            </a:endParaRPr>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470525"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Values</a:t>
            </a:r>
            <a:endParaRPr lang="en-GB" sz="2800" b="1" dirty="0">
              <a:solidFill>
                <a:schemeClr val="accent6"/>
              </a:solidFill>
            </a:endParaRPr>
          </a:p>
        </p:txBody>
      </p:sp>
      <p:sp>
        <p:nvSpPr>
          <p:cNvPr id="3" name="Content Placeholder 2"/>
          <p:cNvSpPr>
            <a:spLocks noGrp="1"/>
          </p:cNvSpPr>
          <p:nvPr>
            <p:ph idx="1"/>
          </p:nvPr>
        </p:nvSpPr>
        <p:spPr>
          <a:xfrm>
            <a:off x="457200" y="1600200"/>
            <a:ext cx="5029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p>
          <a:p>
            <a:r>
              <a:rPr lang="en-GB" sz="2000" dirty="0" smtClean="0"/>
              <a:t>Understand  how to recognise, clarify and if necessary challenge your own core values and how your  values influence  your choices</a:t>
            </a:r>
          </a:p>
          <a:p>
            <a:pPr>
              <a:buNone/>
            </a:pPr>
            <a:endParaRPr lang="en-GB" sz="2000" dirty="0" smtClean="0">
              <a:solidFill>
                <a:schemeClr val="bg1"/>
              </a:solidFill>
            </a:endParaRPr>
          </a:p>
          <a:p>
            <a:pPr>
              <a:buNone/>
            </a:pPr>
            <a:endParaRPr lang="en-GB" sz="2000" dirty="0" smtClean="0"/>
          </a:p>
          <a:p>
            <a:pPr>
              <a:buNone/>
            </a:pPr>
            <a:endParaRPr lang="en-GB" sz="2000" dirty="0" smtClean="0"/>
          </a:p>
          <a:p>
            <a:endParaRPr lang="en-GB" sz="2000" dirty="0" smtClean="0"/>
          </a:p>
          <a:p>
            <a:endParaRPr lang="en-GB" dirty="0"/>
          </a:p>
        </p:txBody>
      </p:sp>
      <p:pic>
        <p:nvPicPr>
          <p:cNvPr id="2050" name="Picture 2" descr="C:\Users\Keith\Dropbox\Images\working mum4.jpg"/>
          <p:cNvPicPr>
            <a:picLocks noChangeAspect="1" noChangeArrowheads="1"/>
          </p:cNvPicPr>
          <p:nvPr/>
        </p:nvPicPr>
        <p:blipFill>
          <a:blip r:embed="rId2" cstate="print"/>
          <a:srcRect/>
          <a:stretch>
            <a:fillRect/>
          </a:stretch>
        </p:blipFill>
        <p:spPr bwMode="auto">
          <a:xfrm>
            <a:off x="5562600" y="2438400"/>
            <a:ext cx="3410997" cy="24415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Values</a:t>
            </a:r>
            <a:endParaRPr lang="en-GB" sz="2800" dirty="0"/>
          </a:p>
        </p:txBody>
      </p:sp>
      <p:sp>
        <p:nvSpPr>
          <p:cNvPr id="3" name="Content Placeholder 2"/>
          <p:cNvSpPr>
            <a:spLocks noGrp="1"/>
          </p:cNvSpPr>
          <p:nvPr>
            <p:ph idx="1"/>
          </p:nvPr>
        </p:nvSpPr>
        <p:spPr>
          <a:xfrm>
            <a:off x="381000" y="1600200"/>
            <a:ext cx="5638800" cy="4876800"/>
          </a:xfrm>
          <a:solidFill>
            <a:schemeClr val="bg2"/>
          </a:solidFill>
        </p:spPr>
        <p:txBody>
          <a:bodyPr>
            <a:normAutofit/>
          </a:bodyPr>
          <a:lstStyle/>
          <a:p>
            <a:pPr fontAlgn="base">
              <a:buNone/>
            </a:pPr>
            <a:r>
              <a:rPr lang="en-GB" sz="2000" b="1" dirty="0" smtClean="0"/>
              <a:t>Personal Exercise:</a:t>
            </a:r>
          </a:p>
          <a:p>
            <a:pPr fontAlgn="base">
              <a:buNone/>
            </a:pPr>
            <a:endParaRPr lang="en-GB" sz="2000" dirty="0" smtClean="0"/>
          </a:p>
          <a:p>
            <a:pPr fontAlgn="base"/>
            <a:r>
              <a:rPr lang="en-GB" sz="2000" dirty="0" smtClean="0"/>
              <a:t>You have identified the values passed on to you from your family</a:t>
            </a:r>
          </a:p>
          <a:p>
            <a:pPr fontAlgn="base"/>
            <a:endParaRPr lang="en-GB" sz="2000" dirty="0" smtClean="0"/>
          </a:p>
          <a:p>
            <a:pPr fontAlgn="base"/>
            <a:r>
              <a:rPr lang="en-GB" sz="2000" dirty="0" smtClean="0">
                <a:solidFill>
                  <a:srgbClr val="FF00FF"/>
                </a:solidFill>
              </a:rPr>
              <a:t>Make a list of values passed on from your family that you don’t accept and why</a:t>
            </a:r>
          </a:p>
          <a:p>
            <a:pPr fontAlgn="base">
              <a:buNone/>
            </a:pPr>
            <a:endParaRPr lang="en-GB" sz="2000" dirty="0" smtClean="0">
              <a:solidFill>
                <a:srgbClr val="FF00FF"/>
              </a:solidFill>
            </a:endParaRPr>
          </a:p>
          <a:p>
            <a:pPr fontAlgn="base"/>
            <a:r>
              <a:rPr lang="en-GB" sz="2000" dirty="0" smtClean="0">
                <a:solidFill>
                  <a:srgbClr val="FF00FF"/>
                </a:solidFill>
              </a:rPr>
              <a:t>Be prepared to share one of them with the class</a:t>
            </a:r>
          </a:p>
          <a:p>
            <a:pPr fontAlgn="base">
              <a:buNone/>
            </a:pPr>
            <a:endParaRPr lang="en-GB" sz="2000" dirty="0" smtClean="0"/>
          </a:p>
          <a:p>
            <a:pPr fontAlgn="base">
              <a:buNone/>
            </a:pPr>
            <a:endParaRPr lang="en-GB" sz="2000" dirty="0"/>
          </a:p>
        </p:txBody>
      </p:sp>
      <p:pic>
        <p:nvPicPr>
          <p:cNvPr id="13314" name="Picture 2" descr="C:\Users\Keith\Dropbox\Images\question marks.jpg"/>
          <p:cNvPicPr>
            <a:picLocks noChangeAspect="1" noChangeArrowheads="1"/>
          </p:cNvPicPr>
          <p:nvPr/>
        </p:nvPicPr>
        <p:blipFill>
          <a:blip r:embed="rId2" cstate="print"/>
          <a:srcRect/>
          <a:stretch>
            <a:fillRect/>
          </a:stretch>
        </p:blipFill>
        <p:spPr bwMode="auto">
          <a:xfrm>
            <a:off x="6072977" y="2438400"/>
            <a:ext cx="3071023" cy="37480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868362"/>
          </a:xfrm>
        </p:spPr>
        <p:txBody>
          <a:bodyPr>
            <a:normAutofit fontScale="90000"/>
          </a:bodyPr>
          <a:lstStyle/>
          <a:p>
            <a:r>
              <a:rPr lang="en-GB" dirty="0" smtClean="0"/>
              <a:t/>
            </a:r>
            <a:br>
              <a:rPr lang="en-GB" dirty="0" smtClean="0"/>
            </a:br>
            <a:endParaRPr lang="en-GB" dirty="0"/>
          </a:p>
        </p:txBody>
      </p:sp>
      <p:sp>
        <p:nvSpPr>
          <p:cNvPr id="3" name="Content Placeholder 2"/>
          <p:cNvSpPr>
            <a:spLocks noGrp="1"/>
          </p:cNvSpPr>
          <p:nvPr>
            <p:ph idx="1"/>
          </p:nvPr>
        </p:nvSpPr>
        <p:spPr>
          <a:xfrm>
            <a:off x="381000" y="1600200"/>
            <a:ext cx="4495800" cy="5257800"/>
          </a:xfrm>
        </p:spPr>
        <p:style>
          <a:lnRef idx="1">
            <a:schemeClr val="accent1"/>
          </a:lnRef>
          <a:fillRef idx="3">
            <a:schemeClr val="accent1"/>
          </a:fillRef>
          <a:effectRef idx="2">
            <a:schemeClr val="accent1"/>
          </a:effectRef>
          <a:fontRef idx="minor">
            <a:schemeClr val="lt1"/>
          </a:fontRef>
        </p:style>
        <p:txBody>
          <a:bodyPr>
            <a:normAutofit fontScale="25000" lnSpcReduction="20000"/>
          </a:bodyPr>
          <a:lstStyle/>
          <a:p>
            <a:pPr>
              <a:buNone/>
            </a:pPr>
            <a:r>
              <a:rPr lang="en-PH" sz="7200" b="1" dirty="0" smtClean="0"/>
              <a:t>Personal Values:</a:t>
            </a:r>
          </a:p>
          <a:p>
            <a:pPr>
              <a:buNone/>
            </a:pPr>
            <a:endParaRPr lang="en-PH" sz="7200" dirty="0" smtClean="0"/>
          </a:p>
          <a:p>
            <a:r>
              <a:rPr lang="en-PH" sz="7200" dirty="0" smtClean="0"/>
              <a:t>Since these values vary by individual, they are "personal" and can include many things</a:t>
            </a:r>
          </a:p>
          <a:p>
            <a:pPr>
              <a:buNone/>
            </a:pPr>
            <a:endParaRPr lang="en-PH" sz="7200" dirty="0" smtClean="0"/>
          </a:p>
          <a:p>
            <a:r>
              <a:rPr lang="en-PH" sz="7200" dirty="0" smtClean="0"/>
              <a:t>Religion, morals and ethics play a part in personal values</a:t>
            </a:r>
          </a:p>
          <a:p>
            <a:pPr>
              <a:buNone/>
            </a:pPr>
            <a:endParaRPr lang="en-PH" sz="7200" dirty="0" smtClean="0"/>
          </a:p>
          <a:p>
            <a:r>
              <a:rPr lang="en-PH" sz="7200" dirty="0" smtClean="0"/>
              <a:t>They provide an internal reference for what is:</a:t>
            </a:r>
          </a:p>
          <a:p>
            <a:pPr>
              <a:buNone/>
            </a:pPr>
            <a:endParaRPr lang="en-PH" sz="7200" dirty="0" smtClean="0"/>
          </a:p>
          <a:p>
            <a:pPr lvl="1"/>
            <a:r>
              <a:rPr lang="en-PH" sz="7200" dirty="0" smtClean="0"/>
              <a:t>Good</a:t>
            </a:r>
          </a:p>
          <a:p>
            <a:pPr lvl="1"/>
            <a:r>
              <a:rPr lang="en-PH" sz="7200" dirty="0" smtClean="0"/>
              <a:t>Beneficial</a:t>
            </a:r>
          </a:p>
          <a:p>
            <a:pPr lvl="1"/>
            <a:r>
              <a:rPr lang="en-PH" sz="7200" dirty="0" smtClean="0"/>
              <a:t>Important</a:t>
            </a:r>
          </a:p>
          <a:p>
            <a:pPr lvl="1"/>
            <a:r>
              <a:rPr lang="en-PH" sz="7200" dirty="0" smtClean="0"/>
              <a:t>Useful</a:t>
            </a:r>
          </a:p>
          <a:p>
            <a:pPr lvl="1"/>
            <a:r>
              <a:rPr lang="en-PH" sz="7200" dirty="0" smtClean="0"/>
              <a:t>Beautiful</a:t>
            </a:r>
          </a:p>
          <a:p>
            <a:pPr lvl="1"/>
            <a:r>
              <a:rPr lang="en-PH" sz="7200" dirty="0" smtClean="0"/>
              <a:t>Desirable</a:t>
            </a:r>
          </a:p>
          <a:p>
            <a:pPr lvl="1"/>
            <a:r>
              <a:rPr lang="en-PH" sz="7200" dirty="0" smtClean="0"/>
              <a:t>Constructive </a:t>
            </a:r>
          </a:p>
          <a:p>
            <a:pPr lvl="1"/>
            <a:endParaRPr lang="en-GB" sz="1600" dirty="0" smtClean="0"/>
          </a:p>
          <a:p>
            <a:pPr lvl="1"/>
            <a:endParaRPr lang="en-GB" sz="1600" dirty="0" smtClean="0"/>
          </a:p>
          <a:p>
            <a:pPr>
              <a:buNone/>
            </a:pPr>
            <a:endParaRPr lang="en-GB" sz="2000" dirty="0" smtClean="0">
              <a:solidFill>
                <a:srgbClr val="FF0000"/>
              </a:solidFill>
            </a:endParaRPr>
          </a:p>
          <a:p>
            <a:pPr>
              <a:buNone/>
            </a:pPr>
            <a:endParaRPr lang="en-GB" sz="2000" dirty="0" smtClean="0"/>
          </a:p>
          <a:p>
            <a:pPr>
              <a:buNone/>
            </a:pPr>
            <a:r>
              <a:rPr lang="en-GB" sz="2000" dirty="0" smtClean="0"/>
              <a:t>		</a:t>
            </a:r>
            <a:endParaRPr lang="en-GB" sz="2000" dirty="0"/>
          </a:p>
        </p:txBody>
      </p:sp>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lvl="0" algn="ctr">
              <a:spcBef>
                <a:spcPct val="0"/>
              </a:spcBef>
              <a:defRPr/>
            </a:pPr>
            <a:r>
              <a:rPr lang="en-GB" sz="2800" b="1" dirty="0" smtClean="0">
                <a:solidFill>
                  <a:schemeClr val="accent6"/>
                </a:solidFill>
              </a:rPr>
              <a:t>Values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3074" name="Picture 2" descr="C:\Users\Keith\Dropbox\Images\synergy2.jpg"/>
          <p:cNvPicPr>
            <a:picLocks noChangeAspect="1" noChangeArrowheads="1"/>
          </p:cNvPicPr>
          <p:nvPr/>
        </p:nvPicPr>
        <p:blipFill>
          <a:blip r:embed="rId2" cstate="print"/>
          <a:srcRect/>
          <a:stretch>
            <a:fillRect/>
          </a:stretch>
        </p:blipFill>
        <p:spPr bwMode="auto">
          <a:xfrm>
            <a:off x="5105400" y="2362200"/>
            <a:ext cx="3926037" cy="3352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 calcmode="lin" valueType="num">
                                      <p:cBhvr additive="base">
                                        <p:cTn id="32"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9" end="9"/>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9" fill="hold" nodeType="after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9" fill="hold" nodeType="after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 calcmode="lin" valueType="num">
                                      <p:cBhvr additive="base">
                                        <p:cTn id="42"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11" end="11"/>
                                            </p:txEl>
                                          </p:spTgt>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 presetClass="entr" presetSubtype="9" fill="hold" nodeType="after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anim calcmode="lin" valueType="num">
                                      <p:cBhvr additive="base">
                                        <p:cTn id="47"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12" end="12"/>
                                            </p:txEl>
                                          </p:spTgt>
                                        </p:tgtEl>
                                        <p:attrNameLst>
                                          <p:attrName>ppt_y</p:attrName>
                                        </p:attrNameLst>
                                      </p:cBhvr>
                                      <p:tavLst>
                                        <p:tav tm="0">
                                          <p:val>
                                            <p:strVal val="0-#ppt_h/2"/>
                                          </p:val>
                                        </p:tav>
                                        <p:tav tm="100000">
                                          <p:val>
                                            <p:strVal val="#ppt_y"/>
                                          </p:val>
                                        </p:tav>
                                      </p:tavLst>
                                    </p:anim>
                                  </p:childTnLst>
                                </p:cTn>
                              </p:par>
                            </p:childTnLst>
                          </p:cTn>
                        </p:par>
                        <p:par>
                          <p:cTn id="49" fill="hold">
                            <p:stCondLst>
                              <p:cond delay="4500"/>
                            </p:stCondLst>
                            <p:childTnLst>
                              <p:par>
                                <p:cTn id="50" presetID="2" presetClass="entr" presetSubtype="9" fill="hold" nodeType="afterEffect">
                                  <p:stCondLst>
                                    <p:cond delay="0"/>
                                  </p:stCondLst>
                                  <p:childTnLst>
                                    <p:set>
                                      <p:cBhvr>
                                        <p:cTn id="51" dur="1" fill="hold">
                                          <p:stCondLst>
                                            <p:cond delay="0"/>
                                          </p:stCondLst>
                                        </p:cTn>
                                        <p:tgtEl>
                                          <p:spTgt spid="3">
                                            <p:txEl>
                                              <p:pRg st="13" end="13"/>
                                            </p:txEl>
                                          </p:spTgt>
                                        </p:tgtEl>
                                        <p:attrNameLst>
                                          <p:attrName>style.visibility</p:attrName>
                                        </p:attrNameLst>
                                      </p:cBhvr>
                                      <p:to>
                                        <p:strVal val="visible"/>
                                      </p:to>
                                    </p:set>
                                    <p:anim calcmode="lin" valueType="num">
                                      <p:cBhvr additive="base">
                                        <p:cTn id="52"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3">
                                            <p:txEl>
                                              <p:pRg st="13" end="13"/>
                                            </p:txEl>
                                          </p:spTgt>
                                        </p:tgtEl>
                                        <p:attrNameLst>
                                          <p:attrName>ppt_y</p:attrName>
                                        </p:attrNameLst>
                                      </p:cBhvr>
                                      <p:tavLst>
                                        <p:tav tm="0">
                                          <p:val>
                                            <p:strVal val="0-#ppt_h/2"/>
                                          </p:val>
                                        </p:tav>
                                        <p:tav tm="100000">
                                          <p:val>
                                            <p:strVal val="#ppt_y"/>
                                          </p:val>
                                        </p:tav>
                                      </p:tavLst>
                                    </p:anim>
                                  </p:childTnLst>
                                </p:cTn>
                              </p:par>
                            </p:childTnLst>
                          </p:cTn>
                        </p:par>
                        <p:par>
                          <p:cTn id="54" fill="hold">
                            <p:stCondLst>
                              <p:cond delay="5000"/>
                            </p:stCondLst>
                            <p:childTnLst>
                              <p:par>
                                <p:cTn id="55" presetID="2" presetClass="entr" presetSubtype="9" fill="hold" nodeType="afterEffect">
                                  <p:stCondLst>
                                    <p:cond delay="0"/>
                                  </p:stCondLst>
                                  <p:childTnLst>
                                    <p:set>
                                      <p:cBhvr>
                                        <p:cTn id="56" dur="1" fill="hold">
                                          <p:stCondLst>
                                            <p:cond delay="0"/>
                                          </p:stCondLst>
                                        </p:cTn>
                                        <p:tgtEl>
                                          <p:spTgt spid="3">
                                            <p:txEl>
                                              <p:pRg st="14" end="14"/>
                                            </p:txEl>
                                          </p:spTgt>
                                        </p:tgtEl>
                                        <p:attrNameLst>
                                          <p:attrName>style.visibility</p:attrName>
                                        </p:attrNameLst>
                                      </p:cBhvr>
                                      <p:to>
                                        <p:strVal val="visible"/>
                                      </p:to>
                                    </p:set>
                                    <p:anim calcmode="lin" valueType="num">
                                      <p:cBhvr additive="base">
                                        <p:cTn id="57"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3">
                                            <p:txEl>
                                              <p:pRg st="14" end="1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Values</a:t>
            </a:r>
            <a:endParaRPr lang="en-GB" sz="2800" dirty="0"/>
          </a:p>
        </p:txBody>
      </p:sp>
      <p:sp>
        <p:nvSpPr>
          <p:cNvPr id="3" name="Content Placeholder 2"/>
          <p:cNvSpPr>
            <a:spLocks noGrp="1"/>
          </p:cNvSpPr>
          <p:nvPr>
            <p:ph idx="1"/>
          </p:nvPr>
        </p:nvSpPr>
        <p:spPr>
          <a:xfrm>
            <a:off x="457200" y="1600200"/>
            <a:ext cx="4724400" cy="4525963"/>
          </a:xfrm>
        </p:spPr>
        <p:style>
          <a:lnRef idx="1">
            <a:schemeClr val="accent6"/>
          </a:lnRef>
          <a:fillRef idx="2">
            <a:schemeClr val="accent6"/>
          </a:fillRef>
          <a:effectRef idx="1">
            <a:schemeClr val="accent6"/>
          </a:effectRef>
          <a:fontRef idx="minor">
            <a:schemeClr val="dk1"/>
          </a:fontRef>
        </p:style>
        <p:txBody>
          <a:bodyPr>
            <a:normAutofit/>
          </a:bodyPr>
          <a:lstStyle/>
          <a:p>
            <a:pPr>
              <a:buNone/>
            </a:pPr>
            <a:r>
              <a:rPr lang="en-GB" sz="2000" b="1" dirty="0" smtClean="0"/>
              <a:t>Class Exercise:</a:t>
            </a:r>
          </a:p>
          <a:p>
            <a:pPr>
              <a:buNone/>
            </a:pPr>
            <a:endParaRPr lang="en-GB" sz="2000" b="1" dirty="0" smtClean="0"/>
          </a:p>
          <a:p>
            <a:r>
              <a:rPr lang="en-GB" sz="2000" dirty="0" smtClean="0">
                <a:solidFill>
                  <a:srgbClr val="FF00FF"/>
                </a:solidFill>
              </a:rPr>
              <a:t>Let’s try and identify reasons why you think we need values?</a:t>
            </a:r>
          </a:p>
          <a:p>
            <a:pPr>
              <a:buNone/>
            </a:pPr>
            <a:endParaRPr lang="en-GB" sz="2000" dirty="0" smtClean="0">
              <a:solidFill>
                <a:srgbClr val="FF00FF"/>
              </a:solidFill>
            </a:endParaRPr>
          </a:p>
          <a:p>
            <a:pPr>
              <a:buNone/>
            </a:pPr>
            <a:endParaRPr lang="en-GB" sz="2000" dirty="0" smtClean="0">
              <a:solidFill>
                <a:srgbClr val="FF00FF"/>
              </a:solidFill>
            </a:endParaRPr>
          </a:p>
          <a:p>
            <a:endParaRPr lang="en-GB" sz="2000" dirty="0" smtClean="0">
              <a:solidFill>
                <a:srgbClr val="FF00FF"/>
              </a:solidFill>
            </a:endParaRPr>
          </a:p>
          <a:p>
            <a:endParaRPr lang="en-GB" sz="2000" dirty="0" smtClean="0">
              <a:solidFill>
                <a:srgbClr val="FF00FF"/>
              </a:solidFill>
            </a:endParaRPr>
          </a:p>
          <a:p>
            <a:pPr>
              <a:buNone/>
            </a:pPr>
            <a:endParaRPr lang="en-PH" sz="2000" dirty="0" smtClean="0"/>
          </a:p>
          <a:p>
            <a:pPr>
              <a:buNone/>
            </a:pPr>
            <a:endParaRPr lang="en-GB" sz="2000" dirty="0" smtClean="0"/>
          </a:p>
          <a:p>
            <a:pPr lvl="1"/>
            <a:endParaRPr lang="en-GB" sz="20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470525"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2028</TotalTime>
  <Words>1235</Words>
  <Application>Microsoft Office PowerPoint</Application>
  <PresentationFormat>On-screen Show (4:3)</PresentationFormat>
  <Paragraphs>228</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   Bristol Healthy Schools  Stride  Emotional Health and Wellbeing Programme  Year 10 – Lesson 1 Values</vt:lpstr>
      <vt:lpstr>Our School Values and Ground Rules</vt:lpstr>
      <vt:lpstr>Values</vt:lpstr>
      <vt:lpstr>Values</vt:lpstr>
      <vt:lpstr>Values</vt:lpstr>
      <vt:lpstr>Values</vt:lpstr>
      <vt:lpstr>Values</vt:lpstr>
      <vt:lpstr> </vt:lpstr>
      <vt:lpstr>Values</vt:lpstr>
      <vt:lpstr>Values</vt:lpstr>
      <vt:lpstr>Values, Ethics and Morals</vt:lpstr>
      <vt:lpstr>Values</vt:lpstr>
      <vt:lpstr>Values</vt:lpstr>
      <vt:lpstr>Values</vt:lpstr>
      <vt:lpstr>Values</vt:lpstr>
      <vt:lpstr>Values</vt:lpstr>
      <vt:lpstr>Values</vt:lpstr>
      <vt:lpstr>Values</vt:lpstr>
      <vt:lpstr>Values</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263</cp:revision>
  <dcterms:created xsi:type="dcterms:W3CDTF">2006-08-16T00:00:00Z</dcterms:created>
  <dcterms:modified xsi:type="dcterms:W3CDTF">2017-12-04T13:21:03Z</dcterms:modified>
</cp:coreProperties>
</file>