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4" r:id="rId3"/>
    <p:sldId id="267" r:id="rId4"/>
    <p:sldId id="294" r:id="rId5"/>
    <p:sldId id="268" r:id="rId6"/>
    <p:sldId id="257" r:id="rId7"/>
    <p:sldId id="258" r:id="rId8"/>
    <p:sldId id="287" r:id="rId9"/>
    <p:sldId id="298" r:id="rId10"/>
    <p:sldId id="260" r:id="rId11"/>
    <p:sldId id="297" r:id="rId12"/>
    <p:sldId id="296" r:id="rId13"/>
    <p:sldId id="301" r:id="rId14"/>
    <p:sldId id="288" r:id="rId15"/>
    <p:sldId id="281" r:id="rId16"/>
    <p:sldId id="277" r:id="rId17"/>
    <p:sldId id="303" r:id="rId18"/>
    <p:sldId id="289" r:id="rId19"/>
    <p:sldId id="304" r:id="rId20"/>
    <p:sldId id="280" r:id="rId21"/>
    <p:sldId id="305" r:id="rId22"/>
    <p:sldId id="295" r:id="rId23"/>
    <p:sldId id="306" r:id="rId24"/>
    <p:sldId id="270" r:id="rId25"/>
    <p:sldId id="312" r:id="rId26"/>
    <p:sldId id="282" r:id="rId27"/>
    <p:sldId id="291" r:id="rId28"/>
    <p:sldId id="299" r:id="rId29"/>
    <p:sldId id="302" r:id="rId30"/>
    <p:sldId id="313" r:id="rId31"/>
    <p:sldId id="308" r:id="rId32"/>
    <p:sldId id="309" r:id="rId33"/>
    <p:sldId id="310" r:id="rId34"/>
    <p:sldId id="311" r:id="rId35"/>
    <p:sldId id="28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FE556F-9417-4BF0-A802-973F0F95C22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CA"/>
        </a:p>
      </dgm:t>
    </dgm:pt>
    <dgm:pt modelId="{BA432DEC-44DB-4E1B-8FC5-1DD6B1036926}">
      <dgm:prSet phldrT="[Text]"/>
      <dgm:spPr/>
      <dgm:t>
        <a:bodyPr/>
        <a:lstStyle/>
        <a:p>
          <a:r>
            <a:rPr lang="en-CA" dirty="0" smtClean="0"/>
            <a:t>Love</a:t>
          </a:r>
          <a:endParaRPr lang="en-CA" dirty="0"/>
        </a:p>
      </dgm:t>
    </dgm:pt>
    <dgm:pt modelId="{ED4C89DF-152B-4C8A-B5FC-4CF6DB089666}" type="parTrans" cxnId="{D3CA7D6D-7F5E-4697-8B9D-13D40BC5D291}">
      <dgm:prSet/>
      <dgm:spPr/>
      <dgm:t>
        <a:bodyPr/>
        <a:lstStyle/>
        <a:p>
          <a:endParaRPr lang="en-CA"/>
        </a:p>
      </dgm:t>
    </dgm:pt>
    <dgm:pt modelId="{7DBA3AD9-B7D9-4A53-B8B9-6C59297FB974}" type="sibTrans" cxnId="{D3CA7D6D-7F5E-4697-8B9D-13D40BC5D291}">
      <dgm:prSet/>
      <dgm:spPr/>
      <dgm:t>
        <a:bodyPr/>
        <a:lstStyle/>
        <a:p>
          <a:endParaRPr lang="en-CA"/>
        </a:p>
      </dgm:t>
    </dgm:pt>
    <dgm:pt modelId="{EB99A76F-860D-4402-9A7E-63B12A6F068E}">
      <dgm:prSet phldrT="[Text]"/>
      <dgm:spPr/>
      <dgm:t>
        <a:bodyPr/>
        <a:lstStyle/>
        <a:p>
          <a:r>
            <a:rPr lang="en-CA" dirty="0" smtClean="0"/>
            <a:t>Honour</a:t>
          </a:r>
          <a:endParaRPr lang="en-CA" dirty="0"/>
        </a:p>
      </dgm:t>
    </dgm:pt>
    <dgm:pt modelId="{7CDC71C0-07DC-4B60-929B-360BB01E3E6F}" type="parTrans" cxnId="{898932A9-83E8-4623-BE10-F3F41815496F}">
      <dgm:prSet/>
      <dgm:spPr/>
      <dgm:t>
        <a:bodyPr/>
        <a:lstStyle/>
        <a:p>
          <a:endParaRPr lang="en-CA"/>
        </a:p>
      </dgm:t>
    </dgm:pt>
    <dgm:pt modelId="{9DB8E83E-2EA3-4C50-A260-4DCF0C91D769}" type="sibTrans" cxnId="{898932A9-83E8-4623-BE10-F3F41815496F}">
      <dgm:prSet/>
      <dgm:spPr/>
      <dgm:t>
        <a:bodyPr/>
        <a:lstStyle/>
        <a:p>
          <a:endParaRPr lang="en-CA"/>
        </a:p>
      </dgm:t>
    </dgm:pt>
    <dgm:pt modelId="{B694B815-5204-4AA7-AE4F-AAC84D856B1A}">
      <dgm:prSet phldrT="[Text]"/>
      <dgm:spPr/>
      <dgm:t>
        <a:bodyPr/>
        <a:lstStyle/>
        <a:p>
          <a:r>
            <a:rPr lang="en-CA" dirty="0" smtClean="0"/>
            <a:t>Listen</a:t>
          </a:r>
          <a:endParaRPr lang="en-CA" dirty="0"/>
        </a:p>
      </dgm:t>
    </dgm:pt>
    <dgm:pt modelId="{91AB1C8E-348D-41DE-AE86-F6F48EB76524}" type="parTrans" cxnId="{02B4AD18-B2D7-4F46-9157-32CBDDC92B06}">
      <dgm:prSet/>
      <dgm:spPr/>
      <dgm:t>
        <a:bodyPr/>
        <a:lstStyle/>
        <a:p>
          <a:endParaRPr lang="en-CA"/>
        </a:p>
      </dgm:t>
    </dgm:pt>
    <dgm:pt modelId="{0665B837-DE6A-49C6-9326-0280430A685D}" type="sibTrans" cxnId="{02B4AD18-B2D7-4F46-9157-32CBDDC92B06}">
      <dgm:prSet/>
      <dgm:spPr/>
      <dgm:t>
        <a:bodyPr/>
        <a:lstStyle/>
        <a:p>
          <a:endParaRPr lang="en-CA"/>
        </a:p>
      </dgm:t>
    </dgm:pt>
    <dgm:pt modelId="{5A272E8D-DF40-41C8-B709-C642D994788B}">
      <dgm:prSet phldrT="[Text]"/>
      <dgm:spPr/>
      <dgm:t>
        <a:bodyPr/>
        <a:lstStyle/>
        <a:p>
          <a:r>
            <a:rPr lang="en-CA" dirty="0" smtClean="0"/>
            <a:t>Honesty</a:t>
          </a:r>
          <a:endParaRPr lang="en-CA" dirty="0"/>
        </a:p>
      </dgm:t>
    </dgm:pt>
    <dgm:pt modelId="{88427B97-9969-4A85-87EB-A21E20BFF926}" type="parTrans" cxnId="{DE3596E7-A90B-4CD1-8231-77BD91689B2D}">
      <dgm:prSet/>
      <dgm:spPr/>
      <dgm:t>
        <a:bodyPr/>
        <a:lstStyle/>
        <a:p>
          <a:endParaRPr lang="en-CA"/>
        </a:p>
      </dgm:t>
    </dgm:pt>
    <dgm:pt modelId="{B3EC38C1-3D31-4E37-90FD-4150457FA26A}" type="sibTrans" cxnId="{DE3596E7-A90B-4CD1-8231-77BD91689B2D}">
      <dgm:prSet/>
      <dgm:spPr/>
      <dgm:t>
        <a:bodyPr/>
        <a:lstStyle/>
        <a:p>
          <a:endParaRPr lang="en-CA"/>
        </a:p>
      </dgm:t>
    </dgm:pt>
    <dgm:pt modelId="{DA1223DB-9A46-40DF-B169-B2B54D1CC4B1}">
      <dgm:prSet phldrT="[Text]"/>
      <dgm:spPr/>
      <dgm:t>
        <a:bodyPr/>
        <a:lstStyle/>
        <a:p>
          <a:r>
            <a:rPr lang="en-CA" dirty="0" smtClean="0"/>
            <a:t>Transparency</a:t>
          </a:r>
          <a:endParaRPr lang="en-CA" dirty="0"/>
        </a:p>
      </dgm:t>
    </dgm:pt>
    <dgm:pt modelId="{C0543BAD-DE38-478D-9FBB-0DABC27A2FB9}" type="parTrans" cxnId="{A1AE8E9F-AB91-4703-BDEB-EDE63F5E969A}">
      <dgm:prSet/>
      <dgm:spPr/>
      <dgm:t>
        <a:bodyPr/>
        <a:lstStyle/>
        <a:p>
          <a:endParaRPr lang="en-CA"/>
        </a:p>
      </dgm:t>
    </dgm:pt>
    <dgm:pt modelId="{6494B8C7-8A82-49AD-9890-43FCFFA3AC52}" type="sibTrans" cxnId="{A1AE8E9F-AB91-4703-BDEB-EDE63F5E969A}">
      <dgm:prSet/>
      <dgm:spPr/>
      <dgm:t>
        <a:bodyPr/>
        <a:lstStyle/>
        <a:p>
          <a:endParaRPr lang="en-CA"/>
        </a:p>
      </dgm:t>
    </dgm:pt>
    <dgm:pt modelId="{0623620F-6D11-4A9F-AD61-D51B72D62845}" type="pres">
      <dgm:prSet presAssocID="{5EFE556F-9417-4BF0-A802-973F0F95C225}" presName="cycle" presStyleCnt="0">
        <dgm:presLayoutVars>
          <dgm:dir/>
          <dgm:resizeHandles val="exact"/>
        </dgm:presLayoutVars>
      </dgm:prSet>
      <dgm:spPr/>
      <dgm:t>
        <a:bodyPr/>
        <a:lstStyle/>
        <a:p>
          <a:endParaRPr lang="en-GB"/>
        </a:p>
      </dgm:t>
    </dgm:pt>
    <dgm:pt modelId="{A34C7183-2733-44C3-B13A-54CEADC0FF0A}" type="pres">
      <dgm:prSet presAssocID="{BA432DEC-44DB-4E1B-8FC5-1DD6B1036926}" presName="node" presStyleLbl="node1" presStyleIdx="0" presStyleCnt="5">
        <dgm:presLayoutVars>
          <dgm:bulletEnabled val="1"/>
        </dgm:presLayoutVars>
      </dgm:prSet>
      <dgm:spPr/>
      <dgm:t>
        <a:bodyPr/>
        <a:lstStyle/>
        <a:p>
          <a:endParaRPr lang="en-GB"/>
        </a:p>
      </dgm:t>
    </dgm:pt>
    <dgm:pt modelId="{5536DDB5-5F62-4F98-BDA2-FBAEDE2348C8}" type="pres">
      <dgm:prSet presAssocID="{7DBA3AD9-B7D9-4A53-B8B9-6C59297FB974}" presName="sibTrans" presStyleLbl="sibTrans2D1" presStyleIdx="0" presStyleCnt="5"/>
      <dgm:spPr/>
      <dgm:t>
        <a:bodyPr/>
        <a:lstStyle/>
        <a:p>
          <a:endParaRPr lang="en-GB"/>
        </a:p>
      </dgm:t>
    </dgm:pt>
    <dgm:pt modelId="{ACA3F76A-C906-415C-97B3-13AC9D3555B6}" type="pres">
      <dgm:prSet presAssocID="{7DBA3AD9-B7D9-4A53-B8B9-6C59297FB974}" presName="connectorText" presStyleLbl="sibTrans2D1" presStyleIdx="0" presStyleCnt="5"/>
      <dgm:spPr/>
      <dgm:t>
        <a:bodyPr/>
        <a:lstStyle/>
        <a:p>
          <a:endParaRPr lang="en-GB"/>
        </a:p>
      </dgm:t>
    </dgm:pt>
    <dgm:pt modelId="{B5A9F74D-49E4-43EA-B0B3-3DC16655287A}" type="pres">
      <dgm:prSet presAssocID="{EB99A76F-860D-4402-9A7E-63B12A6F068E}" presName="node" presStyleLbl="node1" presStyleIdx="1" presStyleCnt="5">
        <dgm:presLayoutVars>
          <dgm:bulletEnabled val="1"/>
        </dgm:presLayoutVars>
      </dgm:prSet>
      <dgm:spPr/>
      <dgm:t>
        <a:bodyPr/>
        <a:lstStyle/>
        <a:p>
          <a:endParaRPr lang="en-GB"/>
        </a:p>
      </dgm:t>
    </dgm:pt>
    <dgm:pt modelId="{76C6484D-9741-4B45-A34C-4B06751EF8D2}" type="pres">
      <dgm:prSet presAssocID="{9DB8E83E-2EA3-4C50-A260-4DCF0C91D769}" presName="sibTrans" presStyleLbl="sibTrans2D1" presStyleIdx="1" presStyleCnt="5"/>
      <dgm:spPr/>
      <dgm:t>
        <a:bodyPr/>
        <a:lstStyle/>
        <a:p>
          <a:endParaRPr lang="en-GB"/>
        </a:p>
      </dgm:t>
    </dgm:pt>
    <dgm:pt modelId="{9410A2D3-7DED-47A2-9164-20C91FD07D87}" type="pres">
      <dgm:prSet presAssocID="{9DB8E83E-2EA3-4C50-A260-4DCF0C91D769}" presName="connectorText" presStyleLbl="sibTrans2D1" presStyleIdx="1" presStyleCnt="5"/>
      <dgm:spPr/>
      <dgm:t>
        <a:bodyPr/>
        <a:lstStyle/>
        <a:p>
          <a:endParaRPr lang="en-GB"/>
        </a:p>
      </dgm:t>
    </dgm:pt>
    <dgm:pt modelId="{D425E1A9-DCE9-45CF-ADFA-921D27E80614}" type="pres">
      <dgm:prSet presAssocID="{B694B815-5204-4AA7-AE4F-AAC84D856B1A}" presName="node" presStyleLbl="node1" presStyleIdx="2" presStyleCnt="5">
        <dgm:presLayoutVars>
          <dgm:bulletEnabled val="1"/>
        </dgm:presLayoutVars>
      </dgm:prSet>
      <dgm:spPr/>
      <dgm:t>
        <a:bodyPr/>
        <a:lstStyle/>
        <a:p>
          <a:endParaRPr lang="en-GB"/>
        </a:p>
      </dgm:t>
    </dgm:pt>
    <dgm:pt modelId="{F1E9E8AC-E3C9-487D-9009-B20BC4C4EC57}" type="pres">
      <dgm:prSet presAssocID="{0665B837-DE6A-49C6-9326-0280430A685D}" presName="sibTrans" presStyleLbl="sibTrans2D1" presStyleIdx="2" presStyleCnt="5"/>
      <dgm:spPr/>
      <dgm:t>
        <a:bodyPr/>
        <a:lstStyle/>
        <a:p>
          <a:endParaRPr lang="en-GB"/>
        </a:p>
      </dgm:t>
    </dgm:pt>
    <dgm:pt modelId="{3922CF58-B6D6-40B2-B64C-7D42EB59FAD8}" type="pres">
      <dgm:prSet presAssocID="{0665B837-DE6A-49C6-9326-0280430A685D}" presName="connectorText" presStyleLbl="sibTrans2D1" presStyleIdx="2" presStyleCnt="5"/>
      <dgm:spPr/>
      <dgm:t>
        <a:bodyPr/>
        <a:lstStyle/>
        <a:p>
          <a:endParaRPr lang="en-GB"/>
        </a:p>
      </dgm:t>
    </dgm:pt>
    <dgm:pt modelId="{AE79B296-197A-4D7F-B85B-572274DDEBF1}" type="pres">
      <dgm:prSet presAssocID="{5A272E8D-DF40-41C8-B709-C642D994788B}" presName="node" presStyleLbl="node1" presStyleIdx="3" presStyleCnt="5">
        <dgm:presLayoutVars>
          <dgm:bulletEnabled val="1"/>
        </dgm:presLayoutVars>
      </dgm:prSet>
      <dgm:spPr/>
      <dgm:t>
        <a:bodyPr/>
        <a:lstStyle/>
        <a:p>
          <a:endParaRPr lang="en-GB"/>
        </a:p>
      </dgm:t>
    </dgm:pt>
    <dgm:pt modelId="{8EC1EF7F-2D48-43B3-B14C-D8FFA0D8CE31}" type="pres">
      <dgm:prSet presAssocID="{B3EC38C1-3D31-4E37-90FD-4150457FA26A}" presName="sibTrans" presStyleLbl="sibTrans2D1" presStyleIdx="3" presStyleCnt="5"/>
      <dgm:spPr/>
      <dgm:t>
        <a:bodyPr/>
        <a:lstStyle/>
        <a:p>
          <a:endParaRPr lang="en-GB"/>
        </a:p>
      </dgm:t>
    </dgm:pt>
    <dgm:pt modelId="{C062EA63-71EB-4488-9C89-30DEDA03E3D9}" type="pres">
      <dgm:prSet presAssocID="{B3EC38C1-3D31-4E37-90FD-4150457FA26A}" presName="connectorText" presStyleLbl="sibTrans2D1" presStyleIdx="3" presStyleCnt="5"/>
      <dgm:spPr/>
      <dgm:t>
        <a:bodyPr/>
        <a:lstStyle/>
        <a:p>
          <a:endParaRPr lang="en-GB"/>
        </a:p>
      </dgm:t>
    </dgm:pt>
    <dgm:pt modelId="{60E0978D-F6DB-4070-83E4-13E24DAB282A}" type="pres">
      <dgm:prSet presAssocID="{DA1223DB-9A46-40DF-B169-B2B54D1CC4B1}" presName="node" presStyleLbl="node1" presStyleIdx="4" presStyleCnt="5">
        <dgm:presLayoutVars>
          <dgm:bulletEnabled val="1"/>
        </dgm:presLayoutVars>
      </dgm:prSet>
      <dgm:spPr/>
      <dgm:t>
        <a:bodyPr/>
        <a:lstStyle/>
        <a:p>
          <a:endParaRPr lang="en-CA"/>
        </a:p>
      </dgm:t>
    </dgm:pt>
    <dgm:pt modelId="{8D259D60-C4C4-4F9F-8AA6-CBF691637FD0}" type="pres">
      <dgm:prSet presAssocID="{6494B8C7-8A82-49AD-9890-43FCFFA3AC52}" presName="sibTrans" presStyleLbl="sibTrans2D1" presStyleIdx="4" presStyleCnt="5"/>
      <dgm:spPr/>
      <dgm:t>
        <a:bodyPr/>
        <a:lstStyle/>
        <a:p>
          <a:endParaRPr lang="en-GB"/>
        </a:p>
      </dgm:t>
    </dgm:pt>
    <dgm:pt modelId="{EBD47252-D1DC-447B-A895-CE894565E785}" type="pres">
      <dgm:prSet presAssocID="{6494B8C7-8A82-49AD-9890-43FCFFA3AC52}" presName="connectorText" presStyleLbl="sibTrans2D1" presStyleIdx="4" presStyleCnt="5"/>
      <dgm:spPr/>
      <dgm:t>
        <a:bodyPr/>
        <a:lstStyle/>
        <a:p>
          <a:endParaRPr lang="en-GB"/>
        </a:p>
      </dgm:t>
    </dgm:pt>
  </dgm:ptLst>
  <dgm:cxnLst>
    <dgm:cxn modelId="{6351259B-69A8-49B4-99AA-F8C79ECDDEA3}" type="presOf" srcId="{BA432DEC-44DB-4E1B-8FC5-1DD6B1036926}" destId="{A34C7183-2733-44C3-B13A-54CEADC0FF0A}" srcOrd="0" destOrd="0" presId="urn:microsoft.com/office/officeart/2005/8/layout/cycle2"/>
    <dgm:cxn modelId="{52959A01-E617-4E34-B77F-4E194E61DF0A}" type="presOf" srcId="{DA1223DB-9A46-40DF-B169-B2B54D1CC4B1}" destId="{60E0978D-F6DB-4070-83E4-13E24DAB282A}" srcOrd="0" destOrd="0" presId="urn:microsoft.com/office/officeart/2005/8/layout/cycle2"/>
    <dgm:cxn modelId="{2E21FFB4-E96A-4441-BD29-FE411ECB552B}" type="presOf" srcId="{6494B8C7-8A82-49AD-9890-43FCFFA3AC52}" destId="{8D259D60-C4C4-4F9F-8AA6-CBF691637FD0}" srcOrd="0" destOrd="0" presId="urn:microsoft.com/office/officeart/2005/8/layout/cycle2"/>
    <dgm:cxn modelId="{795AC891-DA23-4D73-AC0E-9326EF349BD9}" type="presOf" srcId="{0665B837-DE6A-49C6-9326-0280430A685D}" destId="{F1E9E8AC-E3C9-487D-9009-B20BC4C4EC57}" srcOrd="0" destOrd="0" presId="urn:microsoft.com/office/officeart/2005/8/layout/cycle2"/>
    <dgm:cxn modelId="{B350F187-2224-4F8F-AC1C-219BE4855252}" type="presOf" srcId="{B3EC38C1-3D31-4E37-90FD-4150457FA26A}" destId="{8EC1EF7F-2D48-43B3-B14C-D8FFA0D8CE31}" srcOrd="0" destOrd="0" presId="urn:microsoft.com/office/officeart/2005/8/layout/cycle2"/>
    <dgm:cxn modelId="{086368FC-5324-412E-967E-56E4F12CFE9F}" type="presOf" srcId="{5A272E8D-DF40-41C8-B709-C642D994788B}" destId="{AE79B296-197A-4D7F-B85B-572274DDEBF1}" srcOrd="0" destOrd="0" presId="urn:microsoft.com/office/officeart/2005/8/layout/cycle2"/>
    <dgm:cxn modelId="{A8381976-D9D0-40B2-9E18-6B0E278009EE}" type="presOf" srcId="{B694B815-5204-4AA7-AE4F-AAC84D856B1A}" destId="{D425E1A9-DCE9-45CF-ADFA-921D27E80614}" srcOrd="0" destOrd="0" presId="urn:microsoft.com/office/officeart/2005/8/layout/cycle2"/>
    <dgm:cxn modelId="{DE3596E7-A90B-4CD1-8231-77BD91689B2D}" srcId="{5EFE556F-9417-4BF0-A802-973F0F95C225}" destId="{5A272E8D-DF40-41C8-B709-C642D994788B}" srcOrd="3" destOrd="0" parTransId="{88427B97-9969-4A85-87EB-A21E20BFF926}" sibTransId="{B3EC38C1-3D31-4E37-90FD-4150457FA26A}"/>
    <dgm:cxn modelId="{F1DB73CA-774C-420F-97CA-0F18E39B6E9F}" type="presOf" srcId="{0665B837-DE6A-49C6-9326-0280430A685D}" destId="{3922CF58-B6D6-40B2-B64C-7D42EB59FAD8}" srcOrd="1" destOrd="0" presId="urn:microsoft.com/office/officeart/2005/8/layout/cycle2"/>
    <dgm:cxn modelId="{D3CA7D6D-7F5E-4697-8B9D-13D40BC5D291}" srcId="{5EFE556F-9417-4BF0-A802-973F0F95C225}" destId="{BA432DEC-44DB-4E1B-8FC5-1DD6B1036926}" srcOrd="0" destOrd="0" parTransId="{ED4C89DF-152B-4C8A-B5FC-4CF6DB089666}" sibTransId="{7DBA3AD9-B7D9-4A53-B8B9-6C59297FB974}"/>
    <dgm:cxn modelId="{B28227AB-1D9B-4D14-9EDB-EBBEAEFC4E3E}" type="presOf" srcId="{9DB8E83E-2EA3-4C50-A260-4DCF0C91D769}" destId="{76C6484D-9741-4B45-A34C-4B06751EF8D2}" srcOrd="0" destOrd="0" presId="urn:microsoft.com/office/officeart/2005/8/layout/cycle2"/>
    <dgm:cxn modelId="{25BBC0A8-D006-4673-AD33-8EA97C2DF557}" type="presOf" srcId="{9DB8E83E-2EA3-4C50-A260-4DCF0C91D769}" destId="{9410A2D3-7DED-47A2-9164-20C91FD07D87}" srcOrd="1" destOrd="0" presId="urn:microsoft.com/office/officeart/2005/8/layout/cycle2"/>
    <dgm:cxn modelId="{02B4AD18-B2D7-4F46-9157-32CBDDC92B06}" srcId="{5EFE556F-9417-4BF0-A802-973F0F95C225}" destId="{B694B815-5204-4AA7-AE4F-AAC84D856B1A}" srcOrd="2" destOrd="0" parTransId="{91AB1C8E-348D-41DE-AE86-F6F48EB76524}" sibTransId="{0665B837-DE6A-49C6-9326-0280430A685D}"/>
    <dgm:cxn modelId="{4E9F33CB-E943-492E-970A-ECF34C32A126}" type="presOf" srcId="{7DBA3AD9-B7D9-4A53-B8B9-6C59297FB974}" destId="{ACA3F76A-C906-415C-97B3-13AC9D3555B6}" srcOrd="1" destOrd="0" presId="urn:microsoft.com/office/officeart/2005/8/layout/cycle2"/>
    <dgm:cxn modelId="{3959DD3B-30B1-4995-806A-E23A974C3B54}" type="presOf" srcId="{7DBA3AD9-B7D9-4A53-B8B9-6C59297FB974}" destId="{5536DDB5-5F62-4F98-BDA2-FBAEDE2348C8}" srcOrd="0" destOrd="0" presId="urn:microsoft.com/office/officeart/2005/8/layout/cycle2"/>
    <dgm:cxn modelId="{9D7CCA70-5F63-4500-9851-945E99C641A1}" type="presOf" srcId="{6494B8C7-8A82-49AD-9890-43FCFFA3AC52}" destId="{EBD47252-D1DC-447B-A895-CE894565E785}" srcOrd="1" destOrd="0" presId="urn:microsoft.com/office/officeart/2005/8/layout/cycle2"/>
    <dgm:cxn modelId="{A1AE8E9F-AB91-4703-BDEB-EDE63F5E969A}" srcId="{5EFE556F-9417-4BF0-A802-973F0F95C225}" destId="{DA1223DB-9A46-40DF-B169-B2B54D1CC4B1}" srcOrd="4" destOrd="0" parTransId="{C0543BAD-DE38-478D-9FBB-0DABC27A2FB9}" sibTransId="{6494B8C7-8A82-49AD-9890-43FCFFA3AC52}"/>
    <dgm:cxn modelId="{AA705ADB-DD70-4AAA-B975-D6953EFF37C7}" type="presOf" srcId="{5EFE556F-9417-4BF0-A802-973F0F95C225}" destId="{0623620F-6D11-4A9F-AD61-D51B72D62845}" srcOrd="0" destOrd="0" presId="urn:microsoft.com/office/officeart/2005/8/layout/cycle2"/>
    <dgm:cxn modelId="{361E57B3-2346-4809-B845-A5E24E8B2E00}" type="presOf" srcId="{EB99A76F-860D-4402-9A7E-63B12A6F068E}" destId="{B5A9F74D-49E4-43EA-B0B3-3DC16655287A}" srcOrd="0" destOrd="0" presId="urn:microsoft.com/office/officeart/2005/8/layout/cycle2"/>
    <dgm:cxn modelId="{4A997842-BDC5-4270-B53F-6619D77DF6A2}" type="presOf" srcId="{B3EC38C1-3D31-4E37-90FD-4150457FA26A}" destId="{C062EA63-71EB-4488-9C89-30DEDA03E3D9}" srcOrd="1" destOrd="0" presId="urn:microsoft.com/office/officeart/2005/8/layout/cycle2"/>
    <dgm:cxn modelId="{898932A9-83E8-4623-BE10-F3F41815496F}" srcId="{5EFE556F-9417-4BF0-A802-973F0F95C225}" destId="{EB99A76F-860D-4402-9A7E-63B12A6F068E}" srcOrd="1" destOrd="0" parTransId="{7CDC71C0-07DC-4B60-929B-360BB01E3E6F}" sibTransId="{9DB8E83E-2EA3-4C50-A260-4DCF0C91D769}"/>
    <dgm:cxn modelId="{0CCF0821-EED1-4DB9-87FB-E4E86853622C}" type="presParOf" srcId="{0623620F-6D11-4A9F-AD61-D51B72D62845}" destId="{A34C7183-2733-44C3-B13A-54CEADC0FF0A}" srcOrd="0" destOrd="0" presId="urn:microsoft.com/office/officeart/2005/8/layout/cycle2"/>
    <dgm:cxn modelId="{6E00B6E3-765B-4443-A9FC-20E57DF857E0}" type="presParOf" srcId="{0623620F-6D11-4A9F-AD61-D51B72D62845}" destId="{5536DDB5-5F62-4F98-BDA2-FBAEDE2348C8}" srcOrd="1" destOrd="0" presId="urn:microsoft.com/office/officeart/2005/8/layout/cycle2"/>
    <dgm:cxn modelId="{375F9BB3-BE9E-45A5-BB3E-1484BBBB6E1E}" type="presParOf" srcId="{5536DDB5-5F62-4F98-BDA2-FBAEDE2348C8}" destId="{ACA3F76A-C906-415C-97B3-13AC9D3555B6}" srcOrd="0" destOrd="0" presId="urn:microsoft.com/office/officeart/2005/8/layout/cycle2"/>
    <dgm:cxn modelId="{070D3280-6DF0-44EF-9A29-700CCC54AEFD}" type="presParOf" srcId="{0623620F-6D11-4A9F-AD61-D51B72D62845}" destId="{B5A9F74D-49E4-43EA-B0B3-3DC16655287A}" srcOrd="2" destOrd="0" presId="urn:microsoft.com/office/officeart/2005/8/layout/cycle2"/>
    <dgm:cxn modelId="{176B6B8A-4B2E-445E-94A4-6A04D46A0317}" type="presParOf" srcId="{0623620F-6D11-4A9F-AD61-D51B72D62845}" destId="{76C6484D-9741-4B45-A34C-4B06751EF8D2}" srcOrd="3" destOrd="0" presId="urn:microsoft.com/office/officeart/2005/8/layout/cycle2"/>
    <dgm:cxn modelId="{DA270F4E-15C1-4C20-9D6E-F654F1CB5D23}" type="presParOf" srcId="{76C6484D-9741-4B45-A34C-4B06751EF8D2}" destId="{9410A2D3-7DED-47A2-9164-20C91FD07D87}" srcOrd="0" destOrd="0" presId="urn:microsoft.com/office/officeart/2005/8/layout/cycle2"/>
    <dgm:cxn modelId="{939649E3-3FA8-4E68-8147-FCB84FC47118}" type="presParOf" srcId="{0623620F-6D11-4A9F-AD61-D51B72D62845}" destId="{D425E1A9-DCE9-45CF-ADFA-921D27E80614}" srcOrd="4" destOrd="0" presId="urn:microsoft.com/office/officeart/2005/8/layout/cycle2"/>
    <dgm:cxn modelId="{385F6B9B-3CCF-4661-B4F5-0C59FE0D2DD4}" type="presParOf" srcId="{0623620F-6D11-4A9F-AD61-D51B72D62845}" destId="{F1E9E8AC-E3C9-487D-9009-B20BC4C4EC57}" srcOrd="5" destOrd="0" presId="urn:microsoft.com/office/officeart/2005/8/layout/cycle2"/>
    <dgm:cxn modelId="{612D8352-5068-4734-83A5-9A377DB7CF20}" type="presParOf" srcId="{F1E9E8AC-E3C9-487D-9009-B20BC4C4EC57}" destId="{3922CF58-B6D6-40B2-B64C-7D42EB59FAD8}" srcOrd="0" destOrd="0" presId="urn:microsoft.com/office/officeart/2005/8/layout/cycle2"/>
    <dgm:cxn modelId="{FD3096F1-101A-467E-A135-AF3916BEF923}" type="presParOf" srcId="{0623620F-6D11-4A9F-AD61-D51B72D62845}" destId="{AE79B296-197A-4D7F-B85B-572274DDEBF1}" srcOrd="6" destOrd="0" presId="urn:microsoft.com/office/officeart/2005/8/layout/cycle2"/>
    <dgm:cxn modelId="{9EF2CAFB-0015-4756-B203-A41D137FA6C5}" type="presParOf" srcId="{0623620F-6D11-4A9F-AD61-D51B72D62845}" destId="{8EC1EF7F-2D48-43B3-B14C-D8FFA0D8CE31}" srcOrd="7" destOrd="0" presId="urn:microsoft.com/office/officeart/2005/8/layout/cycle2"/>
    <dgm:cxn modelId="{F467035E-4CC9-4FE2-87B5-80435F47DB75}" type="presParOf" srcId="{8EC1EF7F-2D48-43B3-B14C-D8FFA0D8CE31}" destId="{C062EA63-71EB-4488-9C89-30DEDA03E3D9}" srcOrd="0" destOrd="0" presId="urn:microsoft.com/office/officeart/2005/8/layout/cycle2"/>
    <dgm:cxn modelId="{A20ED996-696A-4BFE-9382-CF9E24257D2C}" type="presParOf" srcId="{0623620F-6D11-4A9F-AD61-D51B72D62845}" destId="{60E0978D-F6DB-4070-83E4-13E24DAB282A}" srcOrd="8" destOrd="0" presId="urn:microsoft.com/office/officeart/2005/8/layout/cycle2"/>
    <dgm:cxn modelId="{6A343A57-8BAD-47F6-9DF8-247320D122FD}" type="presParOf" srcId="{0623620F-6D11-4A9F-AD61-D51B72D62845}" destId="{8D259D60-C4C4-4F9F-8AA6-CBF691637FD0}" srcOrd="9" destOrd="0" presId="urn:microsoft.com/office/officeart/2005/8/layout/cycle2"/>
    <dgm:cxn modelId="{900A4570-5AC0-438E-899F-3C4A1C632233}" type="presParOf" srcId="{8D259D60-C4C4-4F9F-8AA6-CBF691637FD0}" destId="{EBD47252-D1DC-447B-A895-CE894565E785}" srcOrd="0" destOrd="0" presId="urn:microsoft.com/office/officeart/2005/8/layout/cycle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4C7183-2733-44C3-B13A-54CEADC0FF0A}">
      <dsp:nvSpPr>
        <dsp:cNvPr id="0" name=""/>
        <dsp:cNvSpPr/>
      </dsp:nvSpPr>
      <dsp:spPr>
        <a:xfrm>
          <a:off x="1538640" y="830675"/>
          <a:ext cx="1266118" cy="12661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smtClean="0"/>
            <a:t>Love</a:t>
          </a:r>
          <a:endParaRPr lang="en-CA" sz="1200" kern="1200" dirty="0"/>
        </a:p>
      </dsp:txBody>
      <dsp:txXfrm>
        <a:off x="1538640" y="830675"/>
        <a:ext cx="1266118" cy="1266118"/>
      </dsp:txXfrm>
    </dsp:sp>
    <dsp:sp modelId="{5536DDB5-5F62-4F98-BDA2-FBAEDE2348C8}">
      <dsp:nvSpPr>
        <dsp:cNvPr id="0" name=""/>
        <dsp:cNvSpPr/>
      </dsp:nvSpPr>
      <dsp:spPr>
        <a:xfrm rot="2160000">
          <a:off x="2764747" y="1803226"/>
          <a:ext cx="336592" cy="4273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CA" sz="1000" kern="1200"/>
        </a:p>
      </dsp:txBody>
      <dsp:txXfrm rot="2160000">
        <a:off x="2764747" y="1803226"/>
        <a:ext cx="336592" cy="427314"/>
      </dsp:txXfrm>
    </dsp:sp>
    <dsp:sp modelId="{B5A9F74D-49E4-43EA-B0B3-3DC16655287A}">
      <dsp:nvSpPr>
        <dsp:cNvPr id="0" name=""/>
        <dsp:cNvSpPr/>
      </dsp:nvSpPr>
      <dsp:spPr>
        <a:xfrm>
          <a:off x="3076742" y="1948171"/>
          <a:ext cx="1266118" cy="12661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smtClean="0"/>
            <a:t>Honour</a:t>
          </a:r>
          <a:endParaRPr lang="en-CA" sz="1200" kern="1200" dirty="0"/>
        </a:p>
      </dsp:txBody>
      <dsp:txXfrm>
        <a:off x="3076742" y="1948171"/>
        <a:ext cx="1266118" cy="1266118"/>
      </dsp:txXfrm>
    </dsp:sp>
    <dsp:sp modelId="{76C6484D-9741-4B45-A34C-4B06751EF8D2}">
      <dsp:nvSpPr>
        <dsp:cNvPr id="0" name=""/>
        <dsp:cNvSpPr/>
      </dsp:nvSpPr>
      <dsp:spPr>
        <a:xfrm rot="6480000">
          <a:off x="3250697" y="3262586"/>
          <a:ext cx="336592" cy="4273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CA" sz="1000" kern="1200"/>
        </a:p>
      </dsp:txBody>
      <dsp:txXfrm rot="6480000">
        <a:off x="3250697" y="3262586"/>
        <a:ext cx="336592" cy="427314"/>
      </dsp:txXfrm>
    </dsp:sp>
    <dsp:sp modelId="{D425E1A9-DCE9-45CF-ADFA-921D27E80614}">
      <dsp:nvSpPr>
        <dsp:cNvPr id="0" name=""/>
        <dsp:cNvSpPr/>
      </dsp:nvSpPr>
      <dsp:spPr>
        <a:xfrm>
          <a:off x="2489239" y="3756318"/>
          <a:ext cx="1266118" cy="12661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smtClean="0"/>
            <a:t>Listen</a:t>
          </a:r>
          <a:endParaRPr lang="en-CA" sz="1200" kern="1200" dirty="0"/>
        </a:p>
      </dsp:txBody>
      <dsp:txXfrm>
        <a:off x="2489239" y="3756318"/>
        <a:ext cx="1266118" cy="1266118"/>
      </dsp:txXfrm>
    </dsp:sp>
    <dsp:sp modelId="{F1E9E8AC-E3C9-487D-9009-B20BC4C4EC57}">
      <dsp:nvSpPr>
        <dsp:cNvPr id="0" name=""/>
        <dsp:cNvSpPr/>
      </dsp:nvSpPr>
      <dsp:spPr>
        <a:xfrm rot="10800000">
          <a:off x="2012930" y="4175719"/>
          <a:ext cx="336592" cy="4273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CA" sz="1000" kern="1200"/>
        </a:p>
      </dsp:txBody>
      <dsp:txXfrm rot="10800000">
        <a:off x="2012930" y="4175719"/>
        <a:ext cx="336592" cy="427314"/>
      </dsp:txXfrm>
    </dsp:sp>
    <dsp:sp modelId="{AE79B296-197A-4D7F-B85B-572274DDEBF1}">
      <dsp:nvSpPr>
        <dsp:cNvPr id="0" name=""/>
        <dsp:cNvSpPr/>
      </dsp:nvSpPr>
      <dsp:spPr>
        <a:xfrm>
          <a:off x="588042" y="3756318"/>
          <a:ext cx="1266118" cy="12661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smtClean="0"/>
            <a:t>Honesty</a:t>
          </a:r>
          <a:endParaRPr lang="en-CA" sz="1200" kern="1200" dirty="0"/>
        </a:p>
      </dsp:txBody>
      <dsp:txXfrm>
        <a:off x="588042" y="3756318"/>
        <a:ext cx="1266118" cy="1266118"/>
      </dsp:txXfrm>
    </dsp:sp>
    <dsp:sp modelId="{8EC1EF7F-2D48-43B3-B14C-D8FFA0D8CE31}">
      <dsp:nvSpPr>
        <dsp:cNvPr id="0" name=""/>
        <dsp:cNvSpPr/>
      </dsp:nvSpPr>
      <dsp:spPr>
        <a:xfrm rot="15120000">
          <a:off x="761997" y="3280706"/>
          <a:ext cx="336592" cy="4273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CA" sz="1000" kern="1200"/>
        </a:p>
      </dsp:txBody>
      <dsp:txXfrm rot="15120000">
        <a:off x="761997" y="3280706"/>
        <a:ext cx="336592" cy="427314"/>
      </dsp:txXfrm>
    </dsp:sp>
    <dsp:sp modelId="{60E0978D-F6DB-4070-83E4-13E24DAB282A}">
      <dsp:nvSpPr>
        <dsp:cNvPr id="0" name=""/>
        <dsp:cNvSpPr/>
      </dsp:nvSpPr>
      <dsp:spPr>
        <a:xfrm>
          <a:off x="539" y="1948171"/>
          <a:ext cx="1266118" cy="12661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smtClean="0"/>
            <a:t>Transparency</a:t>
          </a:r>
          <a:endParaRPr lang="en-CA" sz="1200" kern="1200" dirty="0"/>
        </a:p>
      </dsp:txBody>
      <dsp:txXfrm>
        <a:off x="539" y="1948171"/>
        <a:ext cx="1266118" cy="1266118"/>
      </dsp:txXfrm>
    </dsp:sp>
    <dsp:sp modelId="{8D259D60-C4C4-4F9F-8AA6-CBF691637FD0}">
      <dsp:nvSpPr>
        <dsp:cNvPr id="0" name=""/>
        <dsp:cNvSpPr/>
      </dsp:nvSpPr>
      <dsp:spPr>
        <a:xfrm rot="19440000">
          <a:off x="1226646" y="1814424"/>
          <a:ext cx="336592" cy="4273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CA" sz="1000" kern="1200"/>
        </a:p>
      </dsp:txBody>
      <dsp:txXfrm rot="19440000">
        <a:off x="1226646" y="1814424"/>
        <a:ext cx="336592" cy="42731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585A6A-A4F2-4F15-B834-9E3108CE7BD8}" type="datetimeFigureOut">
              <a:rPr lang="en-GB" smtClean="0"/>
              <a:pPr/>
              <a:t>13/12/2017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46F3F6-DC5D-4470-957A-EB2C362D4FC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046F3F6-DC5D-4470-957A-EB2C362D4FCC}"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046F3F6-DC5D-4470-957A-EB2C362D4FCC}" type="slidenum">
              <a:rPr lang="en-GB" smtClean="0"/>
              <a:pPr/>
              <a:t>14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046F3F6-DC5D-4470-957A-EB2C362D4FCC}" type="slidenum">
              <a:rPr lang="en-GB" smtClean="0"/>
              <a:pPr/>
              <a:t>27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–Lesson 2 </a:t>
            </a:r>
            <a:br>
              <a:rPr lang="en-GB" dirty="0" smtClean="0">
                <a:solidFill>
                  <a:schemeClr val="tx2">
                    <a:lumMod val="60000"/>
                    <a:lumOff val="40000"/>
                  </a:schemeClr>
                </a:solidFill>
              </a:rPr>
            </a:br>
            <a:r>
              <a:rPr lang="en-GB" dirty="0" smtClean="0">
                <a:solidFill>
                  <a:schemeClr val="tx2">
                    <a:lumMod val="60000"/>
                    <a:lumOff val="40000"/>
                  </a:schemeClr>
                </a:solidFill>
              </a:rPr>
              <a:t>Meeting and Managing New Relationships</a:t>
            </a:r>
            <a:endParaRPr lang="en-GB" dirty="0">
              <a:solidFill>
                <a:schemeClr val="accent1"/>
              </a:solidFill>
            </a:endParaRPr>
          </a:p>
        </p:txBody>
      </p:sp>
      <p:pic>
        <p:nvPicPr>
          <p:cNvPr id="4" name="Picture 3"/>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562600" cy="4800600"/>
          </a:xfrm>
        </p:spPr>
        <p:style>
          <a:lnRef idx="1">
            <a:schemeClr val="accent4"/>
          </a:lnRef>
          <a:fillRef idx="2">
            <a:schemeClr val="accent4"/>
          </a:fillRef>
          <a:effectRef idx="1">
            <a:schemeClr val="accent4"/>
          </a:effectRef>
          <a:fontRef idx="minor">
            <a:schemeClr val="dk1"/>
          </a:fontRef>
        </p:style>
        <p:txBody>
          <a:bodyPr>
            <a:normAutofit/>
          </a:bodyPr>
          <a:lstStyle/>
          <a:p>
            <a:pPr fontAlgn="base">
              <a:buNone/>
            </a:pPr>
            <a:r>
              <a:rPr lang="en-GB" sz="2000" b="1" dirty="0" smtClean="0"/>
              <a:t>Online:</a:t>
            </a:r>
          </a:p>
          <a:p>
            <a:pPr fontAlgn="base">
              <a:buNone/>
            </a:pPr>
            <a:endParaRPr lang="en-GB" sz="2000" b="1" dirty="0" smtClean="0"/>
          </a:p>
          <a:p>
            <a:pPr fontAlgn="base"/>
            <a:r>
              <a:rPr lang="en-GB" sz="2000" dirty="0" smtClean="0"/>
              <a:t>Good photos perhaps with family ,friends</a:t>
            </a:r>
          </a:p>
          <a:p>
            <a:pPr fontAlgn="base"/>
            <a:r>
              <a:rPr lang="en-GB" sz="2000" dirty="0" smtClean="0"/>
              <a:t>Smile</a:t>
            </a:r>
          </a:p>
          <a:p>
            <a:pPr fontAlgn="base"/>
            <a:r>
              <a:rPr lang="en-GB" sz="2000" dirty="0" smtClean="0"/>
              <a:t>Positive comments and profile</a:t>
            </a:r>
          </a:p>
          <a:p>
            <a:pPr fontAlgn="base"/>
            <a:r>
              <a:rPr lang="en-GB" sz="2000" dirty="0" smtClean="0"/>
              <a:t>Good person</a:t>
            </a:r>
          </a:p>
          <a:p>
            <a:pPr fontAlgn="base"/>
            <a:r>
              <a:rPr lang="en-GB" sz="2000" dirty="0" smtClean="0"/>
              <a:t>Good interests and hobbies</a:t>
            </a:r>
          </a:p>
          <a:p>
            <a:pPr fontAlgn="base"/>
            <a:r>
              <a:rPr lang="en-GB" sz="2000" dirty="0" smtClean="0"/>
              <a:t>No bad </a:t>
            </a:r>
            <a:r>
              <a:rPr lang="en-GB" sz="2000" dirty="0" smtClean="0"/>
              <a:t>mouthing, </a:t>
            </a:r>
            <a:r>
              <a:rPr lang="en-GB" sz="2000" dirty="0" smtClean="0"/>
              <a:t>racism, sexism, etc</a:t>
            </a:r>
          </a:p>
          <a:p>
            <a:pPr fontAlgn="base"/>
            <a:r>
              <a:rPr lang="en-GB" sz="2000" dirty="0" smtClean="0"/>
              <a:t>Honest</a:t>
            </a:r>
          </a:p>
          <a:p>
            <a:pPr fontAlgn="base"/>
            <a:r>
              <a:rPr lang="en-GB" sz="2000" dirty="0" smtClean="0"/>
              <a:t>Humble</a:t>
            </a:r>
          </a:p>
          <a:p>
            <a:pPr fontAlgn="base">
              <a:buNone/>
            </a:pPr>
            <a:endParaRPr lang="en-GB" sz="2000" dirty="0" smtClean="0"/>
          </a:p>
          <a:p>
            <a:pPr fontAlgn="base">
              <a:buNone/>
            </a:pPr>
            <a:endParaRPr lang="en-GB" sz="2000" dirty="0" smtClean="0"/>
          </a:p>
          <a:p>
            <a:pPr fontAlgn="base"/>
            <a:endParaRPr lang="en-GB" sz="2000" dirty="0" smtClean="0"/>
          </a:p>
          <a:p>
            <a:pPr fontAlgn="base"/>
            <a:endParaRPr lang="en-GB" sz="2000" dirty="0" smtClean="0"/>
          </a:p>
          <a:p>
            <a:pPr fontAlgn="base"/>
            <a:endParaRPr lang="en-GB" sz="2000" dirty="0" smtClean="0"/>
          </a:p>
          <a:p>
            <a:pPr fontAlgn="base"/>
            <a:endParaRPr lang="en-GB" sz="2000" dirty="0" smtClean="0"/>
          </a:p>
          <a:p>
            <a:pPr fontAlgn="base"/>
            <a:endParaRPr lang="en-GB" sz="2000" dirty="0" smtClean="0"/>
          </a:p>
          <a:p>
            <a:pPr fontAlgn="base"/>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4" descr="021_21"/>
          <p:cNvPicPr>
            <a:picLocks noChangeAspect="1" noChangeArrowheads="1"/>
          </p:cNvPicPr>
          <p:nvPr/>
        </p:nvPicPr>
        <p:blipFill>
          <a:blip r:embed="rId2" cstate="print"/>
          <a:srcRect/>
          <a:stretch>
            <a:fillRect/>
          </a:stretch>
        </p:blipFill>
        <p:spPr>
          <a:xfrm>
            <a:off x="6026175" y="2286000"/>
            <a:ext cx="2965425" cy="2241550"/>
          </a:xfrm>
          <a:prstGeom prst="rect">
            <a:avLst/>
          </a:prstGeom>
          <a:noFill/>
        </p:spPr>
      </p:pic>
      <p:sp>
        <p:nvSpPr>
          <p:cNvPr id="7" name="TextBox 6"/>
          <p:cNvSpPr txBox="1"/>
          <p:nvPr/>
        </p:nvSpPr>
        <p:spPr>
          <a:xfrm>
            <a:off x="6705600" y="4876800"/>
            <a:ext cx="1828800" cy="923330"/>
          </a:xfrm>
          <a:prstGeom prst="rect">
            <a:avLst/>
          </a:prstGeom>
          <a:noFill/>
        </p:spPr>
        <p:txBody>
          <a:bodyPr wrap="square" rtlCol="0">
            <a:spAutoFit/>
          </a:bodyPr>
          <a:lstStyle/>
          <a:p>
            <a:pPr algn="ctr"/>
            <a:r>
              <a:rPr lang="en-GB" b="1" dirty="0" smtClean="0">
                <a:solidFill>
                  <a:srgbClr val="FF0000"/>
                </a:solidFill>
              </a:rPr>
              <a:t>No Compromising Images</a:t>
            </a:r>
            <a:endParaRPr lang="en-GB"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1"/>
            <a:ext cx="4724400" cy="26670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t>Class Exercise:</a:t>
            </a:r>
          </a:p>
          <a:p>
            <a:pPr>
              <a:buNone/>
            </a:pPr>
            <a:endParaRPr lang="en-GB" sz="2000" b="1" dirty="0" smtClean="0"/>
          </a:p>
          <a:p>
            <a:r>
              <a:rPr lang="en-GB" sz="2000" dirty="0" smtClean="0">
                <a:solidFill>
                  <a:srgbClr val="FF00FF"/>
                </a:solidFill>
              </a:rPr>
              <a:t>If you go online and see these images, what initial impression do these people have on you?</a:t>
            </a:r>
          </a:p>
          <a:p>
            <a:pPr>
              <a:buNone/>
            </a:pPr>
            <a:endParaRPr lang="en-GB" sz="2000" dirty="0" smtClean="0">
              <a:solidFill>
                <a:srgbClr val="FF00FF"/>
              </a:solidFill>
            </a:endParaRPr>
          </a:p>
          <a:p>
            <a:r>
              <a:rPr lang="en-GB" sz="2000" dirty="0" smtClean="0">
                <a:solidFill>
                  <a:srgbClr val="FF00FF"/>
                </a:solidFill>
              </a:rPr>
              <a:t>Would you want to get to know them?</a:t>
            </a:r>
          </a:p>
        </p:txBody>
      </p:sp>
      <p:pic>
        <p:nvPicPr>
          <p:cNvPr id="1026" name="Picture 2" descr="Image result for threatening teenager images"/>
          <p:cNvPicPr>
            <a:picLocks noChangeAspect="1" noChangeArrowheads="1"/>
          </p:cNvPicPr>
          <p:nvPr/>
        </p:nvPicPr>
        <p:blipFill>
          <a:blip r:embed="rId2" cstate="print"/>
          <a:srcRect/>
          <a:stretch>
            <a:fillRect/>
          </a:stretch>
        </p:blipFill>
        <p:spPr bwMode="auto">
          <a:xfrm>
            <a:off x="1066800" y="4343400"/>
            <a:ext cx="2971800" cy="2303146"/>
          </a:xfrm>
          <a:prstGeom prst="rect">
            <a:avLst/>
          </a:prstGeom>
          <a:noFill/>
        </p:spPr>
      </p:pic>
      <p:pic>
        <p:nvPicPr>
          <p:cNvPr id="1028" name="Picture 4" descr="Related image"/>
          <p:cNvPicPr>
            <a:picLocks noChangeAspect="1" noChangeArrowheads="1"/>
          </p:cNvPicPr>
          <p:nvPr/>
        </p:nvPicPr>
        <p:blipFill>
          <a:blip r:embed="rId3" cstate="print"/>
          <a:srcRect/>
          <a:stretch>
            <a:fillRect/>
          </a:stretch>
        </p:blipFill>
        <p:spPr bwMode="auto">
          <a:xfrm>
            <a:off x="6477000" y="1219200"/>
            <a:ext cx="1771650" cy="2657475"/>
          </a:xfrm>
          <a:prstGeom prst="rect">
            <a:avLst/>
          </a:prstGeom>
          <a:noFill/>
        </p:spPr>
      </p:pic>
      <p:pic>
        <p:nvPicPr>
          <p:cNvPr id="1030" name="Picture 6" descr="Related image"/>
          <p:cNvPicPr>
            <a:picLocks noChangeAspect="1" noChangeArrowheads="1"/>
          </p:cNvPicPr>
          <p:nvPr/>
        </p:nvPicPr>
        <p:blipFill>
          <a:blip r:embed="rId4" cstate="print"/>
          <a:srcRect/>
          <a:stretch>
            <a:fillRect/>
          </a:stretch>
        </p:blipFill>
        <p:spPr bwMode="auto">
          <a:xfrm>
            <a:off x="5562600" y="4114800"/>
            <a:ext cx="20574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amond(in)">
                                      <p:cBhvr>
                                        <p:cTn id="7" dur="500"/>
                                        <p:tgtEl>
                                          <p:spTgt spid="3">
                                            <p:bg/>
                                          </p:spTgt>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500"/>
                                        <p:tgtEl>
                                          <p:spTgt spid="3">
                                            <p:txEl>
                                              <p:pRg st="0" end="0"/>
                                            </p:txEl>
                                          </p:spTgt>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500"/>
                                        <p:tgtEl>
                                          <p:spTgt spid="3">
                                            <p:txEl>
                                              <p:pRg st="2" end="2"/>
                                            </p:txEl>
                                          </p:spTgt>
                                        </p:tgtEl>
                                      </p:cBhvr>
                                    </p:animEffect>
                                  </p:childTnLst>
                                </p:cTn>
                              </p:par>
                            </p:childTnLst>
                          </p:cTn>
                        </p:par>
                        <p:par>
                          <p:cTn id="16" fill="hold">
                            <p:stCondLst>
                              <p:cond delay="1500"/>
                            </p:stCondLst>
                            <p:childTnLst>
                              <p:par>
                                <p:cTn id="17" presetID="8" presetClass="entr" presetSubtype="16"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500"/>
                                        <p:tgtEl>
                                          <p:spTgt spid="3">
                                            <p:txEl>
                                              <p:pRg st="4" end="4"/>
                                            </p:txEl>
                                          </p:spTgt>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diamond(in)">
                                      <p:cBhvr>
                                        <p:cTn id="23" dur="500"/>
                                        <p:tgtEl>
                                          <p:spTgt spid="1028"/>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diamond(in)">
                                      <p:cBhvr>
                                        <p:cTn id="27" dur="500"/>
                                        <p:tgtEl>
                                          <p:spTgt spid="1026"/>
                                        </p:tgtEl>
                                      </p:cBhvr>
                                    </p:animEffect>
                                  </p:childTnLst>
                                </p:cTn>
                              </p:par>
                            </p:childTnLst>
                          </p:cTn>
                        </p:par>
                        <p:par>
                          <p:cTn id="28" fill="hold">
                            <p:stCondLst>
                              <p:cond delay="3000"/>
                            </p:stCondLst>
                            <p:childTnLst>
                              <p:par>
                                <p:cTn id="29" presetID="8" presetClass="entr" presetSubtype="16" fill="hold" nodeType="afterEffect">
                                  <p:stCondLst>
                                    <p:cond delay="0"/>
                                  </p:stCondLst>
                                  <p:childTnLst>
                                    <p:set>
                                      <p:cBhvr>
                                        <p:cTn id="30" dur="1" fill="hold">
                                          <p:stCondLst>
                                            <p:cond delay="0"/>
                                          </p:stCondLst>
                                        </p:cTn>
                                        <p:tgtEl>
                                          <p:spTgt spid="1030"/>
                                        </p:tgtEl>
                                        <p:attrNameLst>
                                          <p:attrName>style.visibility</p:attrName>
                                        </p:attrNameLst>
                                      </p:cBhvr>
                                      <p:to>
                                        <p:strVal val="visible"/>
                                      </p:to>
                                    </p:set>
                                    <p:animEffect transition="in" filter="diamond(in)">
                                      <p:cBhvr>
                                        <p:cTn id="31"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953000" cy="4525963"/>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buNone/>
            </a:pPr>
            <a:r>
              <a:rPr lang="en-GB" sz="2000" b="1" dirty="0" smtClean="0"/>
              <a:t>Remember:</a:t>
            </a:r>
          </a:p>
          <a:p>
            <a:pPr>
              <a:buNone/>
            </a:pPr>
            <a:endParaRPr lang="en-GB" sz="2000" dirty="0" smtClean="0"/>
          </a:p>
          <a:p>
            <a:r>
              <a:rPr lang="en-GB" sz="2000" dirty="0" smtClean="0"/>
              <a:t>Even if you make initial contact through letter, email or telephone, the recipients first impression you is the one they form and it is unlikely to </a:t>
            </a:r>
            <a:r>
              <a:rPr lang="en-GB" sz="2000" smtClean="0"/>
              <a:t>change </a:t>
            </a:r>
            <a:r>
              <a:rPr lang="en-GB" sz="2000" smtClean="0"/>
              <a:t>in </a:t>
            </a:r>
            <a:r>
              <a:rPr lang="en-GB" sz="2000" dirty="0" smtClean="0"/>
              <a:t>the future</a:t>
            </a:r>
          </a:p>
          <a:p>
            <a:pPr>
              <a:buNone/>
            </a:pPr>
            <a:endParaRPr lang="en-GB" sz="2000" dirty="0" smtClean="0"/>
          </a:p>
          <a:p>
            <a:r>
              <a:rPr lang="en-GB" sz="2000" dirty="0" smtClean="0"/>
              <a:t>Those recipients are also likely to check out your online presence to gather further information about you </a:t>
            </a:r>
          </a:p>
          <a:p>
            <a:pPr>
              <a:buNone/>
            </a:pPr>
            <a:endParaRPr lang="en-GB" sz="2000" dirty="0" smtClean="0"/>
          </a:p>
          <a:p>
            <a:r>
              <a:rPr lang="en-GB" sz="2000" dirty="0" smtClean="0"/>
              <a:t>You need to be consistent across all contact areas to develop and maintain new relationships</a:t>
            </a:r>
            <a:endParaRPr lang="en-GB" sz="2000" dirty="0"/>
          </a:p>
        </p:txBody>
      </p:sp>
      <p:pic>
        <p:nvPicPr>
          <p:cNvPr id="2049" name="Picture 1" descr="C:\Users\Keith\Dropbox\Images\clown.jpg"/>
          <p:cNvPicPr>
            <a:picLocks noChangeAspect="1" noChangeArrowheads="1"/>
          </p:cNvPicPr>
          <p:nvPr/>
        </p:nvPicPr>
        <p:blipFill>
          <a:blip r:embed="rId2" cstate="print"/>
          <a:srcRect/>
          <a:stretch>
            <a:fillRect/>
          </a:stretch>
        </p:blipFill>
        <p:spPr bwMode="auto">
          <a:xfrm>
            <a:off x="5954347" y="1828800"/>
            <a:ext cx="2767197"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724400" cy="4525963"/>
          </a:xfrm>
          <a:solidFill>
            <a:schemeClr val="accent6">
              <a:lumMod val="20000"/>
              <a:lumOff val="80000"/>
            </a:schemeClr>
          </a:solidFill>
        </p:spPr>
        <p:txBody>
          <a:bodyPr>
            <a:normAutofit/>
          </a:bodyPr>
          <a:lstStyle/>
          <a:p>
            <a:pPr>
              <a:buNone/>
            </a:pPr>
            <a:r>
              <a:rPr lang="en-GB" sz="2000" b="1" dirty="0" smtClean="0"/>
              <a:t>In Pairs:</a:t>
            </a:r>
          </a:p>
          <a:p>
            <a:pPr>
              <a:buNone/>
            </a:pPr>
            <a:endParaRPr lang="en-GB" sz="2000" b="1" dirty="0" smtClean="0"/>
          </a:p>
          <a:p>
            <a:pPr fontAlgn="base"/>
            <a:r>
              <a:rPr lang="en-GB" sz="2000" dirty="0" smtClean="0">
                <a:solidFill>
                  <a:srgbClr val="FF00FF"/>
                </a:solidFill>
              </a:rPr>
              <a:t>If you want to create a good first impression through face-to-face contact, what qualities and skills do you think you need to demonstrate?</a:t>
            </a:r>
          </a:p>
          <a:p>
            <a:pPr fontAlgn="base">
              <a:buNone/>
            </a:pPr>
            <a:endParaRPr lang="en-GB" sz="2000" dirty="0" smtClean="0">
              <a:solidFill>
                <a:srgbClr val="FF00FF"/>
              </a:solidFill>
            </a:endParaRPr>
          </a:p>
          <a:p>
            <a:pPr fontAlgn="base"/>
            <a:r>
              <a:rPr lang="en-GB" sz="2000" dirty="0" smtClean="0">
                <a:solidFill>
                  <a:srgbClr val="FF00FF"/>
                </a:solidFill>
              </a:rPr>
              <a:t>Share your thoughts with the class</a:t>
            </a:r>
          </a:p>
          <a:p>
            <a:pPr>
              <a:buNone/>
            </a:pPr>
            <a:endParaRPr lang="en-PH" sz="2000" dirty="0" smtClean="0"/>
          </a:p>
          <a:p>
            <a:pPr>
              <a:buNone/>
            </a:pPr>
            <a:endParaRPr lang="en-GB" sz="20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5467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410200" cy="4876800"/>
          </a:xfrm>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pPr fontAlgn="base">
              <a:buNone/>
            </a:pPr>
            <a:r>
              <a:rPr lang="en-GB" b="1" dirty="0" smtClean="0"/>
              <a:t>Face-to-Face:</a:t>
            </a:r>
          </a:p>
          <a:p>
            <a:pPr fontAlgn="base">
              <a:buNone/>
            </a:pPr>
            <a:endParaRPr lang="en-GB" sz="2400" b="1" dirty="0" smtClean="0"/>
          </a:p>
          <a:p>
            <a:pPr fontAlgn="base"/>
            <a:r>
              <a:rPr lang="en-US" sz="2300" dirty="0" smtClean="0"/>
              <a:t>People make decisions about the people they meet within 6 seconds of meeting so create the right impression and start new relationships well</a:t>
            </a:r>
          </a:p>
          <a:p>
            <a:pPr fontAlgn="base">
              <a:buNone/>
            </a:pPr>
            <a:endParaRPr lang="en-GB" sz="2400" b="1" dirty="0" smtClean="0"/>
          </a:p>
          <a:p>
            <a:pPr fontAlgn="base"/>
            <a:r>
              <a:rPr lang="en-GB" sz="2400" b="1" dirty="0" smtClean="0"/>
              <a:t>Eye contact </a:t>
            </a:r>
            <a:r>
              <a:rPr lang="en-GB" sz="2400" dirty="0" smtClean="0"/>
              <a:t>- s</a:t>
            </a:r>
            <a:r>
              <a:rPr lang="en-US" sz="2400" dirty="0" smtClean="0"/>
              <a:t>how that you’re interested in the person you’re meeting and engaged in the conversation</a:t>
            </a:r>
            <a:endParaRPr lang="en-GB" sz="2400" dirty="0" smtClean="0"/>
          </a:p>
          <a:p>
            <a:pPr fontAlgn="base"/>
            <a:r>
              <a:rPr lang="en-GB" sz="2400" b="1" dirty="0" smtClean="0"/>
              <a:t>Friendly face and smile </a:t>
            </a:r>
            <a:r>
              <a:rPr lang="en-GB" sz="2400" dirty="0" smtClean="0"/>
              <a:t>- </a:t>
            </a:r>
            <a:r>
              <a:rPr lang="en-US" sz="2400" dirty="0" smtClean="0"/>
              <a:t>makes you appear trustworthy and them comfortable</a:t>
            </a:r>
            <a:endParaRPr lang="en-GB" sz="2400" dirty="0" smtClean="0"/>
          </a:p>
          <a:p>
            <a:pPr fontAlgn="base"/>
            <a:r>
              <a:rPr lang="en-GB" sz="2400" b="1" dirty="0" smtClean="0"/>
              <a:t>Good body language </a:t>
            </a:r>
            <a:r>
              <a:rPr lang="en-GB" sz="2400" dirty="0" smtClean="0"/>
              <a:t>- </a:t>
            </a:r>
            <a:r>
              <a:rPr lang="en-US" sz="2400" dirty="0" smtClean="0"/>
              <a:t>stand up straight and don’t cross your arms, which portrays defensiveness</a:t>
            </a:r>
            <a:endParaRPr lang="en-GB" sz="2400" dirty="0" smtClean="0"/>
          </a:p>
          <a:p>
            <a:pPr fontAlgn="base"/>
            <a:r>
              <a:rPr lang="en-GB" sz="2400" b="1" dirty="0" smtClean="0"/>
              <a:t>Be yourself and honest </a:t>
            </a:r>
            <a:r>
              <a:rPr lang="en-GB" sz="2400" dirty="0" smtClean="0"/>
              <a:t>- </a:t>
            </a:r>
            <a:r>
              <a:rPr lang="en-US" sz="2400" dirty="0" smtClean="0"/>
              <a:t>don't talk about things you don’t know or pretend to be someone you’re not</a:t>
            </a:r>
            <a:endParaRPr lang="en-GB" sz="2400" dirty="0" smtClean="0"/>
          </a:p>
          <a:p>
            <a:pPr fontAlgn="base"/>
            <a:r>
              <a:rPr lang="en-GB" sz="2400" b="1" dirty="0" smtClean="0"/>
              <a:t>Don’t boast or name drop </a:t>
            </a:r>
            <a:r>
              <a:rPr lang="en-GB" sz="2400" dirty="0" smtClean="0"/>
              <a:t>– makes you look arrogant</a:t>
            </a:r>
          </a:p>
          <a:p>
            <a:pPr fontAlgn="base"/>
            <a:r>
              <a:rPr lang="en-GB" sz="2400" b="1" dirty="0" smtClean="0"/>
              <a:t>Dressed for occasion </a:t>
            </a:r>
            <a:r>
              <a:rPr lang="en-GB" sz="2400" dirty="0" smtClean="0"/>
              <a:t>– appropriate and good hygiene</a:t>
            </a:r>
          </a:p>
          <a:p>
            <a:pPr fontAlgn="base"/>
            <a:r>
              <a:rPr lang="en-GB" sz="2400" b="1" dirty="0" smtClean="0"/>
              <a:t>Use their name </a:t>
            </a:r>
            <a:r>
              <a:rPr lang="en-GB" sz="2400" dirty="0" smtClean="0"/>
              <a:t>– shows you’re a good listener and helps you remember</a:t>
            </a:r>
          </a:p>
          <a:p>
            <a:pPr fontAlgn="base"/>
            <a:r>
              <a:rPr lang="en-GB" sz="2400" b="1" dirty="0" smtClean="0"/>
              <a:t>Positive and confident </a:t>
            </a:r>
            <a:r>
              <a:rPr lang="en-GB" sz="2400" dirty="0" smtClean="0"/>
              <a:t>– people like this</a:t>
            </a:r>
          </a:p>
          <a:p>
            <a:pPr fontAlgn="base"/>
            <a:r>
              <a:rPr lang="en-GB" sz="2400" b="1" dirty="0" smtClean="0"/>
              <a:t>End the meeting well </a:t>
            </a:r>
            <a:r>
              <a:rPr lang="en-GB" sz="2400" dirty="0" smtClean="0"/>
              <a:t>– they will probably be happy to meet you again or have a relationship/friendship</a:t>
            </a: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4" descr="030_30"/>
          <p:cNvPicPr>
            <a:picLocks noChangeAspect="1" noChangeArrowheads="1"/>
          </p:cNvPicPr>
          <p:nvPr/>
        </p:nvPicPr>
        <p:blipFill>
          <a:blip r:embed="rId3" cstate="print"/>
          <a:srcRect/>
          <a:stretch>
            <a:fillRect/>
          </a:stretch>
        </p:blipFill>
        <p:spPr>
          <a:xfrm>
            <a:off x="6125308" y="2667000"/>
            <a:ext cx="3018692" cy="1905000"/>
          </a:xfrm>
          <a:prstGeom prst="rect">
            <a:avLst/>
          </a:prstGeom>
          <a:noFill/>
        </p:spPr>
      </p:pic>
      <p:sp>
        <p:nvSpPr>
          <p:cNvPr id="9" name="Rectangle 2"/>
          <p:cNvSpPr txBox="1">
            <a:spLocks noChangeArrowheads="1"/>
          </p:cNvSpPr>
          <p:nvPr/>
        </p:nvSpPr>
        <p:spPr>
          <a:xfrm>
            <a:off x="5867400" y="4800600"/>
            <a:ext cx="31242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rgbClr val="FF0000"/>
                </a:solidFill>
                <a:effectLst/>
                <a:uLnTx/>
                <a:uFillTx/>
                <a:latin typeface="+mj-lt"/>
                <a:ea typeface="+mj-ea"/>
                <a:cs typeface="+mj-cs"/>
              </a:rPr>
              <a:t>Say ‘No’ to Crack</a:t>
            </a:r>
            <a:br>
              <a:rPr kumimoji="0" lang="en-US" sz="2000" b="0" i="0" u="none" strike="noStrike" kern="1200" cap="none" spc="0" normalizeH="0" baseline="0" noProof="0" dirty="0" smtClean="0">
                <a:ln>
                  <a:noFill/>
                </a:ln>
                <a:solidFill>
                  <a:srgbClr val="FF0000"/>
                </a:solidFill>
                <a:effectLst/>
                <a:uLnTx/>
                <a:uFillTx/>
                <a:latin typeface="+mj-lt"/>
                <a:ea typeface="+mj-ea"/>
                <a:cs typeface="+mj-cs"/>
              </a:rPr>
            </a:br>
            <a:r>
              <a:rPr kumimoji="0" lang="en-US" sz="2000" b="0" i="0" u="none" strike="noStrike" kern="1200" cap="none" spc="0" normalizeH="0" baseline="0" noProof="0" dirty="0" smtClean="0">
                <a:ln>
                  <a:noFill/>
                </a:ln>
                <a:solidFill>
                  <a:srgbClr val="FF0000"/>
                </a:solidFill>
                <a:effectLst/>
                <a:uLnTx/>
                <a:uFillTx/>
                <a:latin typeface="+mj-lt"/>
                <a:ea typeface="+mj-ea"/>
                <a:cs typeface="+mj-cs"/>
              </a:rPr>
              <a:t>in the front or the back!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additive="base">
                                        <p:cTn id="5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572000" cy="4876800"/>
          </a:xfrm>
        </p:spPr>
        <p:style>
          <a:lnRef idx="1">
            <a:schemeClr val="accent2"/>
          </a:lnRef>
          <a:fillRef idx="3">
            <a:schemeClr val="accent2"/>
          </a:fillRef>
          <a:effectRef idx="2">
            <a:schemeClr val="accent2"/>
          </a:effectRef>
          <a:fontRef idx="minor">
            <a:schemeClr val="lt1"/>
          </a:fontRef>
        </p:style>
        <p:txBody>
          <a:bodyPr>
            <a:normAutofit/>
          </a:bodyPr>
          <a:lstStyle/>
          <a:p>
            <a:r>
              <a:rPr lang="en-GB" sz="2000" b="1" dirty="0" smtClean="0"/>
              <a:t>Having established a relationship, you need to be able to manage and maintain it</a:t>
            </a:r>
          </a:p>
          <a:p>
            <a:pPr>
              <a:buNone/>
            </a:pPr>
            <a:endParaRPr lang="en-GB" sz="2000" dirty="0" smtClean="0"/>
          </a:p>
          <a:p>
            <a:r>
              <a:rPr lang="en-GB" sz="2000" b="1" dirty="0" smtClean="0"/>
              <a:t>Here are a few rules of engagement on how to do this effectively face-to-face and/or online</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1265" name="Picture 1" descr="C:\Users\Keith\Dropbox\Images\rugby team.jpg"/>
          <p:cNvPicPr>
            <a:picLocks noChangeAspect="1" noChangeArrowheads="1"/>
          </p:cNvPicPr>
          <p:nvPr/>
        </p:nvPicPr>
        <p:blipFill>
          <a:blip r:embed="rId2" cstate="print"/>
          <a:srcRect/>
          <a:stretch>
            <a:fillRect/>
          </a:stretch>
        </p:blipFill>
        <p:spPr bwMode="auto">
          <a:xfrm>
            <a:off x="5084960" y="2438400"/>
            <a:ext cx="390664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105400" cy="4876800"/>
          </a:xfrm>
        </p:spPr>
        <p:style>
          <a:lnRef idx="1">
            <a:schemeClr val="accent2"/>
          </a:lnRef>
          <a:fillRef idx="2">
            <a:schemeClr val="accent2"/>
          </a:fillRef>
          <a:effectRef idx="1">
            <a:schemeClr val="accent2"/>
          </a:effectRef>
          <a:fontRef idx="minor">
            <a:schemeClr val="dk1"/>
          </a:fontRef>
        </p:style>
        <p:txBody>
          <a:bodyPr>
            <a:normAutofit/>
          </a:bodyPr>
          <a:lstStyle/>
          <a:p>
            <a:r>
              <a:rPr lang="en-GB" sz="2000" b="1" dirty="0" smtClean="0"/>
              <a:t>Honouring</a:t>
            </a:r>
          </a:p>
          <a:p>
            <a:pPr>
              <a:buNone/>
            </a:pPr>
            <a:endParaRPr lang="en-GB" sz="2000" b="1" dirty="0" smtClean="0"/>
          </a:p>
          <a:p>
            <a:pPr lvl="1"/>
            <a:r>
              <a:rPr lang="en-GB" sz="1800" dirty="0" smtClean="0"/>
              <a:t>Making someone believe they have value </a:t>
            </a:r>
          </a:p>
          <a:p>
            <a:pPr lvl="1"/>
            <a:r>
              <a:rPr lang="en-GB" sz="1800" dirty="0" smtClean="0"/>
              <a:t>Their contributions matter </a:t>
            </a:r>
          </a:p>
          <a:p>
            <a:pPr lvl="1"/>
            <a:r>
              <a:rPr lang="en-GB" sz="1800" dirty="0" smtClean="0"/>
              <a:t>Their input makes a difference</a:t>
            </a:r>
          </a:p>
          <a:p>
            <a:endParaRPr lang="en-GB" sz="2000" dirty="0" smtClean="0"/>
          </a:p>
          <a:p>
            <a:r>
              <a:rPr lang="en-GB" sz="2000" b="1" dirty="0" smtClean="0">
                <a:solidFill>
                  <a:srgbClr val="FF00FF"/>
                </a:solidFill>
              </a:rPr>
              <a:t>Class - how do you honour?</a:t>
            </a:r>
          </a:p>
          <a:p>
            <a:pPr>
              <a:buNone/>
            </a:pPr>
            <a:endParaRPr lang="en-GB" sz="2000" b="1" dirty="0" smtClean="0"/>
          </a:p>
          <a:p>
            <a:pPr lvl="0">
              <a:buNone/>
            </a:pPr>
            <a:endParaRPr lang="en-GB" sz="2000" dirty="0" smtClean="0"/>
          </a:p>
          <a:p>
            <a:endParaRPr lang="en-GB" sz="2000" dirty="0"/>
          </a:p>
        </p:txBody>
      </p:sp>
      <p:pic>
        <p:nvPicPr>
          <p:cNvPr id="10241" name="Picture 1" descr="C:\Users\Keith\Dropbox\Images\teenager.jpg"/>
          <p:cNvPicPr>
            <a:picLocks noChangeAspect="1" noChangeArrowheads="1"/>
          </p:cNvPicPr>
          <p:nvPr/>
        </p:nvPicPr>
        <p:blipFill>
          <a:blip r:embed="rId2" cstate="print"/>
          <a:srcRect/>
          <a:stretch>
            <a:fillRect/>
          </a:stretch>
        </p:blipFill>
        <p:spPr bwMode="auto">
          <a:xfrm>
            <a:off x="5867400" y="2209800"/>
            <a:ext cx="311209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105400" cy="4876800"/>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000" b="1" dirty="0" smtClean="0">
                <a:solidFill>
                  <a:srgbClr val="FF00FF"/>
                </a:solidFill>
              </a:rPr>
              <a:t>How do you honour?</a:t>
            </a:r>
          </a:p>
          <a:p>
            <a:pPr>
              <a:buNone/>
            </a:pPr>
            <a:endParaRPr lang="en-GB" sz="2000" b="1" dirty="0" smtClean="0"/>
          </a:p>
          <a:p>
            <a:pPr lvl="1"/>
            <a:r>
              <a:rPr lang="en-GB" sz="1800" dirty="0" smtClean="0">
                <a:solidFill>
                  <a:srgbClr val="FF00FF"/>
                </a:solidFill>
              </a:rPr>
              <a:t>Be attentive</a:t>
            </a:r>
          </a:p>
          <a:p>
            <a:pPr lvl="1"/>
            <a:r>
              <a:rPr lang="en-GB" sz="1800" dirty="0" smtClean="0">
                <a:solidFill>
                  <a:srgbClr val="FF00FF"/>
                </a:solidFill>
              </a:rPr>
              <a:t>Appreciate their skills and qualities</a:t>
            </a:r>
          </a:p>
          <a:p>
            <a:pPr lvl="1"/>
            <a:r>
              <a:rPr lang="en-GB" sz="1800" dirty="0" smtClean="0">
                <a:solidFill>
                  <a:srgbClr val="FF00FF"/>
                </a:solidFill>
              </a:rPr>
              <a:t>Acknowledge their contributions</a:t>
            </a:r>
          </a:p>
          <a:p>
            <a:pPr lvl="1"/>
            <a:r>
              <a:rPr lang="en-GB" sz="1800" dirty="0" smtClean="0">
                <a:solidFill>
                  <a:srgbClr val="FF00FF"/>
                </a:solidFill>
              </a:rPr>
              <a:t>Show recognition </a:t>
            </a:r>
          </a:p>
          <a:p>
            <a:pPr lvl="0"/>
            <a:endParaRPr lang="en-GB" sz="2000" dirty="0" smtClean="0"/>
          </a:p>
          <a:p>
            <a:r>
              <a:rPr lang="en-GB" sz="2000" dirty="0" smtClean="0">
                <a:solidFill>
                  <a:srgbClr val="FF00FF"/>
                </a:solidFill>
              </a:rPr>
              <a:t>Are there any differences between honouring online and face-to-face?</a:t>
            </a:r>
            <a:endParaRPr lang="en-GB" sz="2000" dirty="0">
              <a:solidFill>
                <a:srgbClr val="FF00FF"/>
              </a:solidFill>
            </a:endParaRPr>
          </a:p>
        </p:txBody>
      </p:sp>
      <p:pic>
        <p:nvPicPr>
          <p:cNvPr id="10241" name="Picture 1" descr="C:\Users\Keith\Dropbox\Images\teenager.jpg"/>
          <p:cNvPicPr>
            <a:picLocks noChangeAspect="1" noChangeArrowheads="1"/>
          </p:cNvPicPr>
          <p:nvPr/>
        </p:nvPicPr>
        <p:blipFill>
          <a:blip r:embed="rId2" cstate="print"/>
          <a:srcRect/>
          <a:stretch>
            <a:fillRect/>
          </a:stretch>
        </p:blipFill>
        <p:spPr bwMode="auto">
          <a:xfrm>
            <a:off x="5867400" y="2209800"/>
            <a:ext cx="311209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267200" cy="4876800"/>
          </a:xfr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a:normAutofit/>
          </a:bodyPr>
          <a:lstStyle/>
          <a:p>
            <a:r>
              <a:rPr lang="en-US" sz="2200" b="1" dirty="0" smtClean="0">
                <a:solidFill>
                  <a:schemeClr val="tx1"/>
                </a:solidFill>
              </a:rPr>
              <a:t>Active listening </a:t>
            </a:r>
          </a:p>
          <a:p>
            <a:pPr>
              <a:buNone/>
            </a:pPr>
            <a:endParaRPr lang="en-US" sz="2200" b="1" dirty="0" smtClean="0">
              <a:solidFill>
                <a:schemeClr val="tx1"/>
              </a:solidFill>
            </a:endParaRPr>
          </a:p>
          <a:p>
            <a:pPr lvl="1"/>
            <a:r>
              <a:rPr lang="en-US" sz="2200" dirty="0" smtClean="0">
                <a:solidFill>
                  <a:schemeClr val="tx1"/>
                </a:solidFill>
              </a:rPr>
              <a:t>Understanding what they said AND comprehending what they mean</a:t>
            </a:r>
          </a:p>
          <a:p>
            <a:pPr lvl="1"/>
            <a:r>
              <a:rPr lang="en-US" sz="2200" dirty="0" smtClean="0">
                <a:solidFill>
                  <a:schemeClr val="tx1"/>
                </a:solidFill>
              </a:rPr>
              <a:t>Engaging in and relating to their story</a:t>
            </a:r>
          </a:p>
          <a:p>
            <a:pPr lvl="1"/>
            <a:r>
              <a:rPr lang="en-US" sz="2200" dirty="0" smtClean="0">
                <a:solidFill>
                  <a:schemeClr val="tx1"/>
                </a:solidFill>
              </a:rPr>
              <a:t>Using the 2:1 ratio (2 ears – 1 mouth</a:t>
            </a:r>
            <a:r>
              <a:rPr lang="en-US" sz="2200" dirty="0" smtClean="0"/>
              <a:t>)</a:t>
            </a:r>
          </a:p>
          <a:p>
            <a:endParaRPr lang="en-US" sz="2200" dirty="0" smtClean="0"/>
          </a:p>
          <a:p>
            <a:r>
              <a:rPr lang="en-US" sz="2200" b="1" dirty="0" smtClean="0">
                <a:solidFill>
                  <a:srgbClr val="FF00FF"/>
                </a:solidFill>
              </a:rPr>
              <a:t>Class - How do you actively listen?</a:t>
            </a:r>
          </a:p>
          <a:p>
            <a:pPr>
              <a:buNone/>
            </a:pPr>
            <a:endParaRPr lang="en-US" sz="2200" b="1" dirty="0" smtClean="0">
              <a:solidFill>
                <a:srgbClr val="FF00FF"/>
              </a:solidFill>
            </a:endParaRPr>
          </a:p>
          <a:p>
            <a:pPr>
              <a:spcAft>
                <a:spcPts val="600"/>
              </a:spcAft>
              <a:buNone/>
            </a:pPr>
            <a:endParaRPr lang="en-US" sz="2000" dirty="0" smtClean="0">
              <a:solidFill>
                <a:schemeClr val="bg1"/>
              </a:solidFill>
            </a:endParaRPr>
          </a:p>
          <a:p>
            <a:pPr lvl="0"/>
            <a:endParaRPr lang="en-GB" sz="2000" dirty="0" smtClean="0"/>
          </a:p>
          <a:p>
            <a:endParaRPr lang="en-GB" sz="2000" dirty="0"/>
          </a:p>
        </p:txBody>
      </p:sp>
      <p:sp>
        <p:nvSpPr>
          <p:cNvPr id="9220" name="AutoShape 4"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9222" name="AutoShape 6"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9224" name="AutoShape 8"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9226" name="Picture 10" descr="Image result for 2 ears one mouth"/>
          <p:cNvPicPr>
            <a:picLocks noChangeAspect="1" noChangeArrowheads="1"/>
          </p:cNvPicPr>
          <p:nvPr/>
        </p:nvPicPr>
        <p:blipFill>
          <a:blip r:embed="rId2" cstate="print"/>
          <a:srcRect/>
          <a:stretch>
            <a:fillRect/>
          </a:stretch>
        </p:blipFill>
        <p:spPr bwMode="auto">
          <a:xfrm>
            <a:off x="4724400" y="2819400"/>
            <a:ext cx="4255008"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267200" cy="4876800"/>
          </a:xfr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a:normAutofit fontScale="92500" lnSpcReduction="20000"/>
          </a:bodyPr>
          <a:lstStyle/>
          <a:p>
            <a:pPr>
              <a:buNone/>
            </a:pPr>
            <a:r>
              <a:rPr lang="en-US" sz="2200" b="1" dirty="0" smtClean="0">
                <a:solidFill>
                  <a:srgbClr val="FF00FF"/>
                </a:solidFill>
              </a:rPr>
              <a:t>How do you actively listen?</a:t>
            </a:r>
          </a:p>
          <a:p>
            <a:pPr>
              <a:buNone/>
            </a:pPr>
            <a:endParaRPr lang="en-US" sz="2200" b="1" dirty="0" smtClean="0">
              <a:solidFill>
                <a:srgbClr val="FF00FF"/>
              </a:solidFill>
            </a:endParaRPr>
          </a:p>
          <a:p>
            <a:pPr lvl="1"/>
            <a:r>
              <a:rPr lang="en-US" sz="2200" dirty="0" smtClean="0">
                <a:solidFill>
                  <a:srgbClr val="FF00FF"/>
                </a:solidFill>
              </a:rPr>
              <a:t>Do not interrupt</a:t>
            </a:r>
          </a:p>
          <a:p>
            <a:pPr lvl="1"/>
            <a:r>
              <a:rPr lang="en-US" sz="2200" dirty="0" smtClean="0">
                <a:solidFill>
                  <a:srgbClr val="FF00FF"/>
                </a:solidFill>
              </a:rPr>
              <a:t>Nod and smile to acknowledge</a:t>
            </a:r>
          </a:p>
          <a:p>
            <a:pPr lvl="1"/>
            <a:r>
              <a:rPr lang="en-US" sz="2200" dirty="0" smtClean="0">
                <a:solidFill>
                  <a:srgbClr val="FF00FF"/>
                </a:solidFill>
              </a:rPr>
              <a:t>Allow them to fully communicate their thoughts before moving on</a:t>
            </a:r>
          </a:p>
          <a:p>
            <a:pPr lvl="1"/>
            <a:r>
              <a:rPr lang="en-US" sz="2200" dirty="0" smtClean="0">
                <a:solidFill>
                  <a:srgbClr val="FF00FF"/>
                </a:solidFill>
              </a:rPr>
              <a:t>Ask questions to show interest</a:t>
            </a:r>
          </a:p>
          <a:p>
            <a:pPr lvl="1"/>
            <a:r>
              <a:rPr lang="en-US" sz="2200" dirty="0" smtClean="0">
                <a:solidFill>
                  <a:srgbClr val="FF00FF"/>
                </a:solidFill>
              </a:rPr>
              <a:t>Paraphrase what was said to ensure you heard correctly</a:t>
            </a:r>
          </a:p>
          <a:p>
            <a:pPr lvl="1"/>
            <a:r>
              <a:rPr lang="en-US" sz="2200" dirty="0" smtClean="0">
                <a:solidFill>
                  <a:srgbClr val="FF00FF"/>
                </a:solidFill>
              </a:rPr>
              <a:t>If  they expressing a concern, ask how you can help</a:t>
            </a:r>
          </a:p>
          <a:p>
            <a:pPr lvl="1"/>
            <a:endParaRPr lang="en-US" sz="2200" dirty="0" smtClean="0">
              <a:solidFill>
                <a:srgbClr val="FF00FF"/>
              </a:solidFill>
            </a:endParaRPr>
          </a:p>
          <a:p>
            <a:r>
              <a:rPr lang="en-GB" sz="2800" dirty="0" smtClean="0">
                <a:solidFill>
                  <a:srgbClr val="FF00FF"/>
                </a:solidFill>
              </a:rPr>
              <a:t>Are there any differences between listening online and face-to-face?</a:t>
            </a:r>
          </a:p>
          <a:p>
            <a:pPr lvl="1"/>
            <a:endParaRPr lang="en-US" sz="2200" dirty="0" smtClean="0">
              <a:solidFill>
                <a:srgbClr val="FF00FF"/>
              </a:solidFill>
            </a:endParaRPr>
          </a:p>
          <a:p>
            <a:pPr>
              <a:spcAft>
                <a:spcPts val="600"/>
              </a:spcAft>
              <a:buNone/>
            </a:pPr>
            <a:endParaRPr lang="en-US" sz="2000" dirty="0" smtClean="0">
              <a:solidFill>
                <a:schemeClr val="bg1"/>
              </a:solidFill>
            </a:endParaRPr>
          </a:p>
          <a:p>
            <a:pPr lvl="0"/>
            <a:endParaRPr lang="en-GB" sz="2000" dirty="0" smtClean="0"/>
          </a:p>
          <a:p>
            <a:endParaRPr lang="en-GB" sz="2000" dirty="0"/>
          </a:p>
        </p:txBody>
      </p:sp>
      <p:sp>
        <p:nvSpPr>
          <p:cNvPr id="9220" name="AutoShape 4"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9222" name="AutoShape 6"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9224" name="AutoShape 8" descr="Image result for 2 ears one mo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9226" name="Picture 10" descr="Image result for 2 ears one mouth"/>
          <p:cNvPicPr>
            <a:picLocks noChangeAspect="1" noChangeArrowheads="1"/>
          </p:cNvPicPr>
          <p:nvPr/>
        </p:nvPicPr>
        <p:blipFill>
          <a:blip r:embed="rId2" cstate="print"/>
          <a:srcRect/>
          <a:stretch>
            <a:fillRect/>
          </a:stretch>
        </p:blipFill>
        <p:spPr bwMode="auto">
          <a:xfrm>
            <a:off x="4724400" y="2819400"/>
            <a:ext cx="4255008"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953000" cy="4876800"/>
          </a:xfrm>
        </p:spPr>
        <p:style>
          <a:lnRef idx="1">
            <a:schemeClr val="accent6"/>
          </a:lnRef>
          <a:fillRef idx="2">
            <a:schemeClr val="accent6"/>
          </a:fillRef>
          <a:effectRef idx="1">
            <a:schemeClr val="accent6"/>
          </a:effectRef>
          <a:fontRef idx="minor">
            <a:schemeClr val="dk1"/>
          </a:fontRef>
        </p:style>
        <p:txBody>
          <a:bodyPr>
            <a:normAutofit/>
          </a:bodyPr>
          <a:lstStyle/>
          <a:p>
            <a:r>
              <a:rPr lang="en-US" sz="2000" b="1" dirty="0" smtClean="0"/>
              <a:t>Honesty</a:t>
            </a:r>
          </a:p>
          <a:p>
            <a:pPr>
              <a:buNone/>
            </a:pPr>
            <a:endParaRPr lang="en-US" sz="2000" b="1" dirty="0" smtClean="0"/>
          </a:p>
          <a:p>
            <a:pPr lvl="1"/>
            <a:r>
              <a:rPr lang="en-US" sz="2000" dirty="0" smtClean="0"/>
              <a:t>Builds trust </a:t>
            </a:r>
          </a:p>
          <a:p>
            <a:pPr lvl="1"/>
            <a:r>
              <a:rPr lang="en-US" sz="2000" dirty="0" smtClean="0"/>
              <a:t>Shows your integrity </a:t>
            </a:r>
          </a:p>
          <a:p>
            <a:pPr lvl="1"/>
            <a:r>
              <a:rPr lang="en-US" sz="2000" dirty="0" smtClean="0"/>
              <a:t>Strengthens relationships</a:t>
            </a:r>
          </a:p>
          <a:p>
            <a:endParaRPr lang="en-US" sz="2000" dirty="0" smtClean="0"/>
          </a:p>
          <a:p>
            <a:r>
              <a:rPr lang="en-US" sz="2000" b="1" dirty="0" smtClean="0">
                <a:solidFill>
                  <a:srgbClr val="FF00FF"/>
                </a:solidFill>
              </a:rPr>
              <a:t>Class - how do you show honesty?</a:t>
            </a:r>
          </a:p>
          <a:p>
            <a:pPr>
              <a:buNone/>
            </a:pPr>
            <a:endParaRPr lang="en-US" sz="2000" b="1" dirty="0" smtClean="0"/>
          </a:p>
          <a:p>
            <a:pPr lvl="0">
              <a:buNone/>
            </a:pPr>
            <a:endParaRPr lang="en-GB" sz="2000" dirty="0" smtClean="0"/>
          </a:p>
          <a:p>
            <a:endParaRPr lang="en-GB" sz="2000" dirty="0"/>
          </a:p>
        </p:txBody>
      </p:sp>
      <p:pic>
        <p:nvPicPr>
          <p:cNvPr id="8193" name="Picture 1" descr="C:\Users\Keith\Dropbox\Images\incentive 2.jpg"/>
          <p:cNvPicPr>
            <a:picLocks noChangeAspect="1" noChangeArrowheads="1"/>
          </p:cNvPicPr>
          <p:nvPr/>
        </p:nvPicPr>
        <p:blipFill>
          <a:blip r:embed="rId2" cstate="print"/>
          <a:srcRect/>
          <a:stretch>
            <a:fillRect/>
          </a:stretch>
        </p:blipFill>
        <p:spPr bwMode="auto">
          <a:xfrm>
            <a:off x="5660572" y="2895600"/>
            <a:ext cx="3374571"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9530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solidFill>
                  <a:srgbClr val="FF00FF"/>
                </a:solidFill>
              </a:rPr>
              <a:t>How do you show honesty?</a:t>
            </a:r>
          </a:p>
          <a:p>
            <a:pPr>
              <a:buNone/>
            </a:pPr>
            <a:endParaRPr lang="en-US" sz="2000" b="1" dirty="0" smtClean="0"/>
          </a:p>
          <a:p>
            <a:pPr lvl="1"/>
            <a:r>
              <a:rPr lang="en-US" sz="2000" dirty="0" smtClean="0">
                <a:solidFill>
                  <a:srgbClr val="FF00FF"/>
                </a:solidFill>
              </a:rPr>
              <a:t>Tell the truth</a:t>
            </a:r>
          </a:p>
          <a:p>
            <a:pPr lvl="1"/>
            <a:r>
              <a:rPr lang="en-US" sz="2000" dirty="0" smtClean="0">
                <a:solidFill>
                  <a:srgbClr val="FF00FF"/>
                </a:solidFill>
              </a:rPr>
              <a:t>Use tact and diplomacy</a:t>
            </a:r>
          </a:p>
          <a:p>
            <a:pPr lvl="1"/>
            <a:r>
              <a:rPr lang="en-US" sz="2000" dirty="0" smtClean="0">
                <a:solidFill>
                  <a:srgbClr val="FF00FF"/>
                </a:solidFill>
              </a:rPr>
              <a:t>Be empathetic when needed</a:t>
            </a:r>
          </a:p>
          <a:p>
            <a:pPr lvl="1"/>
            <a:r>
              <a:rPr lang="en-US" sz="2000" dirty="0" smtClean="0">
                <a:solidFill>
                  <a:srgbClr val="FF00FF"/>
                </a:solidFill>
              </a:rPr>
              <a:t>Stay calm and use a friendly tone</a:t>
            </a:r>
          </a:p>
          <a:p>
            <a:pPr lvl="0"/>
            <a:endParaRPr lang="en-GB" sz="2000" dirty="0" smtClean="0"/>
          </a:p>
          <a:p>
            <a:r>
              <a:rPr lang="en-GB" sz="2000" dirty="0" smtClean="0">
                <a:solidFill>
                  <a:srgbClr val="FF00FF"/>
                </a:solidFill>
              </a:rPr>
              <a:t>Are there any differences between how you show honesty online and face-to-face?</a:t>
            </a:r>
          </a:p>
          <a:p>
            <a:pPr>
              <a:buNone/>
            </a:pPr>
            <a:endParaRPr lang="en-GB" sz="2000" dirty="0"/>
          </a:p>
        </p:txBody>
      </p:sp>
      <p:pic>
        <p:nvPicPr>
          <p:cNvPr id="8193" name="Picture 1" descr="C:\Users\Keith\Dropbox\Images\incentive 2.jpg"/>
          <p:cNvPicPr>
            <a:picLocks noChangeAspect="1" noChangeArrowheads="1"/>
          </p:cNvPicPr>
          <p:nvPr/>
        </p:nvPicPr>
        <p:blipFill>
          <a:blip r:embed="rId2" cstate="print"/>
          <a:srcRect/>
          <a:stretch>
            <a:fillRect/>
          </a:stretch>
        </p:blipFill>
        <p:spPr bwMode="auto">
          <a:xfrm>
            <a:off x="5660572" y="2895600"/>
            <a:ext cx="3374571"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410200" cy="4876800"/>
          </a:xfrm>
        </p:spPr>
        <p:style>
          <a:lnRef idx="1">
            <a:schemeClr val="accent3"/>
          </a:lnRef>
          <a:fillRef idx="2">
            <a:schemeClr val="accent3"/>
          </a:fillRef>
          <a:effectRef idx="1">
            <a:schemeClr val="accent3"/>
          </a:effectRef>
          <a:fontRef idx="minor">
            <a:schemeClr val="dk1"/>
          </a:fontRef>
        </p:style>
        <p:txBody>
          <a:bodyPr>
            <a:normAutofit/>
          </a:bodyPr>
          <a:lstStyle/>
          <a:p>
            <a:r>
              <a:rPr lang="en-US" sz="2000" b="1" dirty="0" smtClean="0"/>
              <a:t>Transparency:</a:t>
            </a:r>
          </a:p>
          <a:p>
            <a:pPr>
              <a:buNone/>
            </a:pPr>
            <a:endParaRPr lang="en-US" sz="2000" b="1" dirty="0" smtClean="0"/>
          </a:p>
          <a:p>
            <a:pPr lvl="1"/>
            <a:r>
              <a:rPr lang="en-US" sz="2000" b="1" dirty="0" smtClean="0"/>
              <a:t> </a:t>
            </a:r>
            <a:r>
              <a:rPr lang="en-US" sz="2000" dirty="0" smtClean="0"/>
              <a:t>Builds trust </a:t>
            </a:r>
          </a:p>
          <a:p>
            <a:pPr lvl="1"/>
            <a:r>
              <a:rPr lang="en-US" sz="2000" dirty="0" smtClean="0"/>
              <a:t> Demonstrates integrity </a:t>
            </a:r>
          </a:p>
          <a:p>
            <a:pPr lvl="1"/>
            <a:r>
              <a:rPr lang="en-US" sz="2000" b="1" dirty="0" smtClean="0"/>
              <a:t> </a:t>
            </a:r>
            <a:r>
              <a:rPr lang="en-US" sz="2000" dirty="0" smtClean="0"/>
              <a:t>Strengthens personal character</a:t>
            </a:r>
          </a:p>
          <a:p>
            <a:endParaRPr lang="en-US" sz="2000" dirty="0" smtClean="0"/>
          </a:p>
          <a:p>
            <a:r>
              <a:rPr lang="en-US" sz="2000" b="1" dirty="0" smtClean="0">
                <a:solidFill>
                  <a:srgbClr val="FF00FF"/>
                </a:solidFill>
              </a:rPr>
              <a:t>Class - how can you be transparent?</a:t>
            </a:r>
          </a:p>
          <a:p>
            <a:pPr lvl="1">
              <a:buNone/>
            </a:pPr>
            <a:endParaRPr lang="en-US" sz="1600" dirty="0" smtClean="0"/>
          </a:p>
          <a:p>
            <a:pPr lvl="0"/>
            <a:endParaRPr lang="en-GB" sz="2000" dirty="0" smtClean="0"/>
          </a:p>
        </p:txBody>
      </p:sp>
      <p:pic>
        <p:nvPicPr>
          <p:cNvPr id="7169" name="Picture 1" descr="C:\Users\Keith\Dropbox\Images\male lion.jpg"/>
          <p:cNvPicPr>
            <a:picLocks noChangeAspect="1" noChangeArrowheads="1"/>
          </p:cNvPicPr>
          <p:nvPr/>
        </p:nvPicPr>
        <p:blipFill>
          <a:blip r:embed="rId2" cstate="print"/>
          <a:srcRect/>
          <a:stretch>
            <a:fillRect/>
          </a:stretch>
        </p:blipFill>
        <p:spPr bwMode="auto">
          <a:xfrm>
            <a:off x="5992813" y="1739900"/>
            <a:ext cx="2998787" cy="4508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410200" cy="4876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US" sz="2000" b="1" dirty="0" smtClean="0">
                <a:solidFill>
                  <a:srgbClr val="FF00FF"/>
                </a:solidFill>
              </a:rPr>
              <a:t>How to be transparent?</a:t>
            </a:r>
          </a:p>
          <a:p>
            <a:pPr>
              <a:buNone/>
            </a:pPr>
            <a:endParaRPr lang="en-US" sz="2000" b="1" dirty="0" smtClean="0">
              <a:solidFill>
                <a:srgbClr val="FF00FF"/>
              </a:solidFill>
            </a:endParaRPr>
          </a:p>
          <a:p>
            <a:pPr lvl="1"/>
            <a:r>
              <a:rPr lang="en-US" sz="2000" dirty="0" smtClean="0">
                <a:solidFill>
                  <a:srgbClr val="FF00FF"/>
                </a:solidFill>
              </a:rPr>
              <a:t> Do not gossip or tell secrets</a:t>
            </a:r>
          </a:p>
          <a:p>
            <a:pPr lvl="1"/>
            <a:r>
              <a:rPr lang="en-US" sz="2000" dirty="0" smtClean="0">
                <a:solidFill>
                  <a:srgbClr val="FF00FF"/>
                </a:solidFill>
              </a:rPr>
              <a:t> Use discretion</a:t>
            </a:r>
          </a:p>
          <a:p>
            <a:pPr lvl="1"/>
            <a:r>
              <a:rPr lang="en-US" sz="2000" dirty="0" smtClean="0">
                <a:solidFill>
                  <a:srgbClr val="FF00FF"/>
                </a:solidFill>
              </a:rPr>
              <a:t> Keep words/actions above board</a:t>
            </a:r>
          </a:p>
          <a:p>
            <a:pPr lvl="1">
              <a:buNone/>
            </a:pPr>
            <a:endParaRPr lang="en-US" sz="1600" dirty="0" smtClean="0"/>
          </a:p>
          <a:p>
            <a:r>
              <a:rPr lang="en-GB" sz="2000" dirty="0" smtClean="0">
                <a:solidFill>
                  <a:srgbClr val="FF00FF"/>
                </a:solidFill>
              </a:rPr>
              <a:t>Are there any differences between how you show transparency online and face-to-face?</a:t>
            </a:r>
          </a:p>
          <a:p>
            <a:pPr lvl="0"/>
            <a:endParaRPr lang="en-GB" sz="2000" dirty="0" smtClean="0"/>
          </a:p>
        </p:txBody>
      </p:sp>
      <p:pic>
        <p:nvPicPr>
          <p:cNvPr id="7169" name="Picture 1" descr="C:\Users\Keith\Dropbox\Images\male lion.jpg"/>
          <p:cNvPicPr>
            <a:picLocks noChangeAspect="1" noChangeArrowheads="1"/>
          </p:cNvPicPr>
          <p:nvPr/>
        </p:nvPicPr>
        <p:blipFill>
          <a:blip r:embed="rId2" cstate="print"/>
          <a:srcRect/>
          <a:stretch>
            <a:fillRect/>
          </a:stretch>
        </p:blipFill>
        <p:spPr bwMode="auto">
          <a:xfrm>
            <a:off x="5992813" y="1739900"/>
            <a:ext cx="2998787" cy="4508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410200" cy="4876800"/>
          </a:xfrm>
          <a:solidFill>
            <a:schemeClr val="bg2">
              <a:lumMod val="75000"/>
            </a:schemeClr>
          </a:solidFill>
        </p:spPr>
        <p:style>
          <a:lnRef idx="1">
            <a:schemeClr val="accent4"/>
          </a:lnRef>
          <a:fillRef idx="3">
            <a:schemeClr val="accent4"/>
          </a:fillRef>
          <a:effectRef idx="2">
            <a:schemeClr val="accent4"/>
          </a:effectRef>
          <a:fontRef idx="minor">
            <a:schemeClr val="lt1"/>
          </a:fontRef>
        </p:style>
        <p:txBody>
          <a:bodyPr>
            <a:normAutofit/>
          </a:bodyPr>
          <a:lstStyle/>
          <a:p>
            <a:pPr>
              <a:buNone/>
            </a:pPr>
            <a:r>
              <a:rPr lang="en-US" sz="2000" b="1" dirty="0" smtClean="0">
                <a:solidFill>
                  <a:schemeClr val="tx1"/>
                </a:solidFill>
              </a:rPr>
              <a:t>Love:</a:t>
            </a:r>
          </a:p>
          <a:p>
            <a:pPr>
              <a:buNone/>
            </a:pPr>
            <a:endParaRPr lang="en-US" sz="2000" b="1" dirty="0" smtClean="0">
              <a:solidFill>
                <a:schemeClr val="tx1"/>
              </a:solidFill>
            </a:endParaRPr>
          </a:p>
          <a:p>
            <a:r>
              <a:rPr lang="en-US" sz="2000" b="1" dirty="0" smtClean="0">
                <a:solidFill>
                  <a:schemeClr val="tx1"/>
                </a:solidFill>
              </a:rPr>
              <a:t>Is about: </a:t>
            </a:r>
          </a:p>
          <a:p>
            <a:pPr>
              <a:buNone/>
            </a:pPr>
            <a:endParaRPr lang="en-US" sz="2000" b="1" dirty="0" smtClean="0">
              <a:solidFill>
                <a:schemeClr val="tx1"/>
              </a:solidFill>
            </a:endParaRPr>
          </a:p>
          <a:p>
            <a:pPr lvl="1"/>
            <a:r>
              <a:rPr lang="en-US" sz="2000" dirty="0" smtClean="0">
                <a:solidFill>
                  <a:schemeClr val="tx1"/>
                </a:solidFill>
              </a:rPr>
              <a:t>Respect</a:t>
            </a:r>
          </a:p>
          <a:p>
            <a:pPr lvl="1"/>
            <a:r>
              <a:rPr lang="en-US" sz="2000" dirty="0" smtClean="0">
                <a:solidFill>
                  <a:schemeClr val="tx1"/>
                </a:solidFill>
              </a:rPr>
              <a:t>It’s all about you, not me  </a:t>
            </a:r>
          </a:p>
          <a:p>
            <a:pPr lvl="1"/>
            <a:r>
              <a:rPr lang="en-US" sz="2000" dirty="0" smtClean="0">
                <a:solidFill>
                  <a:schemeClr val="tx1"/>
                </a:solidFill>
              </a:rPr>
              <a:t>Genuine care and concern</a:t>
            </a:r>
          </a:p>
          <a:p>
            <a:pPr lvl="1"/>
            <a:r>
              <a:rPr lang="en-US" sz="2000" dirty="0" smtClean="0">
                <a:solidFill>
                  <a:schemeClr val="tx1"/>
                </a:solidFill>
              </a:rPr>
              <a:t>Responding with empathy</a:t>
            </a:r>
          </a:p>
          <a:p>
            <a:pPr lvl="1"/>
            <a:r>
              <a:rPr lang="en-US" sz="2000" dirty="0" smtClean="0">
                <a:solidFill>
                  <a:schemeClr val="tx1"/>
                </a:solidFill>
              </a:rPr>
              <a:t>Understanding another’s needs, wants, hopes, fears, dreams, and desires</a:t>
            </a:r>
          </a:p>
          <a:p>
            <a:pPr>
              <a:buNone/>
            </a:pPr>
            <a:endParaRPr lang="en-GB" sz="2000" dirty="0" smtClean="0"/>
          </a:p>
          <a:p>
            <a:r>
              <a:rPr lang="en-US" sz="2000" b="1" dirty="0" smtClean="0">
                <a:solidFill>
                  <a:srgbClr val="FF00FF"/>
                </a:solidFill>
              </a:rPr>
              <a:t>Class - how can you show love?</a:t>
            </a:r>
          </a:p>
          <a:p>
            <a:endParaRPr lang="en-GB" sz="2000" dirty="0" smtClean="0">
              <a:solidFill>
                <a:srgbClr val="FF00FF"/>
              </a:solidFill>
            </a:endParaRPr>
          </a:p>
          <a:p>
            <a:pPr>
              <a:buNone/>
            </a:pPr>
            <a:endParaRPr lang="en-GB" sz="2000" dirty="0"/>
          </a:p>
        </p:txBody>
      </p:sp>
      <p:pic>
        <p:nvPicPr>
          <p:cNvPr id="6145" name="Picture 1" descr="C:\Users\Keith\Dropbox\Images\sad expressions.jpg"/>
          <p:cNvPicPr>
            <a:picLocks noChangeAspect="1" noChangeArrowheads="1"/>
          </p:cNvPicPr>
          <p:nvPr/>
        </p:nvPicPr>
        <p:blipFill>
          <a:blip r:embed="rId2" cstate="print"/>
          <a:srcRect/>
          <a:stretch>
            <a:fillRect/>
          </a:stretch>
        </p:blipFill>
        <p:spPr bwMode="auto">
          <a:xfrm>
            <a:off x="5851525" y="1981200"/>
            <a:ext cx="3292475" cy="32924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410200" cy="4876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US" sz="2000" b="1" dirty="0" smtClean="0">
                <a:solidFill>
                  <a:srgbClr val="FF00FF"/>
                </a:solidFill>
              </a:rPr>
              <a:t>How to love?</a:t>
            </a:r>
          </a:p>
          <a:p>
            <a:pPr>
              <a:buNone/>
            </a:pPr>
            <a:endParaRPr lang="en-US" sz="2000" b="1" dirty="0" smtClean="0">
              <a:solidFill>
                <a:srgbClr val="FF00FF"/>
              </a:solidFill>
            </a:endParaRPr>
          </a:p>
          <a:p>
            <a:pPr lvl="1"/>
            <a:r>
              <a:rPr lang="en-US" sz="2000" dirty="0" smtClean="0">
                <a:solidFill>
                  <a:srgbClr val="FF00FF"/>
                </a:solidFill>
              </a:rPr>
              <a:t>Giving people space</a:t>
            </a:r>
          </a:p>
          <a:p>
            <a:pPr lvl="1"/>
            <a:r>
              <a:rPr lang="en-US" sz="2000" dirty="0" smtClean="0">
                <a:solidFill>
                  <a:srgbClr val="FF00FF"/>
                </a:solidFill>
              </a:rPr>
              <a:t>Giving a friend a hug</a:t>
            </a:r>
          </a:p>
          <a:p>
            <a:pPr lvl="1"/>
            <a:r>
              <a:rPr lang="en-US" sz="2000" dirty="0" smtClean="0">
                <a:solidFill>
                  <a:srgbClr val="FF00FF"/>
                </a:solidFill>
              </a:rPr>
              <a:t>Supporting them in reaching their goals</a:t>
            </a:r>
          </a:p>
          <a:p>
            <a:pPr lvl="1"/>
            <a:r>
              <a:rPr lang="en-US" sz="2000" dirty="0" smtClean="0">
                <a:solidFill>
                  <a:srgbClr val="FF00FF"/>
                </a:solidFill>
              </a:rPr>
              <a:t>Helping them in difficult times</a:t>
            </a:r>
          </a:p>
          <a:p>
            <a:pPr lvl="1">
              <a:buNone/>
            </a:pPr>
            <a:endParaRPr lang="en-US" sz="2000" dirty="0" smtClean="0">
              <a:solidFill>
                <a:srgbClr val="FF00FF"/>
              </a:solidFill>
            </a:endParaRPr>
          </a:p>
          <a:p>
            <a:r>
              <a:rPr lang="en-GB" sz="2000" dirty="0" smtClean="0">
                <a:solidFill>
                  <a:srgbClr val="FF00FF"/>
                </a:solidFill>
              </a:rPr>
              <a:t>Are there any differences between how you show love online and face-to-face?</a:t>
            </a:r>
          </a:p>
          <a:p>
            <a:pPr lvl="0">
              <a:buNone/>
            </a:pPr>
            <a:endParaRPr lang="en-GB" sz="2000" dirty="0" smtClean="0"/>
          </a:p>
        </p:txBody>
      </p:sp>
      <p:pic>
        <p:nvPicPr>
          <p:cNvPr id="7169" name="Picture 1" descr="C:\Users\Keith\Dropbox\Images\male lion.jpg"/>
          <p:cNvPicPr>
            <a:picLocks noChangeAspect="1" noChangeArrowheads="1"/>
          </p:cNvPicPr>
          <p:nvPr/>
        </p:nvPicPr>
        <p:blipFill>
          <a:blip r:embed="rId2" cstate="print"/>
          <a:srcRect/>
          <a:stretch>
            <a:fillRect/>
          </a:stretch>
        </p:blipFill>
        <p:spPr bwMode="auto">
          <a:xfrm>
            <a:off x="5992813" y="1739900"/>
            <a:ext cx="2998787" cy="4508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8534400" cy="4876800"/>
          </a:xfrm>
        </p:spPr>
        <p:style>
          <a:lnRef idx="1">
            <a:schemeClr val="accent3"/>
          </a:lnRef>
          <a:fillRef idx="2">
            <a:schemeClr val="accent3"/>
          </a:fillRef>
          <a:effectRef idx="1">
            <a:schemeClr val="accent3"/>
          </a:effectRef>
          <a:fontRef idx="minor">
            <a:schemeClr val="dk1"/>
          </a:fontRef>
        </p:style>
        <p:txBody>
          <a:bodyPr>
            <a:normAutofit/>
          </a:bodyPr>
          <a:lstStyle/>
          <a:p>
            <a:r>
              <a:rPr lang="en-US" sz="2000" dirty="0" smtClean="0"/>
              <a:t>Family</a:t>
            </a:r>
          </a:p>
          <a:p>
            <a:r>
              <a:rPr lang="en-US" sz="2000" dirty="0" smtClean="0"/>
              <a:t>Friends</a:t>
            </a:r>
          </a:p>
          <a:p>
            <a:r>
              <a:rPr lang="en-US" sz="2000" dirty="0" smtClean="0"/>
              <a:t>Acquaintances </a:t>
            </a:r>
          </a:p>
          <a:p>
            <a:pPr>
              <a:buNone/>
            </a:pPr>
            <a:endParaRPr lang="en-US" sz="2000" dirty="0" smtClean="0"/>
          </a:p>
        </p:txBody>
      </p:sp>
      <p:graphicFrame>
        <p:nvGraphicFramePr>
          <p:cNvPr id="11" name="Content Placeholder 7"/>
          <p:cNvGraphicFramePr>
            <a:graphicFrameLocks/>
          </p:cNvGraphicFramePr>
          <p:nvPr/>
        </p:nvGraphicFramePr>
        <p:xfrm>
          <a:off x="4419600" y="1004888"/>
          <a:ext cx="4343400" cy="5853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5715000" y="3581400"/>
            <a:ext cx="1676400" cy="954107"/>
          </a:xfrm>
          <a:prstGeom prst="rect">
            <a:avLst/>
          </a:prstGeom>
          <a:noFill/>
        </p:spPr>
        <p:txBody>
          <a:bodyPr wrap="square" rtlCol="0">
            <a:spAutoFit/>
          </a:bodyPr>
          <a:lstStyle/>
          <a:p>
            <a:pPr algn="ctr"/>
            <a:r>
              <a:rPr lang="en-CA" sz="2800" b="1" dirty="0" smtClean="0">
                <a:solidFill>
                  <a:srgbClr val="FFC000"/>
                </a:solidFill>
              </a:rPr>
              <a:t>FULLY </a:t>
            </a:r>
          </a:p>
          <a:p>
            <a:pPr algn="ctr"/>
            <a:r>
              <a:rPr lang="en-CA" sz="2800" b="1" dirty="0" smtClean="0">
                <a:solidFill>
                  <a:srgbClr val="FFC000"/>
                </a:solidFill>
              </a:rPr>
              <a:t>ENGAGED</a:t>
            </a:r>
            <a:endParaRPr lang="en-CA" sz="2800" b="1"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Graphic spid="11" grpId="0">
        <p:bldAsOne/>
      </p:bldGraphic>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b="1" dirty="0">
              <a:solidFill>
                <a:schemeClr val="accent6"/>
              </a:solidFill>
            </a:endParaRPr>
          </a:p>
        </p:txBody>
      </p:sp>
      <p:sp>
        <p:nvSpPr>
          <p:cNvPr id="5" name="Content Placeholder 4"/>
          <p:cNvSpPr>
            <a:spLocks noGrp="1"/>
          </p:cNvSpPr>
          <p:nvPr>
            <p:ph idx="1"/>
          </p:nvPr>
        </p:nvSpPr>
        <p:spPr>
          <a:xfrm>
            <a:off x="381000" y="1600200"/>
            <a:ext cx="8077200" cy="4953000"/>
          </a:xfrm>
          <a:solidFill>
            <a:schemeClr val="accent6">
              <a:lumMod val="20000"/>
              <a:lumOff val="80000"/>
            </a:schemeClr>
          </a:solidFill>
        </p:spPr>
        <p:txBody>
          <a:bodyPr>
            <a:normAutofit/>
          </a:bodyPr>
          <a:lstStyle/>
          <a:p>
            <a:pPr>
              <a:buNone/>
            </a:pPr>
            <a:endParaRPr lang="en-GB" sz="2400" dirty="0" smtClean="0"/>
          </a:p>
          <a:p>
            <a:endParaRPr lang="en-GB" sz="2200" dirty="0" smtClean="0"/>
          </a:p>
          <a:p>
            <a:endParaRPr lang="en-GB" dirty="0"/>
          </a:p>
        </p:txBody>
      </p:sp>
      <p:sp>
        <p:nvSpPr>
          <p:cNvPr id="37" name="Text Placeholder 14"/>
          <p:cNvSpPr txBox="1">
            <a:spLocks/>
          </p:cNvSpPr>
          <p:nvPr/>
        </p:nvSpPr>
        <p:spPr>
          <a:xfrm>
            <a:off x="3352800" y="3352800"/>
            <a:ext cx="4191000" cy="838200"/>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40" name="Group 39"/>
          <p:cNvGrpSpPr/>
          <p:nvPr/>
        </p:nvGrpSpPr>
        <p:grpSpPr>
          <a:xfrm>
            <a:off x="1066800" y="1676400"/>
            <a:ext cx="1371600" cy="2971800"/>
            <a:chOff x="2667000" y="1807029"/>
            <a:chExt cx="1371600" cy="2971800"/>
          </a:xfrm>
          <a:solidFill>
            <a:schemeClr val="accent1">
              <a:lumMod val="75000"/>
            </a:schemeClr>
          </a:solidFill>
        </p:grpSpPr>
        <p:sp>
          <p:nvSpPr>
            <p:cNvPr id="41" name="Rectangle 40"/>
            <p:cNvSpPr/>
            <p:nvPr/>
          </p:nvSpPr>
          <p:spPr>
            <a:xfrm>
              <a:off x="2667000" y="4321629"/>
              <a:ext cx="1371600" cy="457200"/>
            </a:xfrm>
            <a:prstGeom prst="rect">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700" dirty="0" smtClean="0"/>
                <a:t>Transparency</a:t>
              </a:r>
              <a:endParaRPr lang="en-US" sz="1700" dirty="0"/>
            </a:p>
          </p:txBody>
        </p:sp>
        <p:grpSp>
          <p:nvGrpSpPr>
            <p:cNvPr id="42" name="Group 16"/>
            <p:cNvGrpSpPr/>
            <p:nvPr/>
          </p:nvGrpSpPr>
          <p:grpSpPr>
            <a:xfrm>
              <a:off x="2667000" y="1807029"/>
              <a:ext cx="1371600" cy="707571"/>
              <a:chOff x="2209800" y="1807029"/>
              <a:chExt cx="1371600" cy="707571"/>
            </a:xfrm>
            <a:grpFill/>
          </p:grpSpPr>
          <p:sp>
            <p:nvSpPr>
              <p:cNvPr id="49" name="Rectangle 48"/>
              <p:cNvSpPr/>
              <p:nvPr/>
            </p:nvSpPr>
            <p:spPr>
              <a:xfrm>
                <a:off x="2209800" y="1807029"/>
                <a:ext cx="1371600" cy="457200"/>
              </a:xfrm>
              <a:prstGeom prst="rect">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Honouring</a:t>
                </a:r>
                <a:endParaRPr lang="en-US" dirty="0"/>
              </a:p>
            </p:txBody>
          </p:sp>
          <p:sp>
            <p:nvSpPr>
              <p:cNvPr id="50" name="Down Arrow 49"/>
              <p:cNvSpPr/>
              <p:nvPr/>
            </p:nvSpPr>
            <p:spPr>
              <a:xfrm>
                <a:off x="2590800" y="2286000"/>
                <a:ext cx="609600" cy="228600"/>
              </a:xfrm>
              <a:prstGeom prst="downArrow">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grpSp>
          <p:nvGrpSpPr>
            <p:cNvPr id="43" name="Group 19"/>
            <p:cNvGrpSpPr/>
            <p:nvPr/>
          </p:nvGrpSpPr>
          <p:grpSpPr>
            <a:xfrm>
              <a:off x="2667000" y="2569029"/>
              <a:ext cx="1371600" cy="914400"/>
              <a:chOff x="2202305" y="2420377"/>
              <a:chExt cx="1371600" cy="914400"/>
            </a:xfrm>
            <a:grpFill/>
          </p:grpSpPr>
          <p:sp>
            <p:nvSpPr>
              <p:cNvPr id="47" name="Rectangle 46"/>
              <p:cNvSpPr/>
              <p:nvPr/>
            </p:nvSpPr>
            <p:spPr>
              <a:xfrm>
                <a:off x="2202305" y="2420377"/>
                <a:ext cx="1371600" cy="533400"/>
              </a:xfrm>
              <a:prstGeom prst="rect">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Active Listening</a:t>
                </a:r>
                <a:endParaRPr lang="en-US" dirty="0"/>
              </a:p>
            </p:txBody>
          </p:sp>
          <p:sp>
            <p:nvSpPr>
              <p:cNvPr id="48" name="Down Arrow 47"/>
              <p:cNvSpPr/>
              <p:nvPr/>
            </p:nvSpPr>
            <p:spPr>
              <a:xfrm>
                <a:off x="2590800" y="3106177"/>
                <a:ext cx="609600" cy="228600"/>
              </a:xfrm>
              <a:prstGeom prst="downArrow">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grpSp>
          <p:nvGrpSpPr>
            <p:cNvPr id="44" name="Group 22"/>
            <p:cNvGrpSpPr/>
            <p:nvPr/>
          </p:nvGrpSpPr>
          <p:grpSpPr>
            <a:xfrm>
              <a:off x="2667000" y="3483429"/>
              <a:ext cx="1371600" cy="762000"/>
              <a:chOff x="2209800" y="3254829"/>
              <a:chExt cx="1371600" cy="762000"/>
            </a:xfrm>
            <a:grpFill/>
          </p:grpSpPr>
          <p:sp>
            <p:nvSpPr>
              <p:cNvPr id="45" name="Rectangle 44"/>
              <p:cNvSpPr/>
              <p:nvPr/>
            </p:nvSpPr>
            <p:spPr>
              <a:xfrm>
                <a:off x="2209800" y="3254829"/>
                <a:ext cx="1371600" cy="457200"/>
              </a:xfrm>
              <a:prstGeom prst="rect">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Honesty</a:t>
                </a:r>
                <a:endParaRPr lang="en-US" dirty="0"/>
              </a:p>
            </p:txBody>
          </p:sp>
          <p:sp>
            <p:nvSpPr>
              <p:cNvPr id="46" name="Down Arrow 45"/>
              <p:cNvSpPr/>
              <p:nvPr/>
            </p:nvSpPr>
            <p:spPr>
              <a:xfrm>
                <a:off x="2590800" y="3788229"/>
                <a:ext cx="609600" cy="228600"/>
              </a:xfrm>
              <a:prstGeom prst="downArrow">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grpSp>
      <p:sp>
        <p:nvSpPr>
          <p:cNvPr id="51" name="Down Arrow 50"/>
          <p:cNvSpPr/>
          <p:nvPr/>
        </p:nvSpPr>
        <p:spPr>
          <a:xfrm>
            <a:off x="1447800" y="4800600"/>
            <a:ext cx="609600" cy="228600"/>
          </a:xfrm>
          <a:prstGeom prst="downArrow">
            <a:avLst/>
          </a:prstGeom>
          <a:solidFill>
            <a:schemeClr val="accent1">
              <a:lumMod val="75000"/>
            </a:schemeClr>
          </a:solid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nvGrpSpPr>
          <p:cNvPr id="52" name="Group 51"/>
          <p:cNvGrpSpPr/>
          <p:nvPr/>
        </p:nvGrpSpPr>
        <p:grpSpPr>
          <a:xfrm>
            <a:off x="1066800" y="5105400"/>
            <a:ext cx="1371600" cy="1295400"/>
            <a:chOff x="2667000" y="1807029"/>
            <a:chExt cx="1371600" cy="1295400"/>
          </a:xfrm>
          <a:solidFill>
            <a:schemeClr val="accent1">
              <a:lumMod val="75000"/>
            </a:schemeClr>
          </a:solidFill>
        </p:grpSpPr>
        <p:grpSp>
          <p:nvGrpSpPr>
            <p:cNvPr id="53" name="Group 16"/>
            <p:cNvGrpSpPr/>
            <p:nvPr/>
          </p:nvGrpSpPr>
          <p:grpSpPr>
            <a:xfrm>
              <a:off x="2667000" y="1807029"/>
              <a:ext cx="1371600" cy="707571"/>
              <a:chOff x="2209800" y="1807029"/>
              <a:chExt cx="1371600" cy="707571"/>
            </a:xfrm>
            <a:grpFill/>
          </p:grpSpPr>
          <p:sp>
            <p:nvSpPr>
              <p:cNvPr id="55" name="Rectangle 54"/>
              <p:cNvSpPr/>
              <p:nvPr/>
            </p:nvSpPr>
            <p:spPr>
              <a:xfrm>
                <a:off x="2209800" y="1807029"/>
                <a:ext cx="1371600" cy="457200"/>
              </a:xfrm>
              <a:prstGeom prst="rect">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Love</a:t>
                </a:r>
                <a:endParaRPr lang="en-US" dirty="0"/>
              </a:p>
            </p:txBody>
          </p:sp>
          <p:sp>
            <p:nvSpPr>
              <p:cNvPr id="56" name="Down Arrow 55"/>
              <p:cNvSpPr/>
              <p:nvPr/>
            </p:nvSpPr>
            <p:spPr>
              <a:xfrm>
                <a:off x="2590800" y="2286000"/>
                <a:ext cx="609600" cy="228600"/>
              </a:xfrm>
              <a:prstGeom prst="downArrow">
                <a:avLst/>
              </a:prstGeom>
              <a:grpFill/>
              <a:ln>
                <a:solidFill>
                  <a:schemeClr val="tx2">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sp>
          <p:nvSpPr>
            <p:cNvPr id="54" name="Rectangle 53"/>
            <p:cNvSpPr/>
            <p:nvPr/>
          </p:nvSpPr>
          <p:spPr>
            <a:xfrm>
              <a:off x="2667000" y="2645229"/>
              <a:ext cx="1371600" cy="457200"/>
            </a:xfrm>
            <a:prstGeom prst="rect">
              <a:avLst/>
            </a:prstGeom>
            <a:solidFill>
              <a:schemeClr val="bg1"/>
            </a:solidFill>
            <a:ln cmpd="thickThin">
              <a:solidFill>
                <a:schemeClr val="tx2">
                  <a:lumMod val="20000"/>
                  <a:lumOff val="80000"/>
                </a:schemeClr>
              </a:solidFill>
            </a:ln>
            <a:scene3d>
              <a:camera prst="orthographicFront"/>
              <a:lightRig rig="threePt" dir="t"/>
            </a:scene3d>
            <a:sp3d>
              <a:bevelB/>
            </a:sp3d>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400" b="1" dirty="0" smtClean="0">
                  <a:solidFill>
                    <a:schemeClr val="accent1"/>
                  </a:solidFill>
                </a:rPr>
                <a:t>ENGAGEMENT</a:t>
              </a:r>
              <a:endParaRPr lang="en-US" sz="1400" b="1" dirty="0">
                <a:solidFill>
                  <a:schemeClr val="accent1"/>
                </a:solidFill>
              </a:endParaRPr>
            </a:p>
          </p:txBody>
        </p:sp>
      </p:grpSp>
      <p:sp>
        <p:nvSpPr>
          <p:cNvPr id="61" name="Text Placeholder 10"/>
          <p:cNvSpPr txBox="1">
            <a:spLocks/>
          </p:cNvSpPr>
          <p:nvPr/>
        </p:nvSpPr>
        <p:spPr>
          <a:xfrm>
            <a:off x="3276600" y="5029200"/>
            <a:ext cx="4724400" cy="838200"/>
          </a:xfrm>
          <a:prstGeom prst="rect">
            <a:avLst/>
          </a:prstGeom>
        </p:spPr>
        <p:txBody>
          <a:bodyPr vert="horz" lIns="91426" tIns="45714" rIns="91426" bIns="45714" rtlCol="0" anchor="ctr">
            <a:normAutofit/>
          </a:bodyPr>
          <a:lstStyle/>
          <a:p>
            <a:pPr marL="57141" marR="0" lvl="0" indent="0" algn="l" defTabSz="914262" rtl="0" eaLnBrk="1" fontAlgn="auto" latinLnBrk="0" hangingPunct="1">
              <a:lnSpc>
                <a:spcPct val="10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chemeClr val="bg1"/>
                </a:solidFill>
                <a:effectLst/>
                <a:uLnTx/>
                <a:uFillTx/>
                <a:latin typeface="+mn-lt"/>
                <a:ea typeface="+mn-ea"/>
                <a:cs typeface="+mn-cs"/>
              </a:rPr>
              <a:t>“</a:t>
            </a:r>
            <a:endParaRPr kumimoji="0" lang="en-US" sz="1800" b="0" i="0" u="none" strike="noStrike" kern="1200" cap="none" spc="0" normalizeH="0" baseline="0" noProof="0" dirty="0" smtClean="0">
              <a:ln>
                <a:noFill/>
              </a:ln>
              <a:effectLst/>
              <a:uLnTx/>
              <a:uFillTx/>
              <a:latin typeface="+mn-lt"/>
              <a:ea typeface="+mn-ea"/>
              <a:cs typeface="+mn-cs"/>
            </a:endParaRPr>
          </a:p>
          <a:p>
            <a:pPr marL="57141" marR="0" lvl="0" indent="0" algn="l" defTabSz="914262" rtl="0" eaLnBrk="1" fontAlgn="auto" latinLnBrk="0" hangingPunct="1">
              <a:lnSpc>
                <a:spcPct val="100000"/>
              </a:lnSpc>
              <a:spcBef>
                <a:spcPct val="2000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64" name="Text Placeholder 12"/>
          <p:cNvSpPr txBox="1">
            <a:spLocks/>
          </p:cNvSpPr>
          <p:nvPr/>
        </p:nvSpPr>
        <p:spPr>
          <a:xfrm>
            <a:off x="3124200" y="1676400"/>
            <a:ext cx="4800600" cy="4648200"/>
          </a:xfrm>
          <a:prstGeom prst="rect">
            <a:avLst/>
          </a:prstGeom>
        </p:spPr>
        <p:txBody>
          <a:bodyPr>
            <a:noAutofit/>
          </a:bodyPr>
          <a:lstStyle/>
          <a:p>
            <a:pPr marL="342900" indent="-342900">
              <a:spcBef>
                <a:spcPct val="20000"/>
              </a:spcBef>
              <a:buFont typeface="Arial" pitchFamily="34" charset="0"/>
              <a:buChar char="•"/>
            </a:pPr>
            <a:r>
              <a:rPr lang="en-US" dirty="0" smtClean="0"/>
              <a:t>Combining these areas effectively leads to good engagement and relationships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334000" cy="4525963"/>
          </a:xfrm>
          <a:solidFill>
            <a:schemeClr val="accent6">
              <a:lumMod val="20000"/>
              <a:lumOff val="80000"/>
            </a:schemeClr>
          </a:solidFill>
        </p:spPr>
        <p:txBody>
          <a:bodyPr>
            <a:normAutofit fontScale="70000" lnSpcReduction="20000"/>
          </a:bodyPr>
          <a:lstStyle/>
          <a:p>
            <a:pPr>
              <a:buNone/>
            </a:pPr>
            <a:r>
              <a:rPr lang="en-GB" sz="2000" b="1" smtClean="0"/>
              <a:t>In Groups of 4:</a:t>
            </a:r>
            <a:endParaRPr lang="en-GB" sz="2000" b="1" dirty="0" smtClean="0"/>
          </a:p>
          <a:p>
            <a:pPr>
              <a:buNone/>
            </a:pPr>
            <a:endParaRPr lang="en-GB" sz="2000" b="1" dirty="0" smtClean="0"/>
          </a:p>
          <a:p>
            <a:r>
              <a:rPr lang="en-GB" sz="2000" b="1" dirty="0" smtClean="0">
                <a:solidFill>
                  <a:srgbClr val="FF00FF"/>
                </a:solidFill>
              </a:rPr>
              <a:t>Match the statements to either Honour, Active Listening, Honesty, Transparency and Love</a:t>
            </a:r>
          </a:p>
          <a:p>
            <a:pPr>
              <a:buNone/>
            </a:pPr>
            <a:endParaRPr lang="en-GB" sz="2000" b="1" dirty="0" smtClean="0"/>
          </a:p>
          <a:p>
            <a:r>
              <a:rPr lang="en-GB" sz="2000" dirty="0" smtClean="0">
                <a:solidFill>
                  <a:srgbClr val="FF00FF"/>
                </a:solidFill>
              </a:rPr>
              <a:t>“I see you have your hands full let me help you”</a:t>
            </a:r>
          </a:p>
          <a:p>
            <a:pPr>
              <a:buNone/>
            </a:pPr>
            <a:endParaRPr lang="en-GB" sz="2000" dirty="0" smtClean="0">
              <a:solidFill>
                <a:srgbClr val="FF00FF"/>
              </a:solidFill>
            </a:endParaRPr>
          </a:p>
          <a:p>
            <a:pPr lvl="0">
              <a:defRPr/>
            </a:pPr>
            <a:r>
              <a:rPr lang="en-GB" sz="2000" dirty="0" smtClean="0">
                <a:solidFill>
                  <a:srgbClr val="FF00FF"/>
                </a:solidFill>
              </a:rPr>
              <a:t>“How may I help you?” Your wants and needs matter and are more important than my own</a:t>
            </a:r>
          </a:p>
          <a:p>
            <a:pPr lvl="0">
              <a:buNone/>
              <a:defRPr/>
            </a:pPr>
            <a:endParaRPr lang="en-GB" sz="2000" dirty="0" smtClean="0">
              <a:solidFill>
                <a:srgbClr val="FF00FF"/>
              </a:solidFill>
            </a:endParaRPr>
          </a:p>
          <a:p>
            <a:pPr>
              <a:defRPr/>
            </a:pPr>
            <a:r>
              <a:rPr lang="en-GB" sz="2000" dirty="0" smtClean="0">
                <a:solidFill>
                  <a:srgbClr val="FF00FF"/>
                </a:solidFill>
              </a:rPr>
              <a:t>“I’m sorry but it’s not the sort of thing I like doing. Are there some alternatives we can consider?”</a:t>
            </a:r>
          </a:p>
          <a:p>
            <a:pPr lvl="0">
              <a:defRPr/>
            </a:pPr>
            <a:endParaRPr lang="en-GB" sz="2000" dirty="0" smtClean="0">
              <a:solidFill>
                <a:srgbClr val="FF00FF"/>
              </a:solidFill>
            </a:endParaRPr>
          </a:p>
          <a:p>
            <a:r>
              <a:rPr lang="en-GB" sz="2000" dirty="0" smtClean="0">
                <a:solidFill>
                  <a:srgbClr val="FF00FF"/>
                </a:solidFill>
              </a:rPr>
              <a:t>“My parents are divorced too, so I understand why things can be difficult.” </a:t>
            </a:r>
          </a:p>
          <a:p>
            <a:endParaRPr lang="en-GB" sz="2000" dirty="0" smtClean="0">
              <a:solidFill>
                <a:srgbClr val="FF00FF"/>
              </a:solidFill>
            </a:endParaRPr>
          </a:p>
          <a:p>
            <a:r>
              <a:rPr lang="en-GB" sz="2000" dirty="0" smtClean="0">
                <a:solidFill>
                  <a:srgbClr val="FF00FF"/>
                </a:solidFill>
              </a:rPr>
              <a:t>“I prefer to keep things above board,  I would not want anything negative to come of this for you” </a:t>
            </a:r>
          </a:p>
          <a:p>
            <a:pPr>
              <a:buNone/>
            </a:pPr>
            <a:endParaRPr lang="en-GB" sz="2000" dirty="0" smtClean="0">
              <a:solidFill>
                <a:srgbClr val="FF00FF"/>
              </a:solidFill>
            </a:endParaRPr>
          </a:p>
          <a:p>
            <a:r>
              <a:rPr lang="en-GB" sz="2000" b="1" dirty="0" smtClean="0">
                <a:solidFill>
                  <a:srgbClr val="FF00FF"/>
                </a:solidFill>
              </a:rPr>
              <a:t>What positive impact does each of these actions have on the mental health of both the giver and receiver?</a:t>
            </a:r>
          </a:p>
        </p:txBody>
      </p:sp>
      <p:pic>
        <p:nvPicPr>
          <p:cNvPr id="37890" name="Picture 2" descr="C:\Users\Keith\Dropbox\Images\question marks.jpg"/>
          <p:cNvPicPr>
            <a:picLocks noChangeAspect="1" noChangeArrowheads="1"/>
          </p:cNvPicPr>
          <p:nvPr/>
        </p:nvPicPr>
        <p:blipFill>
          <a:blip r:embed="rId2" cstate="print"/>
          <a:srcRect/>
          <a:stretch>
            <a:fillRect/>
          </a:stretch>
        </p:blipFill>
        <p:spPr bwMode="auto">
          <a:xfrm>
            <a:off x="5943600" y="1676400"/>
            <a:ext cx="2971800"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animEffect transition="in" filter="dissolve">
                                      <p:cBhvr>
                                        <p:cTn id="3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5181600" cy="4525963"/>
          </a:xfrm>
          <a:solidFill>
            <a:schemeClr val="accent6">
              <a:lumMod val="20000"/>
              <a:lumOff val="80000"/>
            </a:schemeClr>
          </a:solidFill>
        </p:spPr>
        <p:txBody>
          <a:bodyPr>
            <a:normAutofit fontScale="55000" lnSpcReduction="20000"/>
          </a:bodyPr>
          <a:lstStyle/>
          <a:p>
            <a:pPr lvl="0">
              <a:defRPr/>
            </a:pPr>
            <a:r>
              <a:rPr lang="en-US" dirty="0" smtClean="0">
                <a:solidFill>
                  <a:srgbClr val="FF00FF"/>
                </a:solidFill>
              </a:rPr>
              <a:t>“How may I help you?” Your wants and needs matter and are more important than my own </a:t>
            </a:r>
            <a:r>
              <a:rPr lang="en-US" b="1" dirty="0" smtClean="0"/>
              <a:t>HONOURING</a:t>
            </a:r>
          </a:p>
          <a:p>
            <a:pPr lvl="0">
              <a:buNone/>
              <a:defRPr/>
            </a:pPr>
            <a:endParaRPr lang="en-US" dirty="0" smtClean="0"/>
          </a:p>
          <a:p>
            <a:r>
              <a:rPr lang="en-US" dirty="0" smtClean="0">
                <a:solidFill>
                  <a:srgbClr val="FF00FF"/>
                </a:solidFill>
              </a:rPr>
              <a:t>“My parents are divorced too, so I understand why things can be difficult.” </a:t>
            </a:r>
            <a:r>
              <a:rPr lang="en-US" b="1" dirty="0" smtClean="0"/>
              <a:t>ACTIVE LISTENING</a:t>
            </a:r>
          </a:p>
          <a:p>
            <a:pPr>
              <a:buNone/>
            </a:pPr>
            <a:endParaRPr lang="en-US" dirty="0" smtClean="0"/>
          </a:p>
          <a:p>
            <a:pPr lvl="0"/>
            <a:r>
              <a:rPr lang="en-US" dirty="0" smtClean="0">
                <a:solidFill>
                  <a:srgbClr val="FF00FF"/>
                </a:solidFill>
              </a:rPr>
              <a:t>“I’m sorry but it’s not the sort of thing I like doing. Are there some alternatives we can consider?”</a:t>
            </a:r>
            <a:r>
              <a:rPr lang="en-US" b="1" dirty="0" smtClean="0"/>
              <a:t>HONESTY</a:t>
            </a:r>
          </a:p>
          <a:p>
            <a:pPr lvl="0">
              <a:buNone/>
            </a:pPr>
            <a:endParaRPr lang="en-US" dirty="0" smtClean="0"/>
          </a:p>
          <a:p>
            <a:r>
              <a:rPr lang="en-US" dirty="0" smtClean="0">
                <a:solidFill>
                  <a:srgbClr val="FF00FF"/>
                </a:solidFill>
              </a:rPr>
              <a:t>“I prefer to keep things above board,  I would not want anything negative to come of this for you</a:t>
            </a:r>
            <a:r>
              <a:rPr lang="en-US" dirty="0" smtClean="0"/>
              <a:t>” </a:t>
            </a:r>
            <a:r>
              <a:rPr lang="en-US" b="1" dirty="0" smtClean="0"/>
              <a:t>TRANSPARENCY</a:t>
            </a:r>
          </a:p>
          <a:p>
            <a:pPr>
              <a:buNone/>
            </a:pPr>
            <a:endParaRPr lang="en-US" dirty="0" smtClean="0"/>
          </a:p>
          <a:p>
            <a:r>
              <a:rPr lang="en-US" dirty="0" smtClean="0">
                <a:solidFill>
                  <a:srgbClr val="FF00FF"/>
                </a:solidFill>
              </a:rPr>
              <a:t>“I see you have your hands full let me help you”</a:t>
            </a:r>
          </a:p>
          <a:p>
            <a:pPr>
              <a:buNone/>
            </a:pPr>
            <a:r>
              <a:rPr lang="en-US" b="1" dirty="0" smtClean="0"/>
              <a:t>	LOVE</a:t>
            </a:r>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943600" y="1676400"/>
            <a:ext cx="2971800"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b="1" dirty="0">
              <a:solidFill>
                <a:schemeClr val="accent6"/>
              </a:solidFill>
            </a:endParaRPr>
          </a:p>
        </p:txBody>
      </p:sp>
      <p:sp>
        <p:nvSpPr>
          <p:cNvPr id="3" name="Content Placeholder 2"/>
          <p:cNvSpPr>
            <a:spLocks noGrp="1"/>
          </p:cNvSpPr>
          <p:nvPr>
            <p:ph idx="1"/>
          </p:nvPr>
        </p:nvSpPr>
        <p:spPr>
          <a:xfrm>
            <a:off x="457200" y="1600200"/>
            <a:ext cx="51816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en-GB" sz="2000" dirty="0" smtClean="0"/>
              <a:t>Whether in a personal or professional situation, we will come into contact with new people and forge and manage new relationships during our life</a:t>
            </a:r>
          </a:p>
          <a:p>
            <a:pPr>
              <a:buNone/>
            </a:pPr>
            <a:endParaRPr lang="en-PH" sz="2000" dirty="0" smtClean="0"/>
          </a:p>
          <a:p>
            <a:r>
              <a:rPr lang="en-PH" sz="2000" dirty="0" smtClean="0"/>
              <a:t>First impressions, how we behave, develop and manage these relationships are key to their success or failure</a:t>
            </a:r>
          </a:p>
          <a:p>
            <a:pPr>
              <a:buNone/>
            </a:pPr>
            <a:endParaRPr lang="en-PH" sz="2000" dirty="0" smtClean="0"/>
          </a:p>
          <a:p>
            <a:r>
              <a:rPr lang="en-PH" sz="2000" dirty="0" smtClean="0"/>
              <a:t>The internet has impacted on the way we might meet new people and develop all types of relationships </a:t>
            </a:r>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026" name="Picture 2" descr="C:\Users\Keith\Dropbox\Images\viewing the future.jpg"/>
          <p:cNvPicPr>
            <a:picLocks noChangeAspect="1" noChangeArrowheads="1"/>
          </p:cNvPicPr>
          <p:nvPr/>
        </p:nvPicPr>
        <p:blipFill>
          <a:blip r:embed="rId2" cstate="print"/>
          <a:srcRect/>
          <a:stretch>
            <a:fillRect/>
          </a:stretch>
        </p:blipFill>
        <p:spPr bwMode="auto">
          <a:xfrm>
            <a:off x="5715000" y="2438400"/>
            <a:ext cx="3200400" cy="31663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fontScale="92500" lnSpcReduction="20000"/>
          </a:bodyPr>
          <a:lstStyle/>
          <a:p>
            <a:pPr>
              <a:buNone/>
            </a:pPr>
            <a:r>
              <a:rPr lang="en-GB" sz="2000" b="1" dirty="0" smtClean="0"/>
              <a:t>Personal Exercise:</a:t>
            </a:r>
          </a:p>
          <a:p>
            <a:pPr>
              <a:buNone/>
            </a:pPr>
            <a:endParaRPr lang="en-GB" sz="2000" dirty="0" smtClean="0">
              <a:solidFill>
                <a:srgbClr val="FF00FF"/>
              </a:solidFill>
            </a:endParaRPr>
          </a:p>
          <a:p>
            <a:r>
              <a:rPr lang="en-GB" sz="2000" dirty="0" smtClean="0">
                <a:solidFill>
                  <a:srgbClr val="FF00FF"/>
                </a:solidFill>
              </a:rPr>
              <a:t>Think of 5 new people you have met in the last year  - NO NAMES</a:t>
            </a:r>
          </a:p>
          <a:p>
            <a:pPr>
              <a:buNone/>
            </a:pPr>
            <a:endParaRPr lang="en-GB" sz="2000" dirty="0" smtClean="0">
              <a:solidFill>
                <a:srgbClr val="FF00FF"/>
              </a:solidFill>
            </a:endParaRPr>
          </a:p>
          <a:p>
            <a:r>
              <a:rPr lang="en-GB" sz="2000" dirty="0" smtClean="0">
                <a:solidFill>
                  <a:srgbClr val="FF00FF"/>
                </a:solidFill>
              </a:rPr>
              <a:t>Which were face-to-face/online?</a:t>
            </a:r>
          </a:p>
          <a:p>
            <a:pPr>
              <a:buNone/>
            </a:pPr>
            <a:endParaRPr lang="en-GB" sz="2000" dirty="0" smtClean="0">
              <a:solidFill>
                <a:srgbClr val="FF00FF"/>
              </a:solidFill>
            </a:endParaRPr>
          </a:p>
          <a:p>
            <a:r>
              <a:rPr lang="en-GB" sz="2000" dirty="0" smtClean="0">
                <a:solidFill>
                  <a:srgbClr val="FF00FF"/>
                </a:solidFill>
              </a:rPr>
              <a:t>What was your impression of them before and after ‘meeting’ them</a:t>
            </a:r>
          </a:p>
          <a:p>
            <a:endParaRPr lang="en-GB" sz="2000" dirty="0" smtClean="0">
              <a:solidFill>
                <a:srgbClr val="FF00FF"/>
              </a:solidFill>
            </a:endParaRPr>
          </a:p>
          <a:p>
            <a:r>
              <a:rPr lang="en-GB" sz="2000" dirty="0" smtClean="0">
                <a:solidFill>
                  <a:srgbClr val="FF00FF"/>
                </a:solidFill>
              </a:rPr>
              <a:t>Did this change how or if you wanted to develop a relationship or friendship with them?</a:t>
            </a:r>
          </a:p>
          <a:p>
            <a:pPr>
              <a:buNone/>
            </a:pPr>
            <a:r>
              <a:rPr lang="en-GB" sz="2000" dirty="0" smtClean="0">
                <a:solidFill>
                  <a:srgbClr val="FF00FF"/>
                </a:solidFill>
              </a:rPr>
              <a:t> </a:t>
            </a:r>
          </a:p>
          <a:p>
            <a:r>
              <a:rPr lang="en-GB" sz="2000" dirty="0" smtClean="0">
                <a:solidFill>
                  <a:srgbClr val="FF00FF"/>
                </a:solidFill>
              </a:rPr>
              <a:t>Share one of them with the class</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5467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Meeting and Managing New Relationships</a:t>
            </a:r>
            <a:endParaRPr lang="en-GB" sz="2800" b="1" dirty="0">
              <a:solidFill>
                <a:schemeClr val="accent6"/>
              </a:solidFill>
            </a:endParaRPr>
          </a:p>
        </p:txBody>
      </p:sp>
      <p:sp>
        <p:nvSpPr>
          <p:cNvPr id="3" name="Content Placeholder 2"/>
          <p:cNvSpPr>
            <a:spLocks noGrp="1"/>
          </p:cNvSpPr>
          <p:nvPr>
            <p:ph idx="1"/>
          </p:nvPr>
        </p:nvSpPr>
        <p:spPr>
          <a:xfrm>
            <a:off x="457200" y="15240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how to develop and maintain a variety of healthy relationships</a:t>
            </a:r>
          </a:p>
          <a:p>
            <a:pPr>
              <a:buNone/>
            </a:pPr>
            <a:endParaRPr lang="en-GB" sz="2000" dirty="0" smtClean="0"/>
          </a:p>
          <a:p>
            <a:endParaRPr lang="en-GB" sz="2000" dirty="0" smtClean="0"/>
          </a:p>
          <a:p>
            <a:endParaRPr lang="en-GB" dirty="0"/>
          </a:p>
        </p:txBody>
      </p:sp>
      <p:pic>
        <p:nvPicPr>
          <p:cNvPr id="17409" name="Picture 1" descr="C:\Users\Keith\Dropbox\Images\managing people.jpg"/>
          <p:cNvPicPr>
            <a:picLocks noChangeAspect="1" noChangeArrowheads="1"/>
          </p:cNvPicPr>
          <p:nvPr/>
        </p:nvPicPr>
        <p:blipFill>
          <a:blip r:embed="rId2" cstate="print"/>
          <a:srcRect/>
          <a:stretch>
            <a:fillRect/>
          </a:stretch>
        </p:blipFill>
        <p:spPr bwMode="auto">
          <a:xfrm>
            <a:off x="5867400" y="1524000"/>
            <a:ext cx="2948221" cy="4419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5334000" cy="4495800"/>
          </a:xfrm>
        </p:spPr>
        <p:style>
          <a:lnRef idx="1">
            <a:schemeClr val="accent1"/>
          </a:lnRef>
          <a:fillRef idx="3">
            <a:schemeClr val="accent1"/>
          </a:fillRef>
          <a:effectRef idx="2">
            <a:schemeClr val="accent1"/>
          </a:effectRef>
          <a:fontRef idx="minor">
            <a:schemeClr val="lt1"/>
          </a:fontRef>
        </p:style>
        <p:txBody>
          <a:bodyPr>
            <a:normAutofit fontScale="25000" lnSpcReduction="20000"/>
          </a:bodyPr>
          <a:lstStyle/>
          <a:p>
            <a:pPr>
              <a:buNone/>
            </a:pPr>
            <a:r>
              <a:rPr lang="en-PH" sz="8000" b="1" dirty="0" smtClean="0"/>
              <a:t>First Impressions:</a:t>
            </a:r>
          </a:p>
          <a:p>
            <a:pPr>
              <a:buNone/>
            </a:pPr>
            <a:endParaRPr lang="en-PH" sz="8000" dirty="0" smtClean="0"/>
          </a:p>
          <a:p>
            <a:r>
              <a:rPr lang="en-US" sz="8000" dirty="0" smtClean="0"/>
              <a:t>You never get a second chance to make a good first impression</a:t>
            </a:r>
          </a:p>
          <a:p>
            <a:pPr>
              <a:buNone/>
            </a:pPr>
            <a:endParaRPr lang="en-US" sz="8000" dirty="0" smtClean="0"/>
          </a:p>
          <a:p>
            <a:r>
              <a:rPr lang="en-US" sz="8000" dirty="0" smtClean="0"/>
              <a:t>This is true whether you make contact with or meet someone through letter/email, telephone, face-to-face or on the internet</a:t>
            </a:r>
          </a:p>
          <a:p>
            <a:pPr>
              <a:buNone/>
            </a:pPr>
            <a:endParaRPr lang="en-US" sz="8000" dirty="0" smtClean="0"/>
          </a:p>
          <a:p>
            <a:r>
              <a:rPr lang="en-US" sz="8000" dirty="0" smtClean="0"/>
              <a:t>How you present yourself may influence whether someone wants to make contact/meet or employ you or not</a:t>
            </a:r>
          </a:p>
          <a:p>
            <a:pPr>
              <a:buNone/>
            </a:pPr>
            <a:endParaRPr lang="en-US" sz="8000" dirty="0" smtClean="0"/>
          </a:p>
          <a:p>
            <a:r>
              <a:rPr lang="en-US" sz="8000" dirty="0" smtClean="0"/>
              <a:t>Creating the wrong impression means you might not even get the chance to ‘meet’ and develop a relationship</a:t>
            </a:r>
          </a:p>
          <a:p>
            <a:pPr>
              <a:buNone/>
            </a:pPr>
            <a:endParaRPr lang="en-US" sz="2200" dirty="0" smtClean="0"/>
          </a:p>
          <a:p>
            <a:endParaRPr lang="en-US" sz="2200" dirty="0" smtClean="0"/>
          </a:p>
          <a:p>
            <a:pPr>
              <a:buNone/>
            </a:pPr>
            <a:endParaRPr lang="en-US" sz="2200" dirty="0" smtClean="0"/>
          </a:p>
          <a:p>
            <a:endParaRPr lang="en-PH" sz="2200" dirty="0" smtClean="0"/>
          </a:p>
          <a:p>
            <a:pPr>
              <a:buNone/>
            </a:pPr>
            <a:endParaRPr lang="en-PH" sz="7200" dirty="0" smtClean="0"/>
          </a:p>
          <a:p>
            <a:pPr lvl="1"/>
            <a:endParaRPr lang="en-GB" sz="1600" dirty="0" smtClean="0"/>
          </a:p>
          <a:p>
            <a:pPr lvl="1"/>
            <a:endParaRPr lang="en-GB" sz="16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Meeting and Managing New Relationships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6385" name="Picture 1" descr="C:\Users\Keith\Dropbox\Images\thumbs up2.jpg"/>
          <p:cNvPicPr>
            <a:picLocks noChangeAspect="1" noChangeArrowheads="1"/>
          </p:cNvPicPr>
          <p:nvPr/>
        </p:nvPicPr>
        <p:blipFill>
          <a:blip r:embed="rId2" cstate="print"/>
          <a:srcRect/>
          <a:stretch>
            <a:fillRect/>
          </a:stretch>
        </p:blipFill>
        <p:spPr bwMode="auto">
          <a:xfrm>
            <a:off x="5791200" y="2438400"/>
            <a:ext cx="3276600" cy="3276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457200" y="1600200"/>
            <a:ext cx="4724400" cy="4525963"/>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b="1" dirty="0" smtClean="0"/>
          </a:p>
          <a:p>
            <a:pPr fontAlgn="base"/>
            <a:r>
              <a:rPr lang="en-GB" sz="2000" dirty="0" smtClean="0">
                <a:solidFill>
                  <a:srgbClr val="FF00FF"/>
                </a:solidFill>
              </a:rPr>
              <a:t>If  you want to create a good first impression:</a:t>
            </a:r>
          </a:p>
          <a:p>
            <a:pPr fontAlgn="base">
              <a:buNone/>
            </a:pPr>
            <a:endParaRPr lang="en-GB" sz="1800" dirty="0" smtClean="0"/>
          </a:p>
          <a:p>
            <a:pPr lvl="1" fontAlgn="base"/>
            <a:r>
              <a:rPr lang="en-GB" sz="1800" dirty="0" smtClean="0">
                <a:solidFill>
                  <a:srgbClr val="FF00FF"/>
                </a:solidFill>
              </a:rPr>
              <a:t>By letter/email</a:t>
            </a:r>
          </a:p>
          <a:p>
            <a:pPr lvl="1" fontAlgn="base"/>
            <a:r>
              <a:rPr lang="en-GB" sz="1800" dirty="0" smtClean="0">
                <a:solidFill>
                  <a:srgbClr val="FF00FF"/>
                </a:solidFill>
              </a:rPr>
              <a:t>By telephone</a:t>
            </a:r>
          </a:p>
          <a:p>
            <a:pPr lvl="1" fontAlgn="base"/>
            <a:r>
              <a:rPr lang="en-GB" sz="1800" dirty="0" smtClean="0">
                <a:solidFill>
                  <a:srgbClr val="FF00FF"/>
                </a:solidFill>
              </a:rPr>
              <a:t>Online</a:t>
            </a:r>
          </a:p>
          <a:p>
            <a:pPr fontAlgn="base"/>
            <a:endParaRPr lang="en-GB" sz="2000" dirty="0" smtClean="0">
              <a:solidFill>
                <a:srgbClr val="FF00FF"/>
              </a:solidFill>
            </a:endParaRPr>
          </a:p>
          <a:p>
            <a:pPr fontAlgn="base"/>
            <a:r>
              <a:rPr lang="en-GB" sz="2000" dirty="0" smtClean="0">
                <a:solidFill>
                  <a:srgbClr val="FF00FF"/>
                </a:solidFill>
              </a:rPr>
              <a:t>What qualities and skills do you think you need to demonstrate in each?</a:t>
            </a:r>
          </a:p>
          <a:p>
            <a:pPr>
              <a:buNone/>
            </a:pPr>
            <a:endParaRPr lang="en-PH" sz="2000" dirty="0" smtClean="0"/>
          </a:p>
          <a:p>
            <a:pPr>
              <a:buNone/>
            </a:pPr>
            <a:endParaRPr lang="en-GB" sz="20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5467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381000" y="1447800"/>
            <a:ext cx="4572000" cy="5105400"/>
          </a:xfrm>
        </p:spPr>
        <p:style>
          <a:lnRef idx="1">
            <a:schemeClr val="accent3"/>
          </a:lnRef>
          <a:fillRef idx="2">
            <a:schemeClr val="accent3"/>
          </a:fillRef>
          <a:effectRef idx="1">
            <a:schemeClr val="accent3"/>
          </a:effectRef>
          <a:fontRef idx="minor">
            <a:schemeClr val="dk1"/>
          </a:fontRef>
        </p:style>
        <p:txBody>
          <a:bodyPr>
            <a:normAutofit/>
          </a:bodyPr>
          <a:lstStyle/>
          <a:p>
            <a:pPr fontAlgn="base">
              <a:buNone/>
            </a:pPr>
            <a:r>
              <a:rPr lang="en-GB" sz="2000" b="1" dirty="0" smtClean="0"/>
              <a:t>Letter/Email:</a:t>
            </a:r>
          </a:p>
          <a:p>
            <a:pPr fontAlgn="base">
              <a:buNone/>
            </a:pPr>
            <a:endParaRPr lang="en-GB" sz="2000" b="1" dirty="0" smtClean="0"/>
          </a:p>
          <a:p>
            <a:pPr fontAlgn="base"/>
            <a:r>
              <a:rPr lang="en-GB" sz="2000" dirty="0" smtClean="0"/>
              <a:t>Use a simple, professional layout</a:t>
            </a:r>
          </a:p>
          <a:p>
            <a:pPr fontAlgn="base"/>
            <a:r>
              <a:rPr lang="en-GB" sz="2000" dirty="0" smtClean="0"/>
              <a:t>Good grammar</a:t>
            </a:r>
          </a:p>
          <a:p>
            <a:pPr fontAlgn="base"/>
            <a:r>
              <a:rPr lang="en-GB" sz="2000" dirty="0" smtClean="0"/>
              <a:t>Personalise if you know the name – Dear Mrs Smith</a:t>
            </a:r>
          </a:p>
          <a:p>
            <a:pPr fontAlgn="base"/>
            <a:r>
              <a:rPr lang="en-GB" sz="2000" dirty="0" smtClean="0"/>
              <a:t>Address and contact details</a:t>
            </a:r>
          </a:p>
          <a:p>
            <a:pPr fontAlgn="base"/>
            <a:r>
              <a:rPr lang="en-GB" sz="2000" dirty="0" smtClean="0"/>
              <a:t>Courtesy and politeness</a:t>
            </a:r>
          </a:p>
          <a:p>
            <a:pPr fontAlgn="base"/>
            <a:r>
              <a:rPr lang="en-GB" sz="2000" dirty="0" smtClean="0"/>
              <a:t>Short and succinct – I’m contacting you to</a:t>
            </a:r>
          </a:p>
          <a:p>
            <a:pPr fontAlgn="base"/>
            <a:endParaRPr lang="en-GB" sz="2000" dirty="0" smtClean="0"/>
          </a:p>
          <a:p>
            <a:pPr fontAlgn="base">
              <a:buNone/>
            </a:pPr>
            <a:endParaRPr lang="en-GB" sz="2000" dirty="0" smtClean="0"/>
          </a:p>
          <a:p>
            <a:pPr fontAlgn="base"/>
            <a:endParaRPr lang="en-GB" sz="2000" dirty="0" smtClean="0"/>
          </a:p>
          <a:p>
            <a:endParaRPr lang="en-GB" sz="21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14338" name="Picture 2" descr="Related image"/>
          <p:cNvPicPr>
            <a:picLocks noChangeAspect="1" noChangeArrowheads="1"/>
          </p:cNvPicPr>
          <p:nvPr/>
        </p:nvPicPr>
        <p:blipFill>
          <a:blip r:embed="rId2" cstate="print"/>
          <a:srcRect/>
          <a:stretch>
            <a:fillRect/>
          </a:stretch>
        </p:blipFill>
        <p:spPr bwMode="auto">
          <a:xfrm>
            <a:off x="5181600" y="2438400"/>
            <a:ext cx="3467100" cy="21145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Meeting and Managing New Relationships</a:t>
            </a:r>
            <a:endParaRPr lang="en-GB" sz="2800" dirty="0"/>
          </a:p>
        </p:txBody>
      </p:sp>
      <p:sp>
        <p:nvSpPr>
          <p:cNvPr id="3" name="Content Placeholder 2"/>
          <p:cNvSpPr>
            <a:spLocks noGrp="1"/>
          </p:cNvSpPr>
          <p:nvPr>
            <p:ph idx="1"/>
          </p:nvPr>
        </p:nvSpPr>
        <p:spPr>
          <a:xfrm>
            <a:off x="381000" y="1447800"/>
            <a:ext cx="5638800" cy="5105400"/>
          </a:xfrm>
        </p:spPr>
        <p:style>
          <a:lnRef idx="1">
            <a:schemeClr val="accent6"/>
          </a:lnRef>
          <a:fillRef idx="3">
            <a:schemeClr val="accent6"/>
          </a:fillRef>
          <a:effectRef idx="2">
            <a:schemeClr val="accent6"/>
          </a:effectRef>
          <a:fontRef idx="minor">
            <a:schemeClr val="lt1"/>
          </a:fontRef>
        </p:style>
        <p:txBody>
          <a:bodyPr>
            <a:normAutofit/>
          </a:bodyPr>
          <a:lstStyle/>
          <a:p>
            <a:pPr fontAlgn="base">
              <a:buNone/>
            </a:pPr>
            <a:r>
              <a:rPr lang="en-GB" sz="2000" b="1" dirty="0" smtClean="0"/>
              <a:t>Telephone:</a:t>
            </a:r>
          </a:p>
          <a:p>
            <a:pPr fontAlgn="base">
              <a:buNone/>
            </a:pPr>
            <a:endParaRPr lang="en-GB" sz="2000" dirty="0" smtClean="0"/>
          </a:p>
          <a:p>
            <a:pPr fontAlgn="base"/>
            <a:r>
              <a:rPr lang="en-GB" sz="2000" dirty="0" smtClean="0"/>
              <a:t>Courtesy and politeness</a:t>
            </a:r>
          </a:p>
          <a:p>
            <a:pPr fontAlgn="base"/>
            <a:r>
              <a:rPr lang="en-GB" sz="2000" dirty="0" smtClean="0"/>
              <a:t>Grammar and language – not too soft/loud no slang</a:t>
            </a:r>
          </a:p>
          <a:p>
            <a:pPr fontAlgn="base"/>
            <a:r>
              <a:rPr lang="en-GB" sz="2000" dirty="0" smtClean="0"/>
              <a:t>Smile when you speak and listen</a:t>
            </a:r>
          </a:p>
          <a:p>
            <a:pPr fontAlgn="base"/>
            <a:r>
              <a:rPr lang="en-GB" sz="2000" dirty="0" smtClean="0"/>
              <a:t>Personalise - my name is</a:t>
            </a:r>
          </a:p>
          <a:p>
            <a:pPr fontAlgn="base"/>
            <a:r>
              <a:rPr lang="en-GB" sz="2000" dirty="0" smtClean="0"/>
              <a:t>Succinct - I’m contacting you about</a:t>
            </a:r>
          </a:p>
          <a:p>
            <a:pPr fontAlgn="base"/>
            <a:r>
              <a:rPr lang="en-GB" sz="2000" dirty="0" smtClean="0"/>
              <a:t>Who is the person I should speak to?</a:t>
            </a:r>
          </a:p>
          <a:p>
            <a:pPr fontAlgn="base"/>
            <a:r>
              <a:rPr lang="en-GB" sz="2000" dirty="0" smtClean="0"/>
              <a:t>Speak to them or arrange convenient time</a:t>
            </a:r>
          </a:p>
          <a:p>
            <a:pPr fontAlgn="base"/>
            <a:r>
              <a:rPr lang="en-GB" sz="2000" dirty="0" smtClean="0"/>
              <a:t>Thank them for their time</a:t>
            </a:r>
          </a:p>
          <a:p>
            <a:pPr fontAlgn="base"/>
            <a:r>
              <a:rPr lang="en-GB" sz="2000" dirty="0" smtClean="0"/>
              <a:t>Goodbye</a:t>
            </a:r>
          </a:p>
          <a:p>
            <a:pPr fontAlgn="base">
              <a:buNone/>
            </a:pPr>
            <a:endParaRPr lang="en-GB" sz="2000" dirty="0" smtClean="0"/>
          </a:p>
          <a:p>
            <a:pPr fontAlgn="base"/>
            <a:endParaRPr lang="en-GB" sz="2000" dirty="0" smtClean="0"/>
          </a:p>
          <a:p>
            <a:endParaRPr lang="en-GB" sz="21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36865" name="Picture 1" descr="C:\Users\Keith\Dropbox\Images\telephone.jpg"/>
          <p:cNvPicPr>
            <a:picLocks noChangeAspect="1" noChangeArrowheads="1"/>
          </p:cNvPicPr>
          <p:nvPr/>
        </p:nvPicPr>
        <p:blipFill>
          <a:blip r:embed="rId2" cstate="print"/>
          <a:srcRect/>
          <a:stretch>
            <a:fillRect/>
          </a:stretch>
        </p:blipFill>
        <p:spPr bwMode="auto">
          <a:xfrm>
            <a:off x="6019800" y="1447800"/>
            <a:ext cx="2987675" cy="4476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2501</TotalTime>
  <Words>1763</Words>
  <Application>Microsoft Office PowerPoint</Application>
  <PresentationFormat>On-screen Show (4:3)</PresentationFormat>
  <Paragraphs>342</Paragraphs>
  <Slides>35</Slides>
  <Notes>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    Bristol Healthy Schools  Stride  Emotional Health and Wellbeing Programme  Year 10 –Lesson 2  Meeting and Managing New Relationships</vt:lpstr>
      <vt:lpstr>Our School Values and Ground Rules</vt:lpstr>
      <vt:lpstr>Meeting and Managing New Relationships</vt:lpstr>
      <vt:lpstr>Meeting and Managing New Relationships</vt:lpstr>
      <vt:lpstr>Meeting and Managing New Relationships</vt:lpstr>
      <vt:lpstr> </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Meeting and Managing New Relationships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320</cp:revision>
  <dcterms:created xsi:type="dcterms:W3CDTF">2006-08-16T00:00:00Z</dcterms:created>
  <dcterms:modified xsi:type="dcterms:W3CDTF">2017-12-13T11:09:39Z</dcterms:modified>
</cp:coreProperties>
</file>