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7" r:id="rId4"/>
    <p:sldId id="294" r:id="rId5"/>
    <p:sldId id="296" r:id="rId6"/>
    <p:sldId id="268" r:id="rId7"/>
    <p:sldId id="257" r:id="rId8"/>
    <p:sldId id="258" r:id="rId9"/>
    <p:sldId id="287" r:id="rId10"/>
    <p:sldId id="260" r:id="rId11"/>
    <p:sldId id="288" r:id="rId12"/>
    <p:sldId id="301" r:id="rId13"/>
    <p:sldId id="281" r:id="rId14"/>
    <p:sldId id="302" r:id="rId15"/>
    <p:sldId id="277" r:id="rId16"/>
    <p:sldId id="303" r:id="rId17"/>
    <p:sldId id="289" r:id="rId18"/>
    <p:sldId id="280" r:id="rId19"/>
    <p:sldId id="299" r:id="rId20"/>
    <p:sldId id="295" r:id="rId21"/>
    <p:sldId id="304" r:id="rId22"/>
    <p:sldId id="270" r:id="rId23"/>
    <p:sldId id="297" r:id="rId24"/>
    <p:sldId id="282" r:id="rId25"/>
    <p:sldId id="291" r:id="rId26"/>
    <p:sldId id="298" r:id="rId27"/>
    <p:sldId id="310" r:id="rId28"/>
    <p:sldId id="306" r:id="rId29"/>
    <p:sldId id="307" r:id="rId30"/>
    <p:sldId id="308" r:id="rId31"/>
    <p:sldId id="309" r:id="rId32"/>
    <p:sldId id="28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696" autoAdjust="0"/>
  </p:normalViewPr>
  <p:slideViewPr>
    <p:cSldViewPr>
      <p:cViewPr varScale="1">
        <p:scale>
          <a:sx n="81" d="100"/>
          <a:sy n="81" d="100"/>
        </p:scale>
        <p:origin x="-16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vimeo.com/231096826/e9779767b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10 – Lesson 3 </a:t>
            </a:r>
            <a:br>
              <a:rPr lang="en-GB" dirty="0" smtClean="0">
                <a:solidFill>
                  <a:schemeClr val="tx2">
                    <a:lumMod val="60000"/>
                    <a:lumOff val="40000"/>
                  </a:schemeClr>
                </a:solidFill>
              </a:rPr>
            </a:br>
            <a:r>
              <a:rPr lang="en-GB" dirty="0" smtClean="0">
                <a:solidFill>
                  <a:schemeClr val="tx2">
                    <a:lumMod val="60000"/>
                    <a:lumOff val="40000"/>
                  </a:schemeClr>
                </a:solidFill>
              </a:rPr>
              <a:t>Coping with Exam Stress</a:t>
            </a:r>
            <a:endParaRPr lang="en-GB" dirty="0">
              <a:solidFill>
                <a:schemeClr val="accent1"/>
              </a:solidFill>
            </a:endParaRPr>
          </a:p>
        </p:txBody>
      </p:sp>
      <p:pic>
        <p:nvPicPr>
          <p:cNvPr id="4" name="Picture 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038600" cy="4800600"/>
          </a:xfrm>
        </p:spPr>
        <p:style>
          <a:lnRef idx="1">
            <a:schemeClr val="accent2"/>
          </a:lnRef>
          <a:fillRef idx="3">
            <a:schemeClr val="accent2"/>
          </a:fillRef>
          <a:effectRef idx="2">
            <a:schemeClr val="accent2"/>
          </a:effectRef>
          <a:fontRef idx="minor">
            <a:schemeClr val="lt1"/>
          </a:fontRef>
        </p:style>
        <p:txBody>
          <a:bodyPr>
            <a:normAutofit/>
          </a:bodyPr>
          <a:lstStyle/>
          <a:p>
            <a:pPr fontAlgn="base">
              <a:buNone/>
            </a:pPr>
            <a:r>
              <a:rPr lang="en-GB" sz="2000" b="1" dirty="0" smtClean="0"/>
              <a:t>How do I deal with stress?</a:t>
            </a:r>
          </a:p>
          <a:p>
            <a:pPr fontAlgn="base">
              <a:buNone/>
            </a:pPr>
            <a:endParaRPr lang="en-GB" sz="2000" dirty="0" smtClean="0"/>
          </a:p>
          <a:p>
            <a:pPr>
              <a:defRPr/>
            </a:pPr>
            <a:r>
              <a:rPr lang="en-GB" sz="2000" dirty="0" smtClean="0"/>
              <a:t>Unfortunately there is no magic wand that will remove the impact of stress on your life</a:t>
            </a:r>
          </a:p>
          <a:p>
            <a:pPr>
              <a:buNone/>
              <a:defRPr/>
            </a:pPr>
            <a:endParaRPr lang="en-GB" sz="2000" dirty="0" smtClean="0"/>
          </a:p>
          <a:p>
            <a:pPr>
              <a:defRPr/>
            </a:pPr>
            <a:r>
              <a:rPr lang="en-GB" sz="2000" dirty="0" smtClean="0"/>
              <a:t>Controlling stress is an active process which means that you will have to take steps to limit its impact</a:t>
            </a: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42" name="Picture 2" descr="C:\Users\Keith\Dropbox\Images\magic presenter.jpg"/>
          <p:cNvPicPr>
            <a:picLocks noChangeAspect="1" noChangeArrowheads="1"/>
          </p:cNvPicPr>
          <p:nvPr/>
        </p:nvPicPr>
        <p:blipFill>
          <a:blip r:embed="rId2" cstate="print"/>
          <a:srcRect/>
          <a:stretch>
            <a:fillRect/>
          </a:stretch>
        </p:blipFill>
        <p:spPr bwMode="auto">
          <a:xfrm>
            <a:off x="4737551" y="2209800"/>
            <a:ext cx="4279135"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5410200" cy="50292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PH" sz="2600" b="1" dirty="0" smtClean="0"/>
              <a:t>Strategies for dealing with stress:</a:t>
            </a:r>
          </a:p>
          <a:p>
            <a:pPr>
              <a:buNone/>
            </a:pPr>
            <a:endParaRPr lang="en-PH" sz="2200" b="1" dirty="0" smtClean="0"/>
          </a:p>
          <a:p>
            <a:pPr>
              <a:buNone/>
            </a:pPr>
            <a:r>
              <a:rPr lang="en-GB" sz="2300" dirty="0" smtClean="0"/>
              <a:t>Be careful about what you eat and drink</a:t>
            </a:r>
          </a:p>
          <a:p>
            <a:endParaRPr lang="en-PH" sz="2200" dirty="0" smtClean="0"/>
          </a:p>
          <a:p>
            <a:r>
              <a:rPr lang="en-PH" sz="2000" dirty="0" smtClean="0">
                <a:solidFill>
                  <a:srgbClr val="FF00FF"/>
                </a:solidFill>
              </a:rPr>
              <a:t>Class – what sort of things can you do here?</a:t>
            </a:r>
          </a:p>
          <a:p>
            <a:pPr>
              <a:buNone/>
            </a:pPr>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http://www.mylifeisbrilliant.com/wp-content/uploads/2011/07/4232709102_a484b97bfb.jpg"/>
          <p:cNvPicPr>
            <a:picLocks noChangeAspect="1" noChangeArrowheads="1"/>
          </p:cNvPicPr>
          <p:nvPr/>
        </p:nvPicPr>
        <p:blipFill>
          <a:blip r:embed="rId2" cstate="print"/>
          <a:srcRect/>
          <a:stretch>
            <a:fillRect/>
          </a:stretch>
        </p:blipFill>
        <p:spPr bwMode="auto">
          <a:xfrm>
            <a:off x="6046402" y="1905001"/>
            <a:ext cx="2860360" cy="1905000"/>
          </a:xfrm>
          <a:prstGeom prst="rect">
            <a:avLst/>
          </a:prstGeom>
          <a:noFill/>
          <a:ln w="9525">
            <a:noFill/>
            <a:miter lim="800000"/>
            <a:headEnd/>
            <a:tailEnd/>
          </a:ln>
        </p:spPr>
      </p:pic>
      <p:pic>
        <p:nvPicPr>
          <p:cNvPr id="7" name="Picture 4" descr="http://uncultured.com/wp-content/uploads/2009/06/evian.jpg"/>
          <p:cNvPicPr>
            <a:picLocks noChangeAspect="1" noChangeArrowheads="1"/>
          </p:cNvPicPr>
          <p:nvPr/>
        </p:nvPicPr>
        <p:blipFill>
          <a:blip r:embed="rId3" cstate="print"/>
          <a:srcRect/>
          <a:stretch>
            <a:fillRect/>
          </a:stretch>
        </p:blipFill>
        <p:spPr bwMode="auto">
          <a:xfrm>
            <a:off x="6296025" y="4181475"/>
            <a:ext cx="2238375" cy="2238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5410200" cy="5029200"/>
          </a:xfrm>
        </p:spPr>
        <p:style>
          <a:lnRef idx="1">
            <a:schemeClr val="accent4"/>
          </a:lnRef>
          <a:fillRef idx="2">
            <a:schemeClr val="accent4"/>
          </a:fillRef>
          <a:effectRef idx="1">
            <a:schemeClr val="accent4"/>
          </a:effectRef>
          <a:fontRef idx="minor">
            <a:schemeClr val="dk1"/>
          </a:fontRef>
        </p:style>
        <p:txBody>
          <a:bodyPr>
            <a:normAutofit fontScale="85000" lnSpcReduction="10000"/>
          </a:bodyPr>
          <a:lstStyle/>
          <a:p>
            <a:pPr>
              <a:buNone/>
            </a:pPr>
            <a:r>
              <a:rPr lang="en-GB" sz="2300" b="1" dirty="0" smtClean="0"/>
              <a:t>Be careful about what you eat and drink:</a:t>
            </a:r>
          </a:p>
          <a:p>
            <a:pPr>
              <a:buNone/>
            </a:pPr>
            <a:endParaRPr lang="en-PH" sz="2300" dirty="0" smtClean="0"/>
          </a:p>
          <a:p>
            <a:pPr lvl="1">
              <a:spcBef>
                <a:spcPct val="0"/>
              </a:spcBef>
            </a:pPr>
            <a:r>
              <a:rPr lang="en-GB" sz="2100" dirty="0" smtClean="0"/>
              <a:t>Try to eat a well balanced diet, eating at least three regular meals a day</a:t>
            </a:r>
          </a:p>
          <a:p>
            <a:pPr lvl="1">
              <a:spcBef>
                <a:spcPct val="0"/>
              </a:spcBef>
              <a:buNone/>
            </a:pPr>
            <a:endParaRPr lang="en-GB" sz="2100" dirty="0" smtClean="0"/>
          </a:p>
          <a:p>
            <a:pPr lvl="1">
              <a:spcBef>
                <a:spcPct val="0"/>
              </a:spcBef>
            </a:pPr>
            <a:r>
              <a:rPr lang="en-GB" sz="2100" dirty="0" smtClean="0"/>
              <a:t>Eat foods which will release energy slowly and are likely to have a calming effect</a:t>
            </a:r>
          </a:p>
          <a:p>
            <a:pPr lvl="1">
              <a:spcBef>
                <a:spcPct val="0"/>
              </a:spcBef>
              <a:buNone/>
            </a:pPr>
            <a:endParaRPr lang="en-GB" sz="2100" dirty="0" smtClean="0"/>
          </a:p>
          <a:p>
            <a:pPr lvl="1">
              <a:spcBef>
                <a:spcPct val="0"/>
              </a:spcBef>
            </a:pPr>
            <a:r>
              <a:rPr lang="en-GB" sz="2100" dirty="0" smtClean="0"/>
              <a:t>Food or drink high in sugar may give you instant energy,  but in the long term may wind you up leaving you feeling more nervy and edgy than you did before</a:t>
            </a:r>
          </a:p>
          <a:p>
            <a:pPr lvl="1">
              <a:spcBef>
                <a:spcPct val="0"/>
              </a:spcBef>
              <a:buNone/>
            </a:pPr>
            <a:endParaRPr lang="en-GB" sz="2100" dirty="0" smtClean="0"/>
          </a:p>
          <a:p>
            <a:pPr lvl="1">
              <a:spcBef>
                <a:spcPct val="0"/>
              </a:spcBef>
            </a:pPr>
            <a:r>
              <a:rPr lang="en-GB" sz="2100" dirty="0" smtClean="0"/>
              <a:t>Limit your consumption of caffeine particularly found in tea, coffee, fizzy soft drinks</a:t>
            </a:r>
          </a:p>
          <a:p>
            <a:pPr lvl="1">
              <a:spcBef>
                <a:spcPct val="0"/>
              </a:spcBef>
            </a:pPr>
            <a:endParaRPr lang="en-GB" sz="2100" dirty="0" smtClean="0"/>
          </a:p>
          <a:p>
            <a:pPr lvl="1">
              <a:spcBef>
                <a:spcPct val="0"/>
              </a:spcBef>
            </a:pPr>
            <a:r>
              <a:rPr lang="en-GB" sz="2100" dirty="0" smtClean="0"/>
              <a:t>Excess caffeine tends to heighten arousal, increases "jittery" feelings, can also impair your concentration and may keep you awake at night</a:t>
            </a:r>
          </a:p>
          <a:p>
            <a:endParaRPr lang="en-PH" sz="2200" dirty="0" smtClean="0"/>
          </a:p>
          <a:p>
            <a:endParaRPr lang="en-PH" sz="2000" dirty="0" smtClean="0">
              <a:latin typeface="Comic Sans MS" pitchFamily="66" charset="0"/>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2" descr="http://www.mylifeisbrilliant.com/wp-content/uploads/2011/07/4232709102_a484b97bfb.jpg"/>
          <p:cNvPicPr>
            <a:picLocks noChangeAspect="1" noChangeArrowheads="1"/>
          </p:cNvPicPr>
          <p:nvPr/>
        </p:nvPicPr>
        <p:blipFill>
          <a:blip r:embed="rId2" cstate="print"/>
          <a:srcRect/>
          <a:stretch>
            <a:fillRect/>
          </a:stretch>
        </p:blipFill>
        <p:spPr bwMode="auto">
          <a:xfrm>
            <a:off x="6046402" y="1905001"/>
            <a:ext cx="2860360" cy="1905000"/>
          </a:xfrm>
          <a:prstGeom prst="rect">
            <a:avLst/>
          </a:prstGeom>
          <a:noFill/>
          <a:ln w="9525">
            <a:noFill/>
            <a:miter lim="800000"/>
            <a:headEnd/>
            <a:tailEnd/>
          </a:ln>
        </p:spPr>
      </p:pic>
      <p:pic>
        <p:nvPicPr>
          <p:cNvPr id="7" name="Picture 4" descr="http://uncultured.com/wp-content/uploads/2009/06/evian.jpg"/>
          <p:cNvPicPr>
            <a:picLocks noChangeAspect="1" noChangeArrowheads="1"/>
          </p:cNvPicPr>
          <p:nvPr/>
        </p:nvPicPr>
        <p:blipFill>
          <a:blip r:embed="rId3" cstate="print"/>
          <a:srcRect/>
          <a:stretch>
            <a:fillRect/>
          </a:stretch>
        </p:blipFill>
        <p:spPr bwMode="auto">
          <a:xfrm>
            <a:off x="6296025" y="4181475"/>
            <a:ext cx="2238375" cy="2238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vertical)">
                                      <p:cBhvr>
                                        <p:cTn id="7" dur="500"/>
                                        <p:tgtEl>
                                          <p:spTgt spid="3">
                                            <p:txEl>
                                              <p:pRg st="2" end="2"/>
                                            </p:txEl>
                                          </p:spTgt>
                                        </p:tgtEl>
                                      </p:cBhvr>
                                    </p:animEffect>
                                  </p:childTnLst>
                                </p:cTn>
                              </p:par>
                            </p:childTnLst>
                          </p:cTn>
                        </p:par>
                        <p:par>
                          <p:cTn id="8" fill="hold">
                            <p:stCondLst>
                              <p:cond delay="500"/>
                            </p:stCondLst>
                            <p:childTnLst>
                              <p:par>
                                <p:cTn id="9" presetID="3" presetClass="entr" presetSubtype="5"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blinds(vertical)">
                                      <p:cBhvr>
                                        <p:cTn id="11" dur="500"/>
                                        <p:tgtEl>
                                          <p:spTgt spid="3">
                                            <p:txEl>
                                              <p:pRg st="4" end="4"/>
                                            </p:txEl>
                                          </p:spTgt>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vertical)">
                                      <p:cBhvr>
                                        <p:cTn id="15" dur="500"/>
                                        <p:tgtEl>
                                          <p:spTgt spid="3">
                                            <p:txEl>
                                              <p:pRg st="6" end="6"/>
                                            </p:txEl>
                                          </p:spTgt>
                                        </p:tgtEl>
                                      </p:cBhvr>
                                    </p:animEffect>
                                  </p:childTnLst>
                                </p:cTn>
                              </p:par>
                            </p:childTnLst>
                          </p:cTn>
                        </p:par>
                        <p:par>
                          <p:cTn id="16" fill="hold">
                            <p:stCondLst>
                              <p:cond delay="1500"/>
                            </p:stCondLst>
                            <p:childTnLst>
                              <p:par>
                                <p:cTn id="17" presetID="3" presetClass="entr" presetSubtype="5"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blinds(vertical)">
                                      <p:cBhvr>
                                        <p:cTn id="19" dur="500"/>
                                        <p:tgtEl>
                                          <p:spTgt spid="3">
                                            <p:txEl>
                                              <p:pRg st="8" end="8"/>
                                            </p:txEl>
                                          </p:spTgt>
                                        </p:tgtEl>
                                      </p:cBhvr>
                                    </p:animEffect>
                                  </p:childTnLst>
                                </p:cTn>
                              </p:par>
                            </p:childTnLst>
                          </p:cTn>
                        </p:par>
                        <p:par>
                          <p:cTn id="20" fill="hold">
                            <p:stCondLst>
                              <p:cond delay="2000"/>
                            </p:stCondLst>
                            <p:childTnLst>
                              <p:par>
                                <p:cTn id="21" presetID="3" presetClass="entr" presetSubtype="5"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blinds(vertical)">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5486400" cy="4876800"/>
          </a:xfrm>
          <a:solidFill>
            <a:schemeClr val="accent5">
              <a:lumMod val="20000"/>
              <a:lumOff val="80000"/>
            </a:schemeClr>
          </a:solidFill>
        </p:spPr>
        <p:style>
          <a:lnRef idx="1">
            <a:schemeClr val="accent4"/>
          </a:lnRef>
          <a:fillRef idx="3">
            <a:schemeClr val="accent4"/>
          </a:fillRef>
          <a:effectRef idx="2">
            <a:schemeClr val="accent4"/>
          </a:effectRef>
          <a:fontRef idx="minor">
            <a:schemeClr val="lt1"/>
          </a:fontRef>
        </p:style>
        <p:txBody>
          <a:bodyPr>
            <a:normAutofit/>
          </a:bodyPr>
          <a:lstStyle/>
          <a:p>
            <a:pPr>
              <a:buNone/>
            </a:pPr>
            <a:r>
              <a:rPr lang="en-GB" sz="2000" b="1" dirty="0" smtClean="0">
                <a:solidFill>
                  <a:schemeClr val="tx1"/>
                </a:solidFill>
              </a:rPr>
              <a:t>Get Enough Sleep:</a:t>
            </a:r>
            <a:endParaRPr lang="en-GB" sz="2000" dirty="0" smtClean="0">
              <a:solidFill>
                <a:schemeClr val="tx1"/>
              </a:solidFill>
            </a:endParaRPr>
          </a:p>
          <a:p>
            <a:pPr>
              <a:buNone/>
            </a:pPr>
            <a:endParaRPr lang="en-GB" sz="2000" dirty="0" smtClean="0"/>
          </a:p>
          <a:p>
            <a:r>
              <a:rPr lang="en-PH" sz="2000" dirty="0" smtClean="0">
                <a:solidFill>
                  <a:srgbClr val="FF00FF"/>
                </a:solidFill>
              </a:rPr>
              <a:t>Class – what sort of things can you do here?</a:t>
            </a:r>
          </a:p>
          <a:p>
            <a:pPr lvl="1">
              <a:spcBef>
                <a:spcPct val="0"/>
              </a:spcBef>
            </a:pPr>
            <a:endParaRPr lang="en-GB" sz="1800" dirty="0" smtClean="0"/>
          </a:p>
          <a:p>
            <a:pPr>
              <a:spcBef>
                <a:spcPct val="0"/>
              </a:spcBef>
            </a:pPr>
            <a:endParaRPr lang="en-GB" sz="2000" dirty="0" smtClean="0"/>
          </a:p>
          <a:p>
            <a:pPr>
              <a:buNone/>
            </a:pPr>
            <a:endParaRPr lang="en-GB" sz="2000" dirty="0" smtClean="0"/>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8" descr="http://yxhealth.com/wp-content/uploads/2010/08/lady-yawning.jpg"/>
          <p:cNvPicPr>
            <a:picLocks noChangeAspect="1" noChangeArrowheads="1"/>
          </p:cNvPicPr>
          <p:nvPr/>
        </p:nvPicPr>
        <p:blipFill>
          <a:blip r:embed="rId2" cstate="print"/>
          <a:srcRect/>
          <a:stretch>
            <a:fillRect/>
          </a:stretch>
        </p:blipFill>
        <p:spPr bwMode="auto">
          <a:xfrm>
            <a:off x="6172200" y="2209800"/>
            <a:ext cx="2624645" cy="3190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5486400" cy="4876800"/>
          </a:xfrm>
        </p:spPr>
        <p:style>
          <a:lnRef idx="1">
            <a:schemeClr val="accent4"/>
          </a:lnRef>
          <a:fillRef idx="3">
            <a:schemeClr val="accent4"/>
          </a:fillRef>
          <a:effectRef idx="2">
            <a:schemeClr val="accent4"/>
          </a:effectRef>
          <a:fontRef idx="minor">
            <a:schemeClr val="lt1"/>
          </a:fontRef>
        </p:style>
        <p:txBody>
          <a:bodyPr>
            <a:normAutofit/>
          </a:bodyPr>
          <a:lstStyle/>
          <a:p>
            <a:pPr>
              <a:buNone/>
            </a:pPr>
            <a:r>
              <a:rPr lang="en-GB" sz="2000" dirty="0" smtClean="0"/>
              <a:t>Get Enough Sleep:</a:t>
            </a:r>
          </a:p>
          <a:p>
            <a:pPr>
              <a:buNone/>
            </a:pPr>
            <a:endParaRPr lang="en-GB" sz="2000" dirty="0" smtClean="0"/>
          </a:p>
          <a:p>
            <a:pPr>
              <a:spcBef>
                <a:spcPct val="0"/>
              </a:spcBef>
            </a:pPr>
            <a:r>
              <a:rPr lang="en-GB" sz="2000" dirty="0" smtClean="0"/>
              <a:t>Make sure that you get plenty of rest - eight hours a night</a:t>
            </a:r>
          </a:p>
          <a:p>
            <a:pPr>
              <a:spcBef>
                <a:spcPct val="0"/>
              </a:spcBef>
              <a:buNone/>
            </a:pPr>
            <a:endParaRPr lang="en-GB" sz="2000" dirty="0" smtClean="0"/>
          </a:p>
          <a:p>
            <a:pPr>
              <a:spcBef>
                <a:spcPct val="0"/>
              </a:spcBef>
            </a:pPr>
            <a:r>
              <a:rPr lang="en-GB" sz="2000" dirty="0" smtClean="0"/>
              <a:t>If getting to sleep is a problem, ensure that you have at least a half an hour break from your revision before going to bed</a:t>
            </a:r>
          </a:p>
          <a:p>
            <a:pPr>
              <a:spcBef>
                <a:spcPct val="0"/>
              </a:spcBef>
              <a:buNone/>
            </a:pPr>
            <a:endParaRPr lang="en-GB" sz="2000" dirty="0" smtClean="0"/>
          </a:p>
          <a:p>
            <a:pPr>
              <a:spcBef>
                <a:spcPct val="0"/>
              </a:spcBef>
            </a:pPr>
            <a:r>
              <a:rPr lang="en-GB" sz="2000" dirty="0" smtClean="0"/>
              <a:t>Use this break to do anything relaxing which will take your mind off your work such as:</a:t>
            </a:r>
          </a:p>
          <a:p>
            <a:pPr>
              <a:spcBef>
                <a:spcPct val="0"/>
              </a:spcBef>
              <a:buNone/>
            </a:pPr>
            <a:endParaRPr lang="en-GB" sz="2000" dirty="0" smtClean="0"/>
          </a:p>
          <a:p>
            <a:pPr lvl="1">
              <a:spcBef>
                <a:spcPct val="0"/>
              </a:spcBef>
            </a:pPr>
            <a:r>
              <a:rPr lang="en-GB" sz="1800" dirty="0" smtClean="0"/>
              <a:t>having a soak in the bath</a:t>
            </a:r>
          </a:p>
          <a:p>
            <a:pPr lvl="1">
              <a:spcBef>
                <a:spcPct val="0"/>
              </a:spcBef>
            </a:pPr>
            <a:r>
              <a:rPr lang="en-GB" sz="1800" dirty="0" smtClean="0"/>
              <a:t>chatting to your family or friends</a:t>
            </a:r>
          </a:p>
          <a:p>
            <a:pPr lvl="1">
              <a:spcBef>
                <a:spcPct val="0"/>
              </a:spcBef>
            </a:pPr>
            <a:r>
              <a:rPr lang="en-GB" sz="1800" dirty="0" smtClean="0"/>
              <a:t>listening to some  music</a:t>
            </a:r>
          </a:p>
          <a:p>
            <a:pPr>
              <a:spcBef>
                <a:spcPct val="0"/>
              </a:spcBef>
            </a:pPr>
            <a:endParaRPr lang="en-GB" sz="2000" dirty="0" smtClean="0"/>
          </a:p>
          <a:p>
            <a:pPr>
              <a:buNone/>
            </a:pPr>
            <a:endParaRPr lang="en-GB" sz="2000" dirty="0" smtClean="0"/>
          </a:p>
          <a:p>
            <a:pPr lvl="0">
              <a:buNone/>
            </a:pPr>
            <a:endParaRPr lang="en-GB" sz="2000" dirty="0" smtClean="0">
              <a:solidFill>
                <a:srgbClr val="FF00FF"/>
              </a:solidFill>
            </a:endParaRPr>
          </a:p>
          <a:p>
            <a:endParaRPr lang="en-GB" dirty="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8" descr="http://yxhealth.com/wp-content/uploads/2010/08/lady-yawning.jpg"/>
          <p:cNvPicPr>
            <a:picLocks noChangeAspect="1" noChangeArrowheads="1"/>
          </p:cNvPicPr>
          <p:nvPr/>
        </p:nvPicPr>
        <p:blipFill>
          <a:blip r:embed="rId2" cstate="print"/>
          <a:srcRect/>
          <a:stretch>
            <a:fillRect/>
          </a:stretch>
        </p:blipFill>
        <p:spPr bwMode="auto">
          <a:xfrm>
            <a:off x="6172200" y="2209800"/>
            <a:ext cx="2624645" cy="3190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572000" cy="4876800"/>
          </a:xfrm>
          <a:solidFill>
            <a:schemeClr val="accent6">
              <a:lumMod val="40000"/>
              <a:lumOff val="60000"/>
            </a:schemeClr>
          </a:solidFill>
        </p:spPr>
        <p:style>
          <a:lnRef idx="1">
            <a:schemeClr val="accent6"/>
          </a:lnRef>
          <a:fillRef idx="3">
            <a:schemeClr val="accent6"/>
          </a:fillRef>
          <a:effectRef idx="2">
            <a:schemeClr val="accent6"/>
          </a:effectRef>
          <a:fontRef idx="minor">
            <a:schemeClr val="lt1"/>
          </a:fontRef>
        </p:style>
        <p:txBody>
          <a:bodyPr>
            <a:normAutofit/>
          </a:bodyPr>
          <a:lstStyle/>
          <a:p>
            <a:pPr lvl="0">
              <a:buNone/>
            </a:pPr>
            <a:r>
              <a:rPr lang="en-GB" sz="2400" b="1" dirty="0" smtClean="0">
                <a:solidFill>
                  <a:schemeClr val="tx1"/>
                </a:solidFill>
              </a:rPr>
              <a:t>Take Regular Exercise:</a:t>
            </a:r>
          </a:p>
          <a:p>
            <a:pPr lvl="0">
              <a:buNone/>
            </a:pPr>
            <a:endParaRPr lang="en-GB" sz="2000" b="1" dirty="0" smtClean="0"/>
          </a:p>
          <a:p>
            <a:pPr>
              <a:spcBef>
                <a:spcPct val="0"/>
              </a:spcBef>
              <a:buNone/>
            </a:pPr>
            <a:endParaRPr lang="en-GB" sz="2000" dirty="0" smtClean="0"/>
          </a:p>
          <a:p>
            <a:r>
              <a:rPr lang="en-PH" sz="2000" dirty="0" smtClean="0">
                <a:solidFill>
                  <a:srgbClr val="FF00FF"/>
                </a:solidFill>
              </a:rPr>
              <a:t>Class – what sort of things can you do here?</a:t>
            </a:r>
          </a:p>
          <a:p>
            <a:pPr lvl="0">
              <a:buNone/>
            </a:pPr>
            <a:endParaRPr lang="en-GB" sz="2000" dirty="0" smtClean="0"/>
          </a:p>
          <a:p>
            <a:endParaRPr lang="en-GB" sz="2000" dirty="0"/>
          </a:p>
        </p:txBody>
      </p:sp>
      <p:pic>
        <p:nvPicPr>
          <p:cNvPr id="5" name="Picture 2" descr="http://1.bp.blogspot.com/-r0U51cg_W1Q/TfNoA5YuHRI/AAAAAAAAAEY/5S1m_vOX4VM/s1600/exercise+%25281%2529.jpg"/>
          <p:cNvPicPr>
            <a:picLocks noChangeAspect="1" noChangeArrowheads="1"/>
          </p:cNvPicPr>
          <p:nvPr/>
        </p:nvPicPr>
        <p:blipFill>
          <a:blip r:embed="rId2" cstate="print"/>
          <a:srcRect/>
          <a:stretch>
            <a:fillRect/>
          </a:stretch>
        </p:blipFill>
        <p:spPr bwMode="auto">
          <a:xfrm>
            <a:off x="5181599" y="2438400"/>
            <a:ext cx="3621525" cy="240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572000" cy="4876800"/>
          </a:xfrm>
        </p:spPr>
        <p:style>
          <a:lnRef idx="1">
            <a:schemeClr val="accent6"/>
          </a:lnRef>
          <a:fillRef idx="3">
            <a:schemeClr val="accent6"/>
          </a:fillRef>
          <a:effectRef idx="2">
            <a:schemeClr val="accent6"/>
          </a:effectRef>
          <a:fontRef idx="minor">
            <a:schemeClr val="lt1"/>
          </a:fontRef>
        </p:style>
        <p:txBody>
          <a:bodyPr>
            <a:normAutofit fontScale="85000" lnSpcReduction="10000"/>
          </a:bodyPr>
          <a:lstStyle/>
          <a:p>
            <a:pPr lvl="0">
              <a:buNone/>
            </a:pPr>
            <a:r>
              <a:rPr lang="en-GB" sz="2400" b="1" dirty="0" smtClean="0"/>
              <a:t>Take Regular Exercise:</a:t>
            </a:r>
          </a:p>
          <a:p>
            <a:pPr lvl="0">
              <a:buNone/>
            </a:pPr>
            <a:endParaRPr lang="en-GB" sz="2000" b="1" dirty="0" smtClean="0"/>
          </a:p>
          <a:p>
            <a:pPr>
              <a:spcBef>
                <a:spcPct val="0"/>
              </a:spcBef>
            </a:pPr>
            <a:r>
              <a:rPr lang="en-GB" sz="2000" dirty="0" smtClean="0"/>
              <a:t>Exercising regularly will not only help to keep you physically healthy, but also uses up the hormones and nervous energy produced when you are stressed</a:t>
            </a:r>
          </a:p>
          <a:p>
            <a:pPr>
              <a:spcBef>
                <a:spcPct val="0"/>
              </a:spcBef>
              <a:buNone/>
            </a:pPr>
            <a:endParaRPr lang="en-GB" sz="2000" dirty="0" smtClean="0"/>
          </a:p>
          <a:p>
            <a:pPr>
              <a:spcBef>
                <a:spcPct val="0"/>
              </a:spcBef>
            </a:pPr>
            <a:r>
              <a:rPr lang="en-GB" sz="2000" dirty="0" smtClean="0"/>
              <a:t>Exercise will also help to relax the muscles which become tense when you are stressed</a:t>
            </a:r>
          </a:p>
          <a:p>
            <a:pPr>
              <a:spcBef>
                <a:spcPct val="0"/>
              </a:spcBef>
            </a:pPr>
            <a:endParaRPr lang="en-GB" sz="2000" dirty="0" smtClean="0"/>
          </a:p>
          <a:p>
            <a:pPr>
              <a:spcBef>
                <a:spcPct val="0"/>
              </a:spcBef>
            </a:pPr>
            <a:r>
              <a:rPr lang="en-GB" sz="2000" dirty="0" smtClean="0"/>
              <a:t>As exercise increases the blood flow around the body, it can help you to think more clearly</a:t>
            </a:r>
          </a:p>
          <a:p>
            <a:pPr>
              <a:spcBef>
                <a:spcPct val="0"/>
              </a:spcBef>
            </a:pPr>
            <a:endParaRPr lang="en-GB" sz="2000" dirty="0" smtClean="0"/>
          </a:p>
          <a:p>
            <a:pPr>
              <a:spcBef>
                <a:spcPct val="0"/>
              </a:spcBef>
            </a:pPr>
            <a:r>
              <a:rPr lang="en-GB" sz="2000" dirty="0" smtClean="0"/>
              <a:t>You don’t have do strenuous sport, swimming, walking, cycling or dancing</a:t>
            </a:r>
          </a:p>
          <a:p>
            <a:pPr>
              <a:spcBef>
                <a:spcPct val="0"/>
              </a:spcBef>
              <a:buNone/>
            </a:pPr>
            <a:endParaRPr lang="en-GB" sz="2000" dirty="0" smtClean="0"/>
          </a:p>
          <a:p>
            <a:pPr>
              <a:spcBef>
                <a:spcPct val="0"/>
              </a:spcBef>
            </a:pPr>
            <a:r>
              <a:rPr lang="en-GB" sz="2000" dirty="0" smtClean="0"/>
              <a:t>Anything that gets you moving around and is enjoyable is beneficial, especially if it involves spending at least half an hour in the fresh air every day</a:t>
            </a:r>
          </a:p>
          <a:p>
            <a:pPr>
              <a:spcBef>
                <a:spcPct val="0"/>
              </a:spcBef>
            </a:pPr>
            <a:endParaRPr lang="en-GB" sz="2000" dirty="0" smtClean="0"/>
          </a:p>
          <a:p>
            <a:pPr lvl="0">
              <a:buNone/>
            </a:pPr>
            <a:endParaRPr lang="en-GB" sz="2000" dirty="0" smtClean="0"/>
          </a:p>
          <a:p>
            <a:endParaRPr lang="en-GB" sz="2000" dirty="0"/>
          </a:p>
        </p:txBody>
      </p:sp>
      <p:pic>
        <p:nvPicPr>
          <p:cNvPr id="5" name="Picture 2" descr="http://1.bp.blogspot.com/-r0U51cg_W1Q/TfNoA5YuHRI/AAAAAAAAAEY/5S1m_vOX4VM/s1600/exercise+%25281%2529.jpg"/>
          <p:cNvPicPr>
            <a:picLocks noChangeAspect="1" noChangeArrowheads="1"/>
          </p:cNvPicPr>
          <p:nvPr/>
        </p:nvPicPr>
        <p:blipFill>
          <a:blip r:embed="rId2" cstate="print"/>
          <a:srcRect/>
          <a:stretch>
            <a:fillRect/>
          </a:stretch>
        </p:blipFill>
        <p:spPr bwMode="auto">
          <a:xfrm>
            <a:off x="5181599" y="2438400"/>
            <a:ext cx="3621525" cy="240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dissolve">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4958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Control Your Breathing:</a:t>
            </a:r>
            <a:endParaRPr lang="en-US" sz="2000" dirty="0" smtClean="0"/>
          </a:p>
          <a:p>
            <a:pPr lvl="0"/>
            <a:endParaRPr lang="en-GB" sz="2000" dirty="0" smtClean="0"/>
          </a:p>
          <a:p>
            <a:r>
              <a:rPr lang="en-GB" sz="2000" dirty="0" smtClean="0"/>
              <a:t>If you are starting to feel very stressed, try to regulate your breathing by concentrating on breathing out to a slow count of four - the breathing in will take care of itself</a:t>
            </a:r>
          </a:p>
          <a:p>
            <a:endParaRPr lang="en-GB" sz="2000" dirty="0" smtClean="0"/>
          </a:p>
          <a:p>
            <a:r>
              <a:rPr lang="en-GB" sz="2000" dirty="0" smtClean="0"/>
              <a:t>It will be helpful if you practise this exercise when you are not stressed so that you are very familiar with the technique when you actually need it</a:t>
            </a:r>
          </a:p>
          <a:p>
            <a:endParaRPr lang="en-GB" sz="2000" dirty="0"/>
          </a:p>
        </p:txBody>
      </p:sp>
      <p:pic>
        <p:nvPicPr>
          <p:cNvPr id="5" name="Picture 2" descr="http://meditationforbeginners.net/wp-content/uploads/2010/12/meditation.jpg"/>
          <p:cNvPicPr>
            <a:picLocks noChangeAspect="1" noChangeArrowheads="1"/>
          </p:cNvPicPr>
          <p:nvPr/>
        </p:nvPicPr>
        <p:blipFill>
          <a:blip r:embed="rId2" cstate="print"/>
          <a:srcRect/>
          <a:stretch>
            <a:fillRect/>
          </a:stretch>
        </p:blipFill>
        <p:spPr bwMode="auto">
          <a:xfrm>
            <a:off x="5410200" y="2209800"/>
            <a:ext cx="3238500" cy="3143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495800" cy="4876800"/>
          </a:xfrm>
        </p:spPr>
        <p:style>
          <a:lnRef idx="1">
            <a:schemeClr val="accent1"/>
          </a:lnRef>
          <a:fillRef idx="2">
            <a:schemeClr val="accent1"/>
          </a:fillRef>
          <a:effectRef idx="1">
            <a:schemeClr val="accent1"/>
          </a:effectRef>
          <a:fontRef idx="minor">
            <a:schemeClr val="dk1"/>
          </a:fontRef>
        </p:style>
        <p:txBody>
          <a:bodyPr>
            <a:normAutofit/>
          </a:bodyPr>
          <a:lstStyle/>
          <a:p>
            <a:pPr fontAlgn="base">
              <a:buNone/>
            </a:pPr>
            <a:r>
              <a:rPr lang="en-GB" sz="2000" b="1" dirty="0" smtClean="0"/>
              <a:t>Make Time For Fun:</a:t>
            </a:r>
          </a:p>
          <a:p>
            <a:pPr fontAlgn="base">
              <a:buNone/>
            </a:pPr>
            <a:endParaRPr lang="en-GB" sz="2000" dirty="0" smtClean="0"/>
          </a:p>
          <a:p>
            <a:r>
              <a:rPr lang="en-GB" sz="2000" dirty="0" smtClean="0"/>
              <a:t>Build leisure time into your revision days and the days that you sit your exams</a:t>
            </a:r>
          </a:p>
          <a:p>
            <a:pPr>
              <a:buNone/>
            </a:pPr>
            <a:endParaRPr lang="en-GB" sz="2000" dirty="0" smtClean="0"/>
          </a:p>
          <a:p>
            <a:r>
              <a:rPr lang="en-GB" sz="2000" dirty="0" smtClean="0"/>
              <a:t>Get involved in a non-academic activity, such as sports, crafts, hobbies or music</a:t>
            </a:r>
          </a:p>
          <a:p>
            <a:pPr>
              <a:buNone/>
            </a:pPr>
            <a:endParaRPr lang="en-GB" sz="2000" dirty="0" smtClean="0"/>
          </a:p>
          <a:p>
            <a:r>
              <a:rPr lang="en-GB" sz="2000" dirty="0" smtClean="0"/>
              <a:t>Anything that you find relaxing or enjoyable which will give you a break from thinking or worrying about your exams will be beneficial</a:t>
            </a:r>
          </a:p>
          <a:p>
            <a:pPr lvl="0"/>
            <a:endParaRPr lang="en-GB" sz="2000" dirty="0" smtClean="0"/>
          </a:p>
          <a:p>
            <a:endParaRPr lang="en-GB" sz="2000" dirty="0"/>
          </a:p>
        </p:txBody>
      </p:sp>
      <p:pic>
        <p:nvPicPr>
          <p:cNvPr id="2050" name="Picture 2" descr="C:\Users\Keith\Dropbox\Images\happy beach young people.jpg"/>
          <p:cNvPicPr>
            <a:picLocks noChangeAspect="1" noChangeArrowheads="1"/>
          </p:cNvPicPr>
          <p:nvPr/>
        </p:nvPicPr>
        <p:blipFill>
          <a:blip r:embed="rId2" cstate="print"/>
          <a:srcRect/>
          <a:stretch>
            <a:fillRect/>
          </a:stretch>
        </p:blipFill>
        <p:spPr bwMode="auto">
          <a:xfrm>
            <a:off x="5236699" y="2438400"/>
            <a:ext cx="3712525"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en-GB" dirty="0" smtClean="0"/>
              <a:t>Click the link to the video:</a:t>
            </a:r>
          </a:p>
          <a:p>
            <a:pPr>
              <a:buNone/>
            </a:pPr>
            <a:endParaRPr lang="en-GB" dirty="0" smtClean="0"/>
          </a:p>
          <a:p>
            <a:pPr>
              <a:buNone/>
            </a:pPr>
            <a:r>
              <a:rPr lang="en-GB" dirty="0" smtClean="0">
                <a:hlinkClick r:id="rId2"/>
              </a:rPr>
              <a:t>Exam Stress No Problem!</a:t>
            </a:r>
            <a:r>
              <a:rPr lang="en-GB" dirty="0" smtClean="0"/>
              <a:t> </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343400" cy="4876800"/>
          </a:xfrm>
        </p:spPr>
        <p:style>
          <a:lnRef idx="1">
            <a:schemeClr val="accent4"/>
          </a:lnRef>
          <a:fillRef idx="2">
            <a:schemeClr val="accent4"/>
          </a:fillRef>
          <a:effectRef idx="1">
            <a:schemeClr val="accent4"/>
          </a:effectRef>
          <a:fontRef idx="minor">
            <a:schemeClr val="dk1"/>
          </a:fontRef>
        </p:style>
        <p:txBody>
          <a:bodyPr>
            <a:normAutofit/>
          </a:bodyPr>
          <a:lstStyle/>
          <a:p>
            <a:pPr fontAlgn="base">
              <a:buNone/>
            </a:pPr>
            <a:r>
              <a:rPr lang="en-GB" sz="2000" b="1" dirty="0" smtClean="0"/>
              <a:t>Improve Your Study Skills:</a:t>
            </a:r>
          </a:p>
          <a:p>
            <a:pPr fontAlgn="base">
              <a:buNone/>
            </a:pPr>
            <a:endParaRPr lang="en-GB" sz="2000" dirty="0" smtClean="0"/>
          </a:p>
          <a:p>
            <a:r>
              <a:rPr lang="en-GB" sz="2000" dirty="0" smtClean="0"/>
              <a:t>Effective study skills can reduce stress by making you feel more in control of your work and more confident that you will succeed</a:t>
            </a:r>
          </a:p>
          <a:p>
            <a:pPr>
              <a:buNone/>
            </a:pPr>
            <a:endParaRPr lang="en-GB" sz="2000" dirty="0" smtClean="0"/>
          </a:p>
          <a:p>
            <a:r>
              <a:rPr lang="en-GB" sz="2000" dirty="0" smtClean="0"/>
              <a:t>Remember that most of your fellow students will be feeling the same way as you do</a:t>
            </a:r>
          </a:p>
          <a:p>
            <a:pPr>
              <a:buNone/>
            </a:pPr>
            <a:endParaRPr lang="en-GB" sz="2000" dirty="0" smtClean="0"/>
          </a:p>
          <a:p>
            <a:r>
              <a:rPr lang="en-GB" sz="2000" dirty="0" smtClean="0"/>
              <a:t>Tell your friends and family how you feel and find ways of relaxing with them which will help to support you</a:t>
            </a:r>
          </a:p>
          <a:p>
            <a:pPr lvl="0"/>
            <a:endParaRPr lang="en-GB" sz="2000" dirty="0" smtClean="0"/>
          </a:p>
        </p:txBody>
      </p:sp>
      <p:pic>
        <p:nvPicPr>
          <p:cNvPr id="3074" name="Picture 2" descr="C:\Users\Keith\Dropbox\Images\writing letter.jpg"/>
          <p:cNvPicPr>
            <a:picLocks noChangeAspect="1" noChangeArrowheads="1"/>
          </p:cNvPicPr>
          <p:nvPr/>
        </p:nvPicPr>
        <p:blipFill>
          <a:blip r:embed="rId2" cstate="print"/>
          <a:srcRect/>
          <a:stretch>
            <a:fillRect/>
          </a:stretch>
        </p:blipFill>
        <p:spPr bwMode="auto">
          <a:xfrm>
            <a:off x="4991025" y="2667000"/>
            <a:ext cx="4117479"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724400" cy="4525963"/>
          </a:xfr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GB" sz="2000" b="1" dirty="0" smtClean="0"/>
              <a:t>Class Exercise:</a:t>
            </a:r>
          </a:p>
          <a:p>
            <a:pPr>
              <a:buNone/>
            </a:pPr>
            <a:endParaRPr lang="en-GB" sz="2000" b="1" dirty="0" smtClean="0"/>
          </a:p>
          <a:p>
            <a:r>
              <a:rPr lang="en-GB" sz="2000" dirty="0" smtClean="0">
                <a:solidFill>
                  <a:srgbClr val="FF00FF"/>
                </a:solidFill>
              </a:rPr>
              <a:t>Can any of you share your good practice on how you prepare for exams and how this reduces your stress levels</a:t>
            </a:r>
            <a:br>
              <a:rPr lang="en-GB" sz="2000" dirty="0" smtClean="0">
                <a:solidFill>
                  <a:srgbClr val="FF00FF"/>
                </a:solidFill>
              </a:rPr>
            </a:br>
            <a:endParaRPr lang="en-GB" sz="1800" dirty="0" smtClean="0">
              <a:solidFill>
                <a:srgbClr val="FF00FF"/>
              </a:solidFill>
            </a:endParaRPr>
          </a:p>
          <a:p>
            <a:pPr lvl="2"/>
            <a:endParaRPr lang="en-GB" sz="1800" dirty="0" smtClean="0">
              <a:solidFill>
                <a:srgbClr val="FF00FF"/>
              </a:solidFill>
            </a:endParaRPr>
          </a:p>
          <a:p>
            <a:pPr lvl="1"/>
            <a:endParaRPr lang="en-GB" sz="1600" dirty="0" smtClean="0">
              <a:solidFill>
                <a:srgbClr val="FF00FF"/>
              </a:solidFill>
            </a:endParaRPr>
          </a:p>
          <a:p>
            <a:pPr>
              <a:buNone/>
            </a:pPr>
            <a:endParaRPr lang="en-GB" sz="2000" b="1" dirty="0" smtClean="0"/>
          </a:p>
          <a:p>
            <a:pPr>
              <a:buNone/>
            </a:pPr>
            <a:endParaRPr lang="en-GB" sz="20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724400" cy="4876800"/>
          </a:xfrm>
        </p:spPr>
        <p:style>
          <a:lnRef idx="1">
            <a:schemeClr val="accent2"/>
          </a:lnRef>
          <a:fillRef idx="3">
            <a:schemeClr val="accent2"/>
          </a:fillRef>
          <a:effectRef idx="2">
            <a:schemeClr val="accent2"/>
          </a:effectRef>
          <a:fontRef idx="minor">
            <a:schemeClr val="lt1"/>
          </a:fontRef>
        </p:style>
        <p:txBody>
          <a:bodyPr>
            <a:normAutofit/>
          </a:bodyPr>
          <a:lstStyle/>
          <a:p>
            <a:pPr>
              <a:buNone/>
            </a:pPr>
            <a:r>
              <a:rPr lang="en-GB" sz="2000" b="1" dirty="0" smtClean="0"/>
              <a:t>Improve Your Study Skills:</a:t>
            </a:r>
          </a:p>
          <a:p>
            <a:pPr lvl="0">
              <a:buNone/>
            </a:pPr>
            <a:endParaRPr lang="en-GB" sz="2000" dirty="0" smtClean="0"/>
          </a:p>
          <a:p>
            <a:r>
              <a:rPr lang="en-GB" sz="2000" dirty="0" smtClean="0"/>
              <a:t>Clear your study area so that you have a good work space</a:t>
            </a:r>
          </a:p>
          <a:p>
            <a:pPr>
              <a:buNone/>
            </a:pPr>
            <a:endParaRPr lang="en-GB" sz="2000" dirty="0" smtClean="0"/>
          </a:p>
          <a:p>
            <a:r>
              <a:rPr lang="en-GB" sz="2000" dirty="0" smtClean="0"/>
              <a:t>Ensure that your  study area is well lit</a:t>
            </a:r>
          </a:p>
          <a:p>
            <a:pPr>
              <a:buNone/>
            </a:pPr>
            <a:endParaRPr lang="en-GB" sz="2000" dirty="0" smtClean="0"/>
          </a:p>
          <a:p>
            <a:r>
              <a:rPr lang="en-GB" sz="2000" dirty="0" smtClean="0"/>
              <a:t>Make sure you have a comfortable seat that gives you good support</a:t>
            </a:r>
          </a:p>
          <a:p>
            <a:pPr>
              <a:buNone/>
            </a:pPr>
            <a:endParaRPr lang="en-GB" sz="2000" dirty="0" smtClean="0"/>
          </a:p>
          <a:p>
            <a:r>
              <a:rPr lang="en-GB" sz="2000" dirty="0" smtClean="0"/>
              <a:t>Have a tidy study area</a:t>
            </a:r>
          </a:p>
          <a:p>
            <a:pPr>
              <a:buNone/>
            </a:pPr>
            <a:endParaRPr lang="en-GB" sz="2000" dirty="0" smtClean="0"/>
          </a:p>
          <a:p>
            <a:r>
              <a:rPr lang="en-GB" sz="2000" dirty="0" smtClean="0"/>
              <a:t>Stock up with pens and paper</a:t>
            </a:r>
          </a:p>
          <a:p>
            <a:pPr>
              <a:buNone/>
            </a:pPr>
            <a:endParaRPr lang="en-GB" sz="2000" dirty="0" smtClean="0"/>
          </a:p>
          <a:p>
            <a:endParaRPr lang="en-GB" sz="2000" dirty="0" smtClean="0"/>
          </a:p>
          <a:p>
            <a:pPr>
              <a:spcBef>
                <a:spcPct val="0"/>
              </a:spcBef>
            </a:pPr>
            <a:endParaRPr lang="en-GB" sz="2000" dirty="0" smtClean="0"/>
          </a:p>
          <a:p>
            <a:endParaRPr lang="en-GB" sz="2000" dirty="0" smtClean="0"/>
          </a:p>
          <a:p>
            <a:endParaRPr lang="en-GB" sz="2000" dirty="0" smtClean="0">
              <a:solidFill>
                <a:srgbClr val="FF00FF"/>
              </a:solidFill>
            </a:endParaRPr>
          </a:p>
          <a:p>
            <a:pPr>
              <a:buNone/>
            </a:pPr>
            <a:endParaRPr lang="en-GB" sz="2000" dirty="0"/>
          </a:p>
        </p:txBody>
      </p:sp>
      <p:pic>
        <p:nvPicPr>
          <p:cNvPr id="4098" name="Picture 2" descr="C:\Users\Keith\Dropbox\Images\writing.jpg"/>
          <p:cNvPicPr>
            <a:picLocks noChangeAspect="1" noChangeArrowheads="1"/>
          </p:cNvPicPr>
          <p:nvPr/>
        </p:nvPicPr>
        <p:blipFill>
          <a:blip r:embed="rId2" cstate="print"/>
          <a:srcRect/>
          <a:stretch>
            <a:fillRect/>
          </a:stretch>
        </p:blipFill>
        <p:spPr bwMode="auto">
          <a:xfrm>
            <a:off x="5334000" y="3048000"/>
            <a:ext cx="3689764" cy="2338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dissolve">
                                      <p:cBhvr>
                                        <p:cTn id="11" dur="500"/>
                                        <p:tgtEl>
                                          <p:spTgt spid="3">
                                            <p:txEl>
                                              <p:pRg st="4" end="4"/>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dissolve">
                                      <p:cBhvr>
                                        <p:cTn id="19" dur="500"/>
                                        <p:tgtEl>
                                          <p:spTgt spid="3">
                                            <p:txEl>
                                              <p:pRg st="8" end="8"/>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dissolve">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5410200" cy="487680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pPr>
              <a:buNone/>
            </a:pPr>
            <a:r>
              <a:rPr lang="en-GB" sz="2600" b="1" dirty="0" smtClean="0"/>
              <a:t>Improve Your Study Skills:</a:t>
            </a:r>
          </a:p>
          <a:p>
            <a:pPr lvl="0">
              <a:buNone/>
            </a:pPr>
            <a:endParaRPr lang="en-GB" sz="2000" dirty="0" smtClean="0"/>
          </a:p>
          <a:p>
            <a:r>
              <a:rPr lang="en-GB" sz="2100" dirty="0" smtClean="0"/>
              <a:t>Use mind mapping</a:t>
            </a:r>
          </a:p>
          <a:p>
            <a:endParaRPr lang="en-GB" sz="2100" dirty="0" smtClean="0"/>
          </a:p>
          <a:p>
            <a:r>
              <a:rPr lang="en-GB" sz="2100" dirty="0" smtClean="0"/>
              <a:t>Read through your notes</a:t>
            </a:r>
          </a:p>
          <a:p>
            <a:pPr>
              <a:buNone/>
            </a:pPr>
            <a:endParaRPr lang="en-GB" sz="2100" dirty="0" smtClean="0"/>
          </a:p>
          <a:p>
            <a:r>
              <a:rPr lang="en-GB" sz="2100" dirty="0" smtClean="0"/>
              <a:t>Use a mind map to write out what you have remembered</a:t>
            </a:r>
          </a:p>
          <a:p>
            <a:pPr>
              <a:buNone/>
            </a:pPr>
            <a:endParaRPr lang="en-GB" sz="2100" dirty="0" smtClean="0"/>
          </a:p>
          <a:p>
            <a:r>
              <a:rPr lang="en-GB" sz="2100" dirty="0" smtClean="0"/>
              <a:t>Return to your notes and highlight all the forgotten facts</a:t>
            </a:r>
          </a:p>
          <a:p>
            <a:pPr>
              <a:buNone/>
            </a:pPr>
            <a:endParaRPr lang="en-GB" sz="2100" dirty="0" smtClean="0"/>
          </a:p>
          <a:p>
            <a:r>
              <a:rPr lang="en-GB" sz="2100" dirty="0" smtClean="0"/>
              <a:t>You could then add these facts to the mind map</a:t>
            </a:r>
          </a:p>
          <a:p>
            <a:pPr>
              <a:buNone/>
            </a:pPr>
            <a:endParaRPr lang="en-GB" sz="2100" dirty="0" smtClean="0"/>
          </a:p>
          <a:p>
            <a:r>
              <a:rPr lang="en-GB" sz="2100" dirty="0" smtClean="0"/>
              <a:t>Practice exam writing with old papers</a:t>
            </a:r>
          </a:p>
          <a:p>
            <a:pPr>
              <a:buNone/>
            </a:pPr>
            <a:endParaRPr lang="en-GB" sz="2100" dirty="0" smtClean="0"/>
          </a:p>
          <a:p>
            <a:r>
              <a:rPr lang="en-US" sz="2100" dirty="0" smtClean="0"/>
              <a:t>Vary subjects and problems so you will not get bored with same problem</a:t>
            </a:r>
            <a:endParaRPr lang="en-GB" sz="2100" dirty="0" smtClean="0"/>
          </a:p>
          <a:p>
            <a:pPr>
              <a:buNone/>
            </a:pPr>
            <a:endParaRPr lang="en-GB" sz="2100" dirty="0" smtClean="0"/>
          </a:p>
          <a:p>
            <a:r>
              <a:rPr lang="en-GB" sz="2100" dirty="0" smtClean="0"/>
              <a:t>Work with a friend to test each other</a:t>
            </a:r>
          </a:p>
          <a:p>
            <a:pPr>
              <a:spcBef>
                <a:spcPct val="0"/>
              </a:spcBef>
            </a:pPr>
            <a:endParaRPr lang="en-GB" sz="2000" dirty="0" smtClean="0"/>
          </a:p>
          <a:p>
            <a:endParaRPr lang="en-GB" sz="2000" dirty="0" smtClean="0"/>
          </a:p>
          <a:p>
            <a:endParaRPr lang="en-GB" sz="2000" dirty="0" smtClean="0">
              <a:solidFill>
                <a:srgbClr val="FF00FF"/>
              </a:solidFill>
            </a:endParaRPr>
          </a:p>
          <a:p>
            <a:pPr>
              <a:buNone/>
            </a:pPr>
            <a:endParaRPr lang="en-GB" sz="2000" dirty="0"/>
          </a:p>
        </p:txBody>
      </p:sp>
      <p:pic>
        <p:nvPicPr>
          <p:cNvPr id="4" name="Picture 3"/>
          <p:cNvPicPr>
            <a:picLocks noChangeAspect="1"/>
          </p:cNvPicPr>
          <p:nvPr/>
        </p:nvPicPr>
        <p:blipFill rotWithShape="1">
          <a:blip r:embed="rId2" cstate="print">
            <a:extLst>
              <a:ext uri="{28A0092B-C50C-407E-A947-70E740481C1C}">
                <a14:useLocalDpi xmlns="" xmlns:a14="http://schemas.microsoft.com/office/drawing/2010/main" val="0"/>
              </a:ext>
            </a:extLst>
          </a:blip>
          <a:srcRect l="11499" r="2500"/>
          <a:stretch/>
        </p:blipFill>
        <p:spPr>
          <a:xfrm>
            <a:off x="6172200" y="2209800"/>
            <a:ext cx="2971800" cy="31223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 calcmode="lin" valueType="num">
                                      <p:cBhvr additive="base">
                                        <p:cTn id="2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 calcmode="lin" valueType="num">
                                      <p:cBhvr additive="base">
                                        <p:cTn id="32"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2" end="12"/>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anim calcmode="lin" valueType="num">
                                      <p:cBhvr additive="base">
                                        <p:cTn id="3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9" fill="hold" nodeType="afterEffect">
                                  <p:stCondLst>
                                    <p:cond delay="0"/>
                                  </p:stCondLst>
                                  <p:childTnLst>
                                    <p:set>
                                      <p:cBhvr>
                                        <p:cTn id="41" dur="1" fill="hold">
                                          <p:stCondLst>
                                            <p:cond delay="0"/>
                                          </p:stCondLst>
                                        </p:cTn>
                                        <p:tgtEl>
                                          <p:spTgt spid="3">
                                            <p:txEl>
                                              <p:pRg st="16" end="16"/>
                                            </p:txEl>
                                          </p:spTgt>
                                        </p:tgtEl>
                                        <p:attrNameLst>
                                          <p:attrName>style.visibility</p:attrName>
                                        </p:attrNameLst>
                                      </p:cBhvr>
                                      <p:to>
                                        <p:strVal val="visible"/>
                                      </p:to>
                                    </p:set>
                                    <p:anim calcmode="lin" valueType="num">
                                      <p:cBhvr additive="base">
                                        <p:cTn id="42"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6" end="1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114800" cy="48768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fontAlgn="base">
              <a:buNone/>
            </a:pPr>
            <a:r>
              <a:rPr lang="en-GB" sz="2000" b="1" dirty="0" smtClean="0"/>
              <a:t>Planning Will Reduce Stress:</a:t>
            </a:r>
          </a:p>
          <a:p>
            <a:pPr fontAlgn="base">
              <a:buNone/>
            </a:pPr>
            <a:endParaRPr lang="en-GB" sz="2000" b="1" dirty="0" smtClean="0"/>
          </a:p>
          <a:p>
            <a:r>
              <a:rPr lang="en-GB" sz="2000" dirty="0" smtClean="0"/>
              <a:t>168 hours in the week – plan and use them wisely</a:t>
            </a:r>
          </a:p>
          <a:p>
            <a:pPr>
              <a:buNone/>
            </a:pPr>
            <a:endParaRPr lang="en-GB" sz="2000" dirty="0" smtClean="0"/>
          </a:p>
          <a:p>
            <a:r>
              <a:rPr lang="en-GB" sz="2000" dirty="0" smtClean="0"/>
              <a:t>Allocate time for essential tasks</a:t>
            </a:r>
          </a:p>
          <a:p>
            <a:pPr>
              <a:buNone/>
            </a:pPr>
            <a:endParaRPr lang="en-GB" sz="2000" dirty="0" smtClean="0"/>
          </a:p>
          <a:p>
            <a:r>
              <a:rPr lang="en-GB" sz="2000" dirty="0" smtClean="0"/>
              <a:t>Schedule in time for studying including breaks</a:t>
            </a:r>
          </a:p>
          <a:p>
            <a:pPr>
              <a:buNone/>
            </a:pPr>
            <a:endParaRPr lang="en-GB" sz="2000" dirty="0" smtClean="0"/>
          </a:p>
          <a:p>
            <a:r>
              <a:rPr lang="en-GB" sz="2000" dirty="0" smtClean="0"/>
              <a:t>Schedule time for relaxing, socialising, exercising</a:t>
            </a:r>
          </a:p>
          <a:p>
            <a:pPr>
              <a:buNone/>
            </a:pPr>
            <a:endParaRPr lang="en-GB" sz="2000" dirty="0" smtClean="0"/>
          </a:p>
          <a:p>
            <a:r>
              <a:rPr lang="en-GB" sz="2000" dirty="0" smtClean="0"/>
              <a:t>Have a routine – don’t delay or put off  study</a:t>
            </a:r>
          </a:p>
          <a:p>
            <a:pPr fontAlgn="base">
              <a:buNone/>
            </a:pPr>
            <a:endParaRPr lang="en-GB" sz="2000" dirty="0"/>
          </a:p>
        </p:txBody>
      </p:sp>
      <p:pic>
        <p:nvPicPr>
          <p:cNvPr id="1027" name="Picture 3" descr="C:\Users\Keith\Dropbox\Images\planning5.jpg"/>
          <p:cNvPicPr>
            <a:picLocks noChangeAspect="1" noChangeArrowheads="1"/>
          </p:cNvPicPr>
          <p:nvPr/>
        </p:nvPicPr>
        <p:blipFill>
          <a:blip r:embed="rId2" cstate="print"/>
          <a:srcRect/>
          <a:stretch>
            <a:fillRect/>
          </a:stretch>
        </p:blipFill>
        <p:spPr bwMode="auto">
          <a:xfrm>
            <a:off x="5181600" y="2514600"/>
            <a:ext cx="3718606" cy="3100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blinds(horizontal)">
                                      <p:cBhvr>
                                        <p:cTn id="11" dur="500"/>
                                        <p:tgtEl>
                                          <p:spTgt spid="3">
                                            <p:txEl>
                                              <p:pRg st="4" end="4"/>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linds(horizontal)">
                                      <p:cBhvr>
                                        <p:cTn id="15" dur="500"/>
                                        <p:tgtEl>
                                          <p:spTgt spid="3">
                                            <p:txEl>
                                              <p:pRg st="6" end="6"/>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blinds(horizontal)">
                                      <p:cBhvr>
                                        <p:cTn id="19" dur="500"/>
                                        <p:tgtEl>
                                          <p:spTgt spid="3">
                                            <p:txEl>
                                              <p:pRg st="8" end="8"/>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Effect transition="in" filter="blinds(horizontal)">
                                      <p:cBhvr>
                                        <p:cTn id="2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b="1" dirty="0">
              <a:solidFill>
                <a:schemeClr val="accent6"/>
              </a:solidFill>
            </a:endParaRPr>
          </a:p>
        </p:txBody>
      </p:sp>
      <p:sp>
        <p:nvSpPr>
          <p:cNvPr id="5" name="Content Placeholder 4"/>
          <p:cNvSpPr>
            <a:spLocks noGrp="1"/>
          </p:cNvSpPr>
          <p:nvPr>
            <p:ph idx="1"/>
          </p:nvPr>
        </p:nvSpPr>
        <p:spPr>
          <a:xfrm>
            <a:off x="457200" y="1600200"/>
            <a:ext cx="5029200" cy="4953000"/>
          </a:xfrm>
        </p:spPr>
        <p:style>
          <a:lnRef idx="1">
            <a:schemeClr val="accent4"/>
          </a:lnRef>
          <a:fillRef idx="3">
            <a:schemeClr val="accent4"/>
          </a:fillRef>
          <a:effectRef idx="2">
            <a:schemeClr val="accent4"/>
          </a:effectRef>
          <a:fontRef idx="minor">
            <a:schemeClr val="lt1"/>
          </a:fontRef>
        </p:style>
        <p:txBody>
          <a:bodyPr>
            <a:normAutofit/>
          </a:bodyPr>
          <a:lstStyle/>
          <a:p>
            <a:pPr>
              <a:buNone/>
            </a:pPr>
            <a:r>
              <a:rPr lang="en-US" sz="2000" b="1" dirty="0" smtClean="0"/>
              <a:t>Study To Learn, Not For High Marks:</a:t>
            </a:r>
          </a:p>
          <a:p>
            <a:pPr>
              <a:buNone/>
            </a:pPr>
            <a:endParaRPr lang="en-US" sz="2000" b="1" dirty="0" smtClean="0"/>
          </a:p>
          <a:p>
            <a:pPr marL="285750" indent="-285750">
              <a:lnSpc>
                <a:spcPct val="150000"/>
              </a:lnSpc>
            </a:pPr>
            <a:r>
              <a:rPr lang="en-US" sz="2000" dirty="0" smtClean="0"/>
              <a:t>Don’t think about the result, just focus on studies</a:t>
            </a:r>
          </a:p>
          <a:p>
            <a:pPr marL="285750" indent="-285750">
              <a:lnSpc>
                <a:spcPct val="150000"/>
              </a:lnSpc>
            </a:pPr>
            <a:r>
              <a:rPr lang="en-US" sz="2000" dirty="0" smtClean="0"/>
              <a:t>Make a habit to use notes</a:t>
            </a:r>
          </a:p>
          <a:p>
            <a:pPr marL="285750" indent="-285750">
              <a:lnSpc>
                <a:spcPct val="150000"/>
              </a:lnSpc>
            </a:pPr>
            <a:r>
              <a:rPr lang="en-US" sz="2000" dirty="0" smtClean="0"/>
              <a:t>Create your own notes</a:t>
            </a:r>
          </a:p>
          <a:p>
            <a:pPr marL="285750" indent="-285750">
              <a:lnSpc>
                <a:spcPct val="150000"/>
              </a:lnSpc>
            </a:pPr>
            <a:r>
              <a:rPr lang="en-US" sz="2000" dirty="0" smtClean="0"/>
              <a:t>Write what you study</a:t>
            </a:r>
          </a:p>
          <a:p>
            <a:pPr marL="285750" indent="-285750">
              <a:lnSpc>
                <a:spcPct val="150000"/>
              </a:lnSpc>
            </a:pPr>
            <a:r>
              <a:rPr lang="en-US" sz="2000" dirty="0" smtClean="0"/>
              <a:t>Make short points</a:t>
            </a:r>
          </a:p>
          <a:p>
            <a:pPr marL="285750" indent="-285750">
              <a:lnSpc>
                <a:spcPct val="150000"/>
              </a:lnSpc>
            </a:pPr>
            <a:r>
              <a:rPr lang="en-US" sz="2000" dirty="0" smtClean="0"/>
              <a:t>Keep testing yourself</a:t>
            </a:r>
          </a:p>
          <a:p>
            <a:pPr marL="285750" indent="-285750">
              <a:lnSpc>
                <a:spcPct val="150000"/>
              </a:lnSpc>
            </a:pPr>
            <a:r>
              <a:rPr lang="en-US" sz="2000" dirty="0" smtClean="0"/>
              <a:t>Stay positive and confident</a:t>
            </a:r>
          </a:p>
          <a:p>
            <a:endParaRPr lang="en-GB" sz="2400" dirty="0" smtClean="0"/>
          </a:p>
          <a:p>
            <a:endParaRPr lang="en-GB" sz="2200" dirty="0" smtClean="0"/>
          </a:p>
          <a:p>
            <a:endParaRPr lang="en-GB" dirty="0"/>
          </a:p>
        </p:txBody>
      </p:sp>
      <p:pic>
        <p:nvPicPr>
          <p:cNvPr id="5122" name="Picture 2" descr="C:\Users\Keith\Dropbox\Images\post it notes.jpg"/>
          <p:cNvPicPr>
            <a:picLocks noChangeAspect="1" noChangeArrowheads="1"/>
          </p:cNvPicPr>
          <p:nvPr/>
        </p:nvPicPr>
        <p:blipFill>
          <a:blip r:embed="rId2" cstate="print"/>
          <a:srcRect/>
          <a:stretch>
            <a:fillRect/>
          </a:stretch>
        </p:blipFill>
        <p:spPr bwMode="auto">
          <a:xfrm>
            <a:off x="5486400" y="1417637"/>
            <a:ext cx="3425825" cy="51355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dissolve">
                                      <p:cBhvr>
                                        <p:cTn id="7" dur="500"/>
                                        <p:tgtEl>
                                          <p:spTgt spid="5">
                                            <p:txEl>
                                              <p:pRg st="2" end="2"/>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Effect transition="in" filter="dissolve">
                                      <p:cBhvr>
                                        <p:cTn id="11" dur="500"/>
                                        <p:tgtEl>
                                          <p:spTgt spid="5">
                                            <p:txEl>
                                              <p:pRg st="3" end="3"/>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dissolve">
                                      <p:cBhvr>
                                        <p:cTn id="15" dur="500"/>
                                        <p:tgtEl>
                                          <p:spTgt spid="5">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dissolve">
                                      <p:cBhvr>
                                        <p:cTn id="19" dur="500"/>
                                        <p:tgtEl>
                                          <p:spTgt spid="5">
                                            <p:txEl>
                                              <p:pRg st="5" end="5"/>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dissolve">
                                      <p:cBhvr>
                                        <p:cTn id="23" dur="500"/>
                                        <p:tgtEl>
                                          <p:spTgt spid="5">
                                            <p:txEl>
                                              <p:pRg st="6" end="6"/>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dissolve">
                                      <p:cBhvr>
                                        <p:cTn id="27" dur="500"/>
                                        <p:tgtEl>
                                          <p:spTgt spid="5">
                                            <p:txEl>
                                              <p:pRg st="7" end="7"/>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dissolve">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876800" cy="4525963"/>
          </a:xfrm>
          <a:solidFill>
            <a:schemeClr val="accent6">
              <a:lumMod val="20000"/>
              <a:lumOff val="80000"/>
            </a:schemeClr>
          </a:solidFill>
        </p:spPr>
        <p:txBody>
          <a:bodyPr>
            <a:normAutofit/>
          </a:bodyPr>
          <a:lstStyle/>
          <a:p>
            <a:pPr>
              <a:buNone/>
            </a:pPr>
            <a:r>
              <a:rPr lang="en-US" sz="2000" b="1" dirty="0" smtClean="0"/>
              <a:t>Personal Exercise:</a:t>
            </a:r>
          </a:p>
          <a:p>
            <a:pPr>
              <a:buNone/>
            </a:pPr>
            <a:endParaRPr lang="en-US" sz="2000" dirty="0" smtClean="0">
              <a:solidFill>
                <a:srgbClr val="FF00FF"/>
              </a:solidFill>
            </a:endParaRPr>
          </a:p>
          <a:p>
            <a:r>
              <a:rPr lang="en-US" sz="2000" dirty="0" smtClean="0">
                <a:solidFill>
                  <a:srgbClr val="FF00FF"/>
                </a:solidFill>
              </a:rPr>
              <a:t>Complete </a:t>
            </a:r>
            <a:r>
              <a:rPr lang="en-US" sz="2000" smtClean="0">
                <a:solidFill>
                  <a:srgbClr val="FF00FF"/>
                </a:solidFill>
              </a:rPr>
              <a:t>your personal </a:t>
            </a:r>
            <a:r>
              <a:rPr lang="en-US" sz="2000" dirty="0" smtClean="0">
                <a:solidFill>
                  <a:srgbClr val="FF00FF"/>
                </a:solidFill>
              </a:rPr>
              <a:t>plan including activity against each of the criteria – an example completed personal plan is included to guide you</a:t>
            </a:r>
          </a:p>
          <a:p>
            <a:pPr>
              <a:buNone/>
            </a:pPr>
            <a:endParaRPr lang="en-US" sz="2000" dirty="0" smtClean="0">
              <a:solidFill>
                <a:srgbClr val="FF00FF"/>
              </a:solidFill>
            </a:endParaRPr>
          </a:p>
          <a:p>
            <a:r>
              <a:rPr lang="en-US" sz="2000" dirty="0" smtClean="0">
                <a:solidFill>
                  <a:srgbClr val="FF00FF"/>
                </a:solidFill>
              </a:rPr>
              <a:t>What impact do you think producing and sticking to your plan will have on your stress levels and mental health?</a:t>
            </a:r>
          </a:p>
          <a:p>
            <a:pPr>
              <a:buNone/>
            </a:pPr>
            <a:endParaRPr lang="en-US" sz="2000" dirty="0" smtClean="0">
              <a:solidFill>
                <a:srgbClr val="FF00FF"/>
              </a:solidFill>
            </a:endParaRPr>
          </a:p>
          <a:p>
            <a:r>
              <a:rPr lang="en-US" sz="2000" dirty="0" smtClean="0">
                <a:solidFill>
                  <a:srgbClr val="FF00FF"/>
                </a:solidFill>
              </a:rPr>
              <a:t>Be prepared to share one area from your plan and impact with the class</a:t>
            </a:r>
            <a:endParaRPr lang="en-GB" sz="2000" dirty="0">
              <a:solidFill>
                <a:srgbClr val="FF00FF"/>
              </a:solidFill>
            </a:endParaRPr>
          </a:p>
        </p:txBody>
      </p:sp>
      <p:pic>
        <p:nvPicPr>
          <p:cNvPr id="37890"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b="1" dirty="0">
              <a:solidFill>
                <a:schemeClr val="accent6"/>
              </a:solidFill>
            </a:endParaRPr>
          </a:p>
        </p:txBody>
      </p:sp>
      <p:sp>
        <p:nvSpPr>
          <p:cNvPr id="3" name="Content Placeholder 2"/>
          <p:cNvSpPr>
            <a:spLocks noGrp="1"/>
          </p:cNvSpPr>
          <p:nvPr>
            <p:ph idx="1"/>
          </p:nvPr>
        </p:nvSpPr>
        <p:spPr>
          <a:xfrm>
            <a:off x="457200" y="1600200"/>
            <a:ext cx="51816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US" sz="2000" b="1" dirty="0" smtClean="0"/>
              <a:t>Exam Stress:</a:t>
            </a:r>
          </a:p>
          <a:p>
            <a:endParaRPr lang="en-US" sz="2000" dirty="0" smtClean="0"/>
          </a:p>
          <a:p>
            <a:pPr>
              <a:defRPr/>
            </a:pPr>
            <a:r>
              <a:rPr lang="en-GB" sz="2000" dirty="0" smtClean="0"/>
              <a:t>Stress is one of the body’s natural responses to something that is threatening or frightening</a:t>
            </a:r>
          </a:p>
          <a:p>
            <a:pPr>
              <a:buNone/>
              <a:defRPr/>
            </a:pPr>
            <a:endParaRPr lang="en-GB" sz="2000" dirty="0" smtClean="0"/>
          </a:p>
          <a:p>
            <a:pPr>
              <a:defRPr/>
            </a:pPr>
            <a:r>
              <a:rPr lang="en-GB" sz="2000" dirty="0" smtClean="0"/>
              <a:t>It is something that we all experience from time to time</a:t>
            </a:r>
          </a:p>
          <a:p>
            <a:pPr>
              <a:buNone/>
              <a:defRPr/>
            </a:pPr>
            <a:endParaRPr lang="en-GB" sz="2000" dirty="0" smtClean="0"/>
          </a:p>
          <a:p>
            <a:pPr>
              <a:defRPr/>
            </a:pPr>
            <a:r>
              <a:rPr lang="en-GB" sz="2000" dirty="0" smtClean="0"/>
              <a:t>Stress is not necessarily harmful - mild forms can motivate and energise you</a:t>
            </a:r>
          </a:p>
          <a:p>
            <a:pPr>
              <a:buNone/>
              <a:defRPr/>
            </a:pPr>
            <a:endParaRPr lang="en-GB" sz="2000" dirty="0" smtClean="0"/>
          </a:p>
          <a:p>
            <a:pPr>
              <a:defRPr/>
            </a:pPr>
            <a:r>
              <a:rPr lang="en-GB" sz="2000" dirty="0" smtClean="0"/>
              <a:t>However, if your stress level is too high then it can cause difficulties, including hindering your ability to prepare for and perform during your exams and affect your mental health</a:t>
            </a:r>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 name="Picture 2" descr="http://belfastgms.org/site/wp-content/uploads/2011/05/exam_stress-advice.jpg"/>
          <p:cNvPicPr>
            <a:picLocks noChangeAspect="1" noChangeArrowheads="1"/>
          </p:cNvPicPr>
          <p:nvPr/>
        </p:nvPicPr>
        <p:blipFill>
          <a:blip r:embed="rId2" cstate="print"/>
          <a:srcRect/>
          <a:stretch>
            <a:fillRect/>
          </a:stretch>
        </p:blipFill>
        <p:spPr bwMode="auto">
          <a:xfrm>
            <a:off x="5734050" y="2428875"/>
            <a:ext cx="3333750"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a:solidFill>
            <a:schemeClr val="accent3">
              <a:lumMod val="60000"/>
              <a:lumOff val="40000"/>
            </a:schemeClr>
          </a:solidFill>
        </p:spPr>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b="1" dirty="0">
              <a:solidFill>
                <a:schemeClr val="accent6"/>
              </a:solidFill>
            </a:endParaRPr>
          </a:p>
        </p:txBody>
      </p:sp>
      <p:sp>
        <p:nvSpPr>
          <p:cNvPr id="3" name="Content Placeholder 2"/>
          <p:cNvSpPr>
            <a:spLocks noGrp="1"/>
          </p:cNvSpPr>
          <p:nvPr>
            <p:ph idx="1"/>
          </p:nvPr>
        </p:nvSpPr>
        <p:spPr>
          <a:xfrm>
            <a:off x="457200" y="1600200"/>
            <a:ext cx="4953000" cy="4525963"/>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r>
              <a:rPr lang="en-GB" sz="2000" dirty="0" smtClean="0">
                <a:solidFill>
                  <a:srgbClr val="FF00FF"/>
                </a:solidFill>
              </a:rPr>
              <a:t>Discuss and list what you think the sources of exam stress are</a:t>
            </a:r>
          </a:p>
          <a:p>
            <a:pPr>
              <a:buNone/>
            </a:pPr>
            <a:endParaRPr lang="en-GB" sz="2000" dirty="0" smtClean="0">
              <a:solidFill>
                <a:srgbClr val="FF00FF"/>
              </a:solidFill>
            </a:endParaRPr>
          </a:p>
          <a:p>
            <a:r>
              <a:rPr lang="en-GB" sz="2000" dirty="0" smtClean="0">
                <a:solidFill>
                  <a:srgbClr val="FF00FF"/>
                </a:solidFill>
              </a:rPr>
              <a:t>Share them with the class</a:t>
            </a:r>
            <a:endParaRPr lang="en-GB" sz="2000" dirty="0">
              <a:solidFill>
                <a:srgbClr val="FF00FF"/>
              </a:solidFill>
            </a:endParaRPr>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b="1" dirty="0">
              <a:solidFill>
                <a:schemeClr val="accent6"/>
              </a:solidFill>
            </a:endParaRPr>
          </a:p>
        </p:txBody>
      </p:sp>
      <p:sp>
        <p:nvSpPr>
          <p:cNvPr id="3" name="Content Placeholder 2"/>
          <p:cNvSpPr>
            <a:spLocks noGrp="1"/>
          </p:cNvSpPr>
          <p:nvPr>
            <p:ph idx="1"/>
          </p:nvPr>
        </p:nvSpPr>
        <p:spPr>
          <a:xfrm>
            <a:off x="457200" y="1600200"/>
            <a:ext cx="3962400" cy="4525963"/>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pPr>
              <a:buNone/>
            </a:pPr>
            <a:r>
              <a:rPr lang="en-GB" sz="2000" b="1" dirty="0" smtClean="0"/>
              <a:t>Causes of exam stress:</a:t>
            </a:r>
          </a:p>
          <a:p>
            <a:pPr>
              <a:buNone/>
            </a:pPr>
            <a:endParaRPr lang="en-GB" sz="2000" dirty="0" smtClean="0">
              <a:solidFill>
                <a:srgbClr val="FF00FF"/>
              </a:solidFill>
            </a:endParaRPr>
          </a:p>
          <a:p>
            <a:r>
              <a:rPr lang="en-GB" sz="2000" dirty="0" smtClean="0"/>
              <a:t>Pressure – from who?</a:t>
            </a:r>
          </a:p>
          <a:p>
            <a:r>
              <a:rPr lang="en-GB" sz="2000" dirty="0" smtClean="0"/>
              <a:t>High Expectations – from who?</a:t>
            </a:r>
          </a:p>
          <a:p>
            <a:r>
              <a:rPr lang="en-GB" sz="2000" dirty="0" smtClean="0"/>
              <a:t>Competitiveness</a:t>
            </a:r>
          </a:p>
          <a:p>
            <a:r>
              <a:rPr lang="en-GB" sz="2000" dirty="0" smtClean="0"/>
              <a:t>Comparison with others</a:t>
            </a:r>
          </a:p>
          <a:p>
            <a:r>
              <a:rPr lang="en-GB" sz="2000" dirty="0" smtClean="0"/>
              <a:t>Fear of rejection</a:t>
            </a:r>
          </a:p>
          <a:p>
            <a:r>
              <a:rPr lang="en-GB" sz="2000" dirty="0" smtClean="0"/>
              <a:t>Fear of being ridiculed</a:t>
            </a:r>
          </a:p>
          <a:p>
            <a:r>
              <a:rPr lang="en-GB" sz="2000" dirty="0" smtClean="0"/>
              <a:t>Fear of failure to future success</a:t>
            </a:r>
          </a:p>
          <a:p>
            <a:r>
              <a:rPr lang="en-GB" sz="2000" dirty="0" smtClean="0"/>
              <a:t>Poor time management</a:t>
            </a:r>
          </a:p>
          <a:p>
            <a:r>
              <a:rPr lang="en-GB" sz="2000" dirty="0" smtClean="0"/>
              <a:t>Lack of preparation</a:t>
            </a:r>
          </a:p>
          <a:p>
            <a:r>
              <a:rPr lang="en-GB" sz="2000" dirty="0" smtClean="0"/>
              <a:t>Poor study habits</a:t>
            </a:r>
          </a:p>
          <a:p>
            <a:endParaRPr lang="en-GB" sz="2000" dirty="0" smtClean="0"/>
          </a:p>
          <a:p>
            <a:r>
              <a:rPr lang="en-GB" sz="2000" dirty="0" smtClean="0">
                <a:solidFill>
                  <a:srgbClr val="FF00FF"/>
                </a:solidFill>
              </a:rPr>
              <a:t>Any others?</a:t>
            </a:r>
            <a:endParaRPr lang="en-GB" sz="2000" dirty="0">
              <a:solidFill>
                <a:srgbClr val="FF00FF"/>
              </a:solidFill>
            </a:endParaRPr>
          </a:p>
        </p:txBody>
      </p:sp>
      <p:pic>
        <p:nvPicPr>
          <p:cNvPr id="5" name="Picture 2" descr="C:\Users\saman\Pictures\imagesCAEGXBLH.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48200" y="2514600"/>
            <a:ext cx="4113887" cy="25146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ssolve">
                                      <p:cBhvr>
                                        <p:cTn id="15" dur="500"/>
                                        <p:tgtEl>
                                          <p:spTgt spid="3">
                                            <p:txEl>
                                              <p:pRg st="3" end="3"/>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dissolve">
                                      <p:cBhvr>
                                        <p:cTn id="39" dur="500"/>
                                        <p:tgtEl>
                                          <p:spTgt spid="3">
                                            <p:txEl>
                                              <p:pRg st="9" end="9"/>
                                            </p:txEl>
                                          </p:spTgt>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dissolve">
                                      <p:cBhvr>
                                        <p:cTn id="43" dur="500"/>
                                        <p:tgtEl>
                                          <p:spTgt spid="3">
                                            <p:txEl>
                                              <p:pRg st="10" end="10"/>
                                            </p:txEl>
                                          </p:spTgt>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dissolve">
                                      <p:cBhvr>
                                        <p:cTn id="47" dur="500"/>
                                        <p:tgtEl>
                                          <p:spTgt spid="3">
                                            <p:txEl>
                                              <p:pRg st="11" end="11"/>
                                            </p:txEl>
                                          </p:spTgt>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dissolve">
                                      <p:cBhvr>
                                        <p:cTn id="51"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Coping with Exam Stress</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Understand strategies for managing exam stress and emotional wellbeing </a:t>
            </a:r>
            <a:endParaRPr lang="en-GB" sz="2000" dirty="0" smtClean="0">
              <a:solidFill>
                <a:schemeClr val="bg1"/>
              </a:solidFill>
            </a:endParaRPr>
          </a:p>
          <a:p>
            <a:pPr>
              <a:buNone/>
            </a:pPr>
            <a:endParaRPr lang="en-GB" sz="2000" dirty="0" smtClean="0"/>
          </a:p>
          <a:p>
            <a:pPr>
              <a:buNone/>
            </a:pPr>
            <a:endParaRPr lang="en-GB" sz="2000" dirty="0" smtClean="0"/>
          </a:p>
          <a:p>
            <a:endParaRPr lang="en-GB" sz="2000" dirty="0" smtClean="0"/>
          </a:p>
          <a:p>
            <a:pPr>
              <a:buNone/>
            </a:pPr>
            <a:endParaRPr lang="en-GB" dirty="0"/>
          </a:p>
        </p:txBody>
      </p:sp>
      <p:pic>
        <p:nvPicPr>
          <p:cNvPr id="6146" name="Picture 2" descr="C:\Users\Keith\Dropbox\Images\stress 3.jpg"/>
          <p:cNvPicPr>
            <a:picLocks noChangeAspect="1" noChangeArrowheads="1"/>
          </p:cNvPicPr>
          <p:nvPr/>
        </p:nvPicPr>
        <p:blipFill>
          <a:blip r:embed="rId2" cstate="print"/>
          <a:srcRect/>
          <a:stretch>
            <a:fillRect/>
          </a:stretch>
        </p:blipFill>
        <p:spPr bwMode="auto">
          <a:xfrm>
            <a:off x="5791200" y="1469600"/>
            <a:ext cx="2971800" cy="4474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600200"/>
            <a:ext cx="4495800" cy="5257800"/>
          </a:xfrm>
        </p:spPr>
        <p:style>
          <a:lnRef idx="1">
            <a:schemeClr val="accent1"/>
          </a:lnRef>
          <a:fillRef idx="3">
            <a:schemeClr val="accent1"/>
          </a:fillRef>
          <a:effectRef idx="2">
            <a:schemeClr val="accent1"/>
          </a:effectRef>
          <a:fontRef idx="minor">
            <a:schemeClr val="lt1"/>
          </a:fontRef>
        </p:style>
        <p:txBody>
          <a:bodyPr>
            <a:normAutofit fontScale="55000" lnSpcReduction="20000"/>
          </a:bodyPr>
          <a:lstStyle/>
          <a:p>
            <a:pPr>
              <a:buNone/>
            </a:pPr>
            <a:r>
              <a:rPr lang="en-PH" sz="3300" b="1" dirty="0" smtClean="0"/>
              <a:t>Test Anxiety:</a:t>
            </a:r>
          </a:p>
          <a:p>
            <a:pPr>
              <a:buNone/>
            </a:pPr>
            <a:endParaRPr lang="en-PH" sz="2900" dirty="0" smtClean="0"/>
          </a:p>
          <a:p>
            <a:r>
              <a:rPr lang="en-PH" dirty="0" smtClean="0"/>
              <a:t>Test anxiety affects nearly everyone, not just at school</a:t>
            </a:r>
          </a:p>
          <a:p>
            <a:pPr>
              <a:buNone/>
            </a:pPr>
            <a:endParaRPr lang="en-PH" dirty="0" smtClean="0"/>
          </a:p>
          <a:p>
            <a:r>
              <a:rPr lang="en-PH" dirty="0" smtClean="0"/>
              <a:t>We all face testing through our school and working lives and our success can sometimes depend on it</a:t>
            </a:r>
          </a:p>
          <a:p>
            <a:pPr>
              <a:buNone/>
            </a:pPr>
            <a:endParaRPr lang="en-PH" dirty="0" smtClean="0"/>
          </a:p>
          <a:p>
            <a:r>
              <a:rPr lang="en-PH" dirty="0" smtClean="0"/>
              <a:t>Many people fail their driving test because of stress, even if they are good drivers</a:t>
            </a:r>
          </a:p>
          <a:p>
            <a:pPr>
              <a:buNone/>
            </a:pPr>
            <a:endParaRPr lang="en-PH" dirty="0" smtClean="0"/>
          </a:p>
          <a:p>
            <a:r>
              <a:rPr lang="en-PH" dirty="0" smtClean="0"/>
              <a:t>Stress can hinder your ability to demonstrate your skills and knowledge if you don’t manage it effectively</a:t>
            </a:r>
          </a:p>
          <a:p>
            <a:pPr lvl="1"/>
            <a:endParaRPr lang="en-GB" sz="3200" dirty="0" smtClean="0"/>
          </a:p>
          <a:p>
            <a:pPr lvl="1"/>
            <a:endParaRPr lang="en-GB" sz="32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Coping with Exam Stress</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7170" name="Picture 2" descr="C:\Users\Keith\Dropbox\Images\stress 4.jpg"/>
          <p:cNvPicPr>
            <a:picLocks noChangeAspect="1" noChangeArrowheads="1"/>
          </p:cNvPicPr>
          <p:nvPr/>
        </p:nvPicPr>
        <p:blipFill>
          <a:blip r:embed="rId2" cstate="print"/>
          <a:srcRect/>
          <a:stretch>
            <a:fillRect/>
          </a:stretch>
        </p:blipFill>
        <p:spPr bwMode="auto">
          <a:xfrm>
            <a:off x="5486400" y="1755990"/>
            <a:ext cx="2895600" cy="43400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457200" y="1600200"/>
            <a:ext cx="4724400" cy="4525963"/>
          </a:xfr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a:buNone/>
            </a:pPr>
            <a:r>
              <a:rPr lang="en-GB" sz="2000" b="1" dirty="0" smtClean="0"/>
              <a:t>In Groups of 4:</a:t>
            </a:r>
          </a:p>
          <a:p>
            <a:pPr>
              <a:buNone/>
            </a:pPr>
            <a:endParaRPr lang="en-GB" sz="2000" b="1" dirty="0" smtClean="0"/>
          </a:p>
          <a:p>
            <a:r>
              <a:rPr lang="en-GB" sz="2000" dirty="0" smtClean="0">
                <a:solidFill>
                  <a:srgbClr val="FF00FF"/>
                </a:solidFill>
              </a:rPr>
              <a:t>Using the Signs of Stress handout, look at some of the symptoms and make 2 lists:</a:t>
            </a:r>
          </a:p>
          <a:p>
            <a:pPr>
              <a:buNone/>
            </a:pPr>
            <a:endParaRPr lang="en-GB" sz="1800" dirty="0" smtClean="0">
              <a:solidFill>
                <a:srgbClr val="FF00FF"/>
              </a:solidFill>
            </a:endParaRPr>
          </a:p>
          <a:p>
            <a:pPr lvl="1"/>
            <a:r>
              <a:rPr lang="en-GB" sz="2000" dirty="0" smtClean="0">
                <a:solidFill>
                  <a:srgbClr val="FF00FF"/>
                </a:solidFill>
              </a:rPr>
              <a:t>List 1 of those that you think are normal stress and pressure associated with exams and tests</a:t>
            </a:r>
          </a:p>
          <a:p>
            <a:pPr lvl="1">
              <a:buNone/>
            </a:pPr>
            <a:endParaRPr lang="en-GB" sz="2000" dirty="0" smtClean="0">
              <a:solidFill>
                <a:srgbClr val="FF00FF"/>
              </a:solidFill>
            </a:endParaRPr>
          </a:p>
          <a:p>
            <a:pPr lvl="1"/>
            <a:r>
              <a:rPr lang="en-GB" sz="2000" dirty="0" smtClean="0">
                <a:solidFill>
                  <a:srgbClr val="FF00FF"/>
                </a:solidFill>
              </a:rPr>
              <a:t>List 2, those that you think are more serious and where you think people should seek help</a:t>
            </a:r>
          </a:p>
          <a:p>
            <a:pPr lvl="1">
              <a:buNone/>
            </a:pPr>
            <a:endParaRPr lang="en-GB" sz="2000" dirty="0" smtClean="0">
              <a:solidFill>
                <a:srgbClr val="FF00FF"/>
              </a:solidFill>
            </a:endParaRPr>
          </a:p>
          <a:p>
            <a:pPr lvl="1"/>
            <a:r>
              <a:rPr lang="en-GB" sz="2000" dirty="0" smtClean="0">
                <a:solidFill>
                  <a:srgbClr val="FF00FF"/>
                </a:solidFill>
              </a:rPr>
              <a:t>Explain the reasons for your choices</a:t>
            </a:r>
            <a:endParaRPr lang="en-GB" sz="2200" dirty="0" smtClean="0">
              <a:solidFill>
                <a:srgbClr val="FF00FF"/>
              </a:solidFill>
            </a:endParaRPr>
          </a:p>
          <a:p>
            <a:pPr lvl="2"/>
            <a:endParaRPr lang="en-GB" sz="1800" dirty="0" smtClean="0">
              <a:solidFill>
                <a:srgbClr val="FF00FF"/>
              </a:solidFill>
            </a:endParaRPr>
          </a:p>
          <a:p>
            <a:pPr lvl="2"/>
            <a:endParaRPr lang="en-GB" sz="1800" dirty="0" smtClean="0">
              <a:solidFill>
                <a:srgbClr val="FF00FF"/>
              </a:solidFill>
            </a:endParaRPr>
          </a:p>
          <a:p>
            <a:pPr lvl="1"/>
            <a:endParaRPr lang="en-GB" sz="1600" dirty="0" smtClean="0">
              <a:solidFill>
                <a:srgbClr val="FF00FF"/>
              </a:solidFill>
            </a:endParaRPr>
          </a:p>
          <a:p>
            <a:pPr>
              <a:buNone/>
            </a:pPr>
            <a:endParaRPr lang="en-GB" sz="2000" b="1" dirty="0" smtClean="0"/>
          </a:p>
          <a:p>
            <a:pPr>
              <a:buNone/>
            </a:pPr>
            <a:endParaRPr lang="en-GB" sz="2000" dirty="0" smtClean="0"/>
          </a:p>
          <a:p>
            <a:pPr lvl="1"/>
            <a:endParaRPr lang="en-GB" sz="20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5" name="Picture 2" descr="C:\Users\Keith\Dropbox\Images\question marks.jpg"/>
          <p:cNvPicPr>
            <a:picLocks noChangeAspect="1" noChangeArrowheads="1"/>
          </p:cNvPicPr>
          <p:nvPr/>
        </p:nvPicPr>
        <p:blipFill>
          <a:blip r:embed="rId2" cstate="print"/>
          <a:srcRect/>
          <a:stretch>
            <a:fillRect/>
          </a:stretch>
        </p:blipFill>
        <p:spPr bwMode="auto">
          <a:xfrm>
            <a:off x="5394325" y="16764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dissolve">
                                      <p:cBhvr>
                                        <p:cTn id="2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Coping with Exam Stress</a:t>
            </a:r>
            <a:endParaRPr lang="en-GB" sz="2800" dirty="0"/>
          </a:p>
        </p:txBody>
      </p:sp>
      <p:sp>
        <p:nvSpPr>
          <p:cNvPr id="3" name="Content Placeholder 2"/>
          <p:cNvSpPr>
            <a:spLocks noGrp="1"/>
          </p:cNvSpPr>
          <p:nvPr>
            <p:ph idx="1"/>
          </p:nvPr>
        </p:nvSpPr>
        <p:spPr>
          <a:xfrm>
            <a:off x="381000" y="1447800"/>
            <a:ext cx="4953000" cy="51054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fontAlgn="base">
              <a:buNone/>
            </a:pPr>
            <a:r>
              <a:rPr lang="en-GB" sz="2000" b="1" dirty="0" smtClean="0"/>
              <a:t>How Do I Deal With Stress?</a:t>
            </a:r>
          </a:p>
          <a:p>
            <a:pPr fontAlgn="base">
              <a:buNone/>
            </a:pPr>
            <a:endParaRPr lang="en-GB" sz="2000" dirty="0" smtClean="0"/>
          </a:p>
          <a:p>
            <a:r>
              <a:rPr lang="en-GB" sz="2000" dirty="0" smtClean="0"/>
              <a:t>For many of us with dealing with stress, relaxation means:</a:t>
            </a:r>
          </a:p>
          <a:p>
            <a:pPr>
              <a:buNone/>
            </a:pPr>
            <a:endParaRPr lang="en-GB" sz="2000" dirty="0" smtClean="0"/>
          </a:p>
          <a:p>
            <a:pPr lvl="1"/>
            <a:r>
              <a:rPr lang="en-GB" sz="2000" dirty="0" smtClean="0"/>
              <a:t>Sprawling out in front of the TV or spending time online devices at the end of the day</a:t>
            </a:r>
          </a:p>
          <a:p>
            <a:pPr lvl="1">
              <a:buNone/>
            </a:pPr>
            <a:endParaRPr lang="en-GB" sz="2000" dirty="0" smtClean="0"/>
          </a:p>
          <a:p>
            <a:pPr lvl="1"/>
            <a:r>
              <a:rPr lang="en-GB" sz="2000" dirty="0" smtClean="0"/>
              <a:t>Snatching some extra sleep at the weekend </a:t>
            </a:r>
          </a:p>
          <a:p>
            <a:pPr>
              <a:buNone/>
            </a:pPr>
            <a:endParaRPr lang="en-GB" sz="2000" dirty="0" smtClean="0"/>
          </a:p>
          <a:p>
            <a:r>
              <a:rPr lang="en-GB" sz="2000" dirty="0" smtClean="0"/>
              <a:t>Unfortunately, this does little to help reduce the damaging effects of stress on the mind and body</a:t>
            </a:r>
          </a:p>
          <a:p>
            <a:pPr fontAlgn="base"/>
            <a:endParaRPr lang="en-GB" sz="2000" dirty="0" smtClean="0"/>
          </a:p>
          <a:p>
            <a:endParaRPr lang="en-GB" sz="2100" dirty="0" smtClean="0">
              <a:solidFill>
                <a:srgbClr val="FF00FF"/>
              </a:solidFill>
            </a:endParaRPr>
          </a:p>
          <a:p>
            <a:pPr lvl="1"/>
            <a:endParaRPr lang="en-GB" sz="20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9218" name="Picture 2" descr="C:\Users\Keith\Dropbox\Images\technology laptop.jpg"/>
          <p:cNvPicPr>
            <a:picLocks noChangeAspect="1" noChangeArrowheads="1"/>
          </p:cNvPicPr>
          <p:nvPr/>
        </p:nvPicPr>
        <p:blipFill>
          <a:blip r:embed="rId2" cstate="print"/>
          <a:srcRect/>
          <a:stretch>
            <a:fillRect/>
          </a:stretch>
        </p:blipFill>
        <p:spPr bwMode="auto">
          <a:xfrm>
            <a:off x="5410200" y="2286001"/>
            <a:ext cx="3657600" cy="24435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2233</TotalTime>
  <Words>1624</Words>
  <Application>Microsoft Office PowerPoint</Application>
  <PresentationFormat>On-screen Show (4:3)</PresentationFormat>
  <Paragraphs>297</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   Bristol Healthy Schools  Stride  Emotional Health and Wellbeing Programme  Year 10 – Lesson 3  Coping with Exam Stress</vt:lpstr>
      <vt:lpstr>Our School Values and Ground Rules</vt:lpstr>
      <vt:lpstr>Coping with Exam Stress</vt:lpstr>
      <vt:lpstr>Coping with Exam Stress</vt:lpstr>
      <vt:lpstr>Coping with Exam Stress</vt:lpstr>
      <vt:lpstr>Coping with Exam Stress</vt:lpstr>
      <vt:lpstr> </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Coping with Exam Stress</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283</cp:revision>
  <dcterms:created xsi:type="dcterms:W3CDTF">2006-08-16T00:00:00Z</dcterms:created>
  <dcterms:modified xsi:type="dcterms:W3CDTF">2017-12-04T13:22:05Z</dcterms:modified>
</cp:coreProperties>
</file>