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64" r:id="rId3"/>
    <p:sldId id="267" r:id="rId4"/>
    <p:sldId id="260" r:id="rId5"/>
    <p:sldId id="268" r:id="rId6"/>
    <p:sldId id="296" r:id="rId7"/>
    <p:sldId id="306" r:id="rId8"/>
    <p:sldId id="257" r:id="rId9"/>
    <p:sldId id="307" r:id="rId10"/>
    <p:sldId id="288" r:id="rId11"/>
    <p:sldId id="303" r:id="rId12"/>
    <p:sldId id="294" r:id="rId13"/>
    <p:sldId id="301" r:id="rId14"/>
    <p:sldId id="270" r:id="rId15"/>
    <p:sldId id="305" r:id="rId16"/>
    <p:sldId id="302" r:id="rId17"/>
    <p:sldId id="308" r:id="rId18"/>
    <p:sldId id="280" r:id="rId19"/>
    <p:sldId id="295" r:id="rId20"/>
    <p:sldId id="304" r:id="rId21"/>
    <p:sldId id="314" r:id="rId22"/>
    <p:sldId id="310" r:id="rId23"/>
    <p:sldId id="311" r:id="rId24"/>
    <p:sldId id="312" r:id="rId25"/>
    <p:sldId id="31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627C92-FFB2-4533-8DBB-FDF56A34CA79}" type="datetimeFigureOut">
              <a:rPr lang="en-GB" smtClean="0"/>
              <a:pPr/>
              <a:t>07/01/2018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483A7-3CAA-461A-916E-851180DF9D0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28483A7-3CAA-461A-916E-851180DF9D09}"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vimeo.com/231542273/a51ee8edc8"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 Lesson 4 </a:t>
            </a:r>
            <a:br>
              <a:rPr lang="en-GB" dirty="0" smtClean="0">
                <a:solidFill>
                  <a:schemeClr val="tx2">
                    <a:lumMod val="60000"/>
                    <a:lumOff val="40000"/>
                  </a:schemeClr>
                </a:solidFill>
              </a:rPr>
            </a:br>
            <a:r>
              <a:rPr lang="en-GB" dirty="0" smtClean="0">
                <a:solidFill>
                  <a:schemeClr val="tx2">
                    <a:lumMod val="60000"/>
                    <a:lumOff val="40000"/>
                  </a:schemeClr>
                </a:solidFill>
              </a:rPr>
              <a:t> I Like You Better on Social Media</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 I Like You Better on Social Media</a:t>
            </a:r>
            <a:endParaRPr lang="en-GB" sz="2800" dirty="0"/>
          </a:p>
        </p:txBody>
      </p:sp>
      <p:sp>
        <p:nvSpPr>
          <p:cNvPr id="3" name="Content Placeholder 2"/>
          <p:cNvSpPr>
            <a:spLocks noGrp="1"/>
          </p:cNvSpPr>
          <p:nvPr>
            <p:ph idx="1"/>
          </p:nvPr>
        </p:nvSpPr>
        <p:spPr>
          <a:xfrm>
            <a:off x="457200" y="1600200"/>
            <a:ext cx="4191000" cy="50292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Decoding Profiles:</a:t>
            </a:r>
          </a:p>
          <a:p>
            <a:pPr>
              <a:buNone/>
            </a:pPr>
            <a:endParaRPr lang="en-GB" sz="2000" dirty="0" smtClean="0"/>
          </a:p>
          <a:p>
            <a:r>
              <a:rPr lang="en-GB" sz="2000" dirty="0" smtClean="0"/>
              <a:t>Without the social or verbal clues of face-to-face communication, we must learn to decode online profiles</a:t>
            </a:r>
          </a:p>
          <a:p>
            <a:pPr>
              <a:buNone/>
            </a:pPr>
            <a:endParaRPr lang="en-PH" sz="2000" dirty="0" smtClean="0"/>
          </a:p>
          <a:p>
            <a:r>
              <a:rPr lang="en-GB" sz="2000" dirty="0" smtClean="0"/>
              <a:t>The things we choose to share in online profiles are inevitably telling those around us something about who we are as individuals</a:t>
            </a:r>
          </a:p>
          <a:p>
            <a:pPr>
              <a:buNone/>
            </a:pPr>
            <a:endParaRPr lang="en-PH" sz="2000"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194" name="Picture 2" descr="C:\Users\Keith\Dropbox\Images\mature student.jpg"/>
          <p:cNvPicPr>
            <a:picLocks noChangeAspect="1" noChangeArrowheads="1"/>
          </p:cNvPicPr>
          <p:nvPr/>
        </p:nvPicPr>
        <p:blipFill>
          <a:blip r:embed="rId2" cstate="print"/>
          <a:srcRect/>
          <a:stretch>
            <a:fillRect/>
          </a:stretch>
        </p:blipFill>
        <p:spPr bwMode="auto">
          <a:xfrm>
            <a:off x="5029200" y="1066800"/>
            <a:ext cx="3511550" cy="5267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xfrm>
            <a:off x="457200" y="1600200"/>
            <a:ext cx="4267200" cy="4525963"/>
          </a:xfrm>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r>
              <a:rPr lang="en-GB" sz="2000" b="1" dirty="0" smtClean="0"/>
              <a:t>People are not going to include these in their profile:</a:t>
            </a:r>
          </a:p>
          <a:p>
            <a:pPr>
              <a:buNone/>
            </a:pPr>
            <a:endParaRPr lang="en-GB" sz="2000" b="1" dirty="0" smtClean="0"/>
          </a:p>
          <a:p>
            <a:r>
              <a:rPr lang="en-GB" sz="2000" dirty="0" smtClean="0"/>
              <a:t>They are racist, sexist or homophobic</a:t>
            </a:r>
          </a:p>
          <a:p>
            <a:r>
              <a:rPr lang="en-GB" sz="2000" dirty="0" smtClean="0"/>
              <a:t>They are aggressive and hit other people</a:t>
            </a:r>
          </a:p>
          <a:p>
            <a:r>
              <a:rPr lang="en-GB" sz="2000" dirty="0" smtClean="0"/>
              <a:t>They lie, cheat and steal</a:t>
            </a:r>
          </a:p>
          <a:p>
            <a:r>
              <a:rPr lang="en-GB" sz="2000" dirty="0" smtClean="0"/>
              <a:t>They have a criminal record</a:t>
            </a:r>
          </a:p>
          <a:p>
            <a:r>
              <a:rPr lang="en-GB" sz="2000" dirty="0" smtClean="0"/>
              <a:t>They are lonely or lack confidence</a:t>
            </a:r>
          </a:p>
          <a:p>
            <a:r>
              <a:rPr lang="en-GB" sz="2000" dirty="0" smtClean="0"/>
              <a:t>Their imperfections</a:t>
            </a:r>
          </a:p>
          <a:p>
            <a:r>
              <a:rPr lang="en-GB" sz="2000" dirty="0" smtClean="0"/>
              <a:t>That they have a </a:t>
            </a:r>
            <a:r>
              <a:rPr lang="en-GB" sz="2000" smtClean="0"/>
              <a:t>boyfriend/girlfriend </a:t>
            </a:r>
            <a:r>
              <a:rPr lang="en-GB" sz="2000" smtClean="0"/>
              <a:t>if </a:t>
            </a:r>
            <a:r>
              <a:rPr lang="en-GB" sz="2000" dirty="0" smtClean="0"/>
              <a:t>they are saying they are not in a relationship</a:t>
            </a:r>
            <a:endParaRPr lang="en-GB" sz="2000" dirty="0" smtClean="0"/>
          </a:p>
          <a:p>
            <a:r>
              <a:rPr lang="en-GB" sz="2000" dirty="0" smtClean="0"/>
              <a:t>They are poor</a:t>
            </a:r>
          </a:p>
          <a:p>
            <a:endParaRPr lang="en-GB" sz="2000" dirty="0" smtClean="0"/>
          </a:p>
          <a:p>
            <a:endParaRPr lang="en-GB" sz="2000" b="1" dirty="0"/>
          </a:p>
        </p:txBody>
      </p:sp>
      <p:pic>
        <p:nvPicPr>
          <p:cNvPr id="12290" name="Picture 2" descr="C:\Users\Keith\Dropbox\Images\power boxer.jpg"/>
          <p:cNvPicPr>
            <a:picLocks noChangeAspect="1" noChangeArrowheads="1"/>
          </p:cNvPicPr>
          <p:nvPr/>
        </p:nvPicPr>
        <p:blipFill>
          <a:blip r:embed="rId2" cstate="print"/>
          <a:srcRect/>
          <a:stretch>
            <a:fillRect/>
          </a:stretch>
        </p:blipFill>
        <p:spPr bwMode="auto">
          <a:xfrm>
            <a:off x="4800600" y="2286000"/>
            <a:ext cx="39624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r>
              <a:rPr lang="en-GB" sz="2000" dirty="0" smtClean="0">
                <a:solidFill>
                  <a:srgbClr val="FF00FF"/>
                </a:solidFill>
              </a:rPr>
              <a:t>Discuss and make a list of some of the reasons why people’s online profile may not accurately reflect themselves</a:t>
            </a:r>
          </a:p>
          <a:p>
            <a:pPr>
              <a:buNone/>
            </a:pPr>
            <a:endParaRPr lang="en-GB" sz="2000" dirty="0" smtClean="0">
              <a:solidFill>
                <a:srgbClr val="FF00FF"/>
              </a:solidFill>
            </a:endParaRPr>
          </a:p>
          <a:p>
            <a:r>
              <a:rPr lang="en-GB" sz="2000" dirty="0" smtClean="0">
                <a:solidFill>
                  <a:srgbClr val="FF00FF"/>
                </a:solidFill>
              </a:rPr>
              <a:t>Share them with the class</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a:buNone/>
            </a:pPr>
            <a:r>
              <a:rPr lang="en-GB" sz="2000" b="1" dirty="0" smtClean="0"/>
              <a:t>Some Possible Answers:</a:t>
            </a:r>
          </a:p>
          <a:p>
            <a:pPr>
              <a:buNone/>
            </a:pPr>
            <a:endParaRPr lang="en-GB" sz="2000" dirty="0" smtClean="0">
              <a:solidFill>
                <a:srgbClr val="FF00FF"/>
              </a:solidFill>
            </a:endParaRPr>
          </a:p>
          <a:p>
            <a:r>
              <a:rPr lang="en-GB" sz="2000" dirty="0" smtClean="0"/>
              <a:t>They see themselves differently to how others do</a:t>
            </a:r>
          </a:p>
          <a:p>
            <a:r>
              <a:rPr lang="en-GB" sz="2000" dirty="0" smtClean="0"/>
              <a:t>They want to project a more exciting image of their life</a:t>
            </a:r>
          </a:p>
          <a:p>
            <a:r>
              <a:rPr lang="en-GB" sz="2000" dirty="0" smtClean="0"/>
              <a:t>They are lonely and want to attract friends</a:t>
            </a:r>
          </a:p>
          <a:p>
            <a:r>
              <a:rPr lang="en-GB" sz="2000" dirty="0" smtClean="0"/>
              <a:t>They are shy</a:t>
            </a:r>
          </a:p>
          <a:p>
            <a:r>
              <a:rPr lang="en-GB" sz="2000" dirty="0" smtClean="0"/>
              <a:t>Their life looks boring compared to others</a:t>
            </a:r>
          </a:p>
          <a:p>
            <a:r>
              <a:rPr lang="en-GB" sz="2000" dirty="0" smtClean="0"/>
              <a:t>They are liars</a:t>
            </a:r>
          </a:p>
          <a:p>
            <a:pPr>
              <a:buNone/>
            </a:pPr>
            <a:endParaRPr lang="en-GB" sz="2000" dirty="0" smtClean="0">
              <a:solidFill>
                <a:srgbClr val="FF00FF"/>
              </a:solidFill>
            </a:endParaRPr>
          </a:p>
          <a:p>
            <a:r>
              <a:rPr lang="en-GB" sz="2000" dirty="0" smtClean="0">
                <a:solidFill>
                  <a:srgbClr val="FF00FF"/>
                </a:solidFill>
              </a:rPr>
              <a:t>Have you any others?</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 I Like You Better on Social Media</a:t>
            </a:r>
            <a:endParaRPr lang="en-GB" sz="2800" dirty="0"/>
          </a:p>
        </p:txBody>
      </p:sp>
      <p:sp>
        <p:nvSpPr>
          <p:cNvPr id="3" name="Content Placeholder 2"/>
          <p:cNvSpPr>
            <a:spLocks noGrp="1"/>
          </p:cNvSpPr>
          <p:nvPr>
            <p:ph idx="1"/>
          </p:nvPr>
        </p:nvSpPr>
        <p:spPr>
          <a:xfrm>
            <a:off x="457200" y="1600200"/>
            <a:ext cx="4724400" cy="4876800"/>
          </a:xfrm>
          <a:solidFill>
            <a:schemeClr val="accent4">
              <a:lumMod val="20000"/>
              <a:lumOff val="80000"/>
            </a:schemeClr>
          </a:solidFill>
        </p:spPr>
        <p:txBody>
          <a:bodyPr>
            <a:normAutofit fontScale="92500" lnSpcReduction="10000"/>
          </a:bodyPr>
          <a:lstStyle/>
          <a:p>
            <a:pPr>
              <a:buNone/>
            </a:pPr>
            <a:r>
              <a:rPr lang="en-GB" sz="2000" b="1" dirty="0" smtClean="0"/>
              <a:t>Class Discussion - Dealing With The Truth:</a:t>
            </a:r>
          </a:p>
          <a:p>
            <a:pPr lvl="0">
              <a:buNone/>
            </a:pPr>
            <a:endParaRPr lang="en-GB" sz="2000" dirty="0" smtClean="0"/>
          </a:p>
          <a:p>
            <a:r>
              <a:rPr lang="en-GB" sz="2000" dirty="0" smtClean="0">
                <a:solidFill>
                  <a:srgbClr val="FF00FF"/>
                </a:solidFill>
              </a:rPr>
              <a:t>How would you react to these situations?</a:t>
            </a:r>
          </a:p>
          <a:p>
            <a:pPr>
              <a:buNone/>
            </a:pPr>
            <a:endParaRPr lang="en-GB" sz="2000" dirty="0" smtClean="0"/>
          </a:p>
          <a:p>
            <a:r>
              <a:rPr lang="en-GB" sz="2000" dirty="0" smtClean="0"/>
              <a:t>Someone you befriended had admitted they had lied because they were painfully shy and lonely in real life</a:t>
            </a:r>
          </a:p>
          <a:p>
            <a:pPr>
              <a:buNone/>
            </a:pPr>
            <a:endParaRPr lang="en-GB" sz="2000" dirty="0" smtClean="0"/>
          </a:p>
          <a:p>
            <a:r>
              <a:rPr lang="en-GB" sz="2000" dirty="0" smtClean="0"/>
              <a:t>Someone you befriended turned out to be aggressive and hit women</a:t>
            </a:r>
          </a:p>
          <a:p>
            <a:endParaRPr lang="en-GB" sz="2000" dirty="0" smtClean="0"/>
          </a:p>
          <a:p>
            <a:r>
              <a:rPr lang="en-GB" sz="2000" dirty="0" smtClean="0"/>
              <a:t>Someone you befriended had admitted they had lied because they are poor and embarrassed about this</a:t>
            </a:r>
          </a:p>
          <a:p>
            <a:pPr>
              <a:buNone/>
            </a:pPr>
            <a:endParaRPr lang="en-GB" sz="2000" dirty="0" smtClean="0"/>
          </a:p>
          <a:p>
            <a:r>
              <a:rPr lang="en-GB" sz="2000" dirty="0" smtClean="0">
                <a:solidFill>
                  <a:srgbClr val="FF00FF"/>
                </a:solidFill>
              </a:rPr>
              <a:t>Lets share our thoughts with the class</a:t>
            </a:r>
          </a:p>
          <a:p>
            <a:pPr>
              <a:buNone/>
            </a:pPr>
            <a:endParaRPr lang="en-GB" sz="2000" dirty="0" smtClean="0"/>
          </a:p>
          <a:p>
            <a:pPr>
              <a:buNone/>
            </a:pPr>
            <a:endParaRPr lang="en-GB" sz="2000" dirty="0" smtClean="0"/>
          </a:p>
          <a:p>
            <a:endParaRPr lang="en-GB" sz="2000" dirty="0" smtClean="0"/>
          </a:p>
          <a:p>
            <a:pPr>
              <a:spcBef>
                <a:spcPct val="0"/>
              </a:spcBef>
            </a:pPr>
            <a:endParaRPr lang="en-GB" sz="2000" dirty="0" smtClean="0"/>
          </a:p>
          <a:p>
            <a:endParaRPr lang="en-GB" sz="2000" dirty="0" smtClean="0"/>
          </a:p>
          <a:p>
            <a:endParaRPr lang="en-GB" sz="2000" dirty="0" smtClean="0">
              <a:solidFill>
                <a:srgbClr val="FF00FF"/>
              </a:solidFill>
            </a:endParaRP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dissolve">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xfrm>
            <a:off x="457200" y="1600200"/>
            <a:ext cx="5029200" cy="4525963"/>
          </a:xfrm>
          <a:solidFill>
            <a:schemeClr val="tx2">
              <a:lumMod val="20000"/>
              <a:lumOff val="80000"/>
            </a:schemeClr>
          </a:solidFill>
        </p:spPr>
        <p:txBody>
          <a:bodyPr>
            <a:normAutofit fontScale="62500" lnSpcReduction="20000"/>
          </a:bodyPr>
          <a:lstStyle/>
          <a:p>
            <a:r>
              <a:rPr lang="en-GB" dirty="0" smtClean="0"/>
              <a:t>Being seen to be popular and exciting online can be good for our mental health as it makes us feel happy, like we fit in and our lives are full of fun</a:t>
            </a:r>
          </a:p>
          <a:p>
            <a:pPr>
              <a:buNone/>
            </a:pPr>
            <a:endParaRPr lang="en-GB" dirty="0" smtClean="0"/>
          </a:p>
          <a:p>
            <a:r>
              <a:rPr lang="en-GB" dirty="0" smtClean="0"/>
              <a:t>Unfortunately, if the reality does not match the portrayed image, we can get a reputation for being dishonest and arrogant ourselves or feel foolish and deceived for believing and trusting someone else who lied</a:t>
            </a:r>
          </a:p>
          <a:p>
            <a:pPr>
              <a:buNone/>
            </a:pPr>
            <a:endParaRPr lang="en-GB" dirty="0" smtClean="0"/>
          </a:p>
          <a:p>
            <a:r>
              <a:rPr lang="en-GB" dirty="0" smtClean="0"/>
              <a:t>This can isolate us not only from our online friends, but also our ‘real friends’ leading to break up of friendships, lack of trust, low self-esteem and impact negatively on our mental health </a:t>
            </a:r>
            <a:endParaRPr lang="en-GB" dirty="0"/>
          </a:p>
        </p:txBody>
      </p:sp>
      <p:pic>
        <p:nvPicPr>
          <p:cNvPr id="4" name="Picture 3" descr="security eye.jpg"/>
          <p:cNvPicPr>
            <a:picLocks noChangeAspect="1"/>
          </p:cNvPicPr>
          <p:nvPr/>
        </p:nvPicPr>
        <p:blipFill>
          <a:blip r:embed="rId2" cstate="print"/>
          <a:stretch>
            <a:fillRect/>
          </a:stretch>
        </p:blipFill>
        <p:spPr>
          <a:xfrm>
            <a:off x="5562600" y="2743200"/>
            <a:ext cx="3396996" cy="22646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solidFill>
            <a:schemeClr val="accent2">
              <a:lumMod val="20000"/>
              <a:lumOff val="80000"/>
            </a:schemeClr>
          </a:solidFill>
        </p:spPr>
        <p:txBody>
          <a:bodyPr/>
          <a:lstStyle/>
          <a:p>
            <a:pPr>
              <a:buNone/>
            </a:pPr>
            <a:r>
              <a:rPr lang="en-GB" dirty="0" smtClean="0"/>
              <a:t>Click the link to the video:</a:t>
            </a:r>
          </a:p>
          <a:p>
            <a:pPr>
              <a:buNone/>
            </a:pPr>
            <a:endParaRPr lang="en-GB" dirty="0" smtClean="0"/>
          </a:p>
          <a:p>
            <a:pPr>
              <a:buNone/>
            </a:pPr>
            <a:r>
              <a:rPr lang="en-GB" dirty="0" smtClean="0">
                <a:hlinkClick r:id="rId2"/>
              </a:rPr>
              <a:t>Are you Living an </a:t>
            </a:r>
            <a:r>
              <a:rPr lang="en-GB" dirty="0" err="1" smtClean="0">
                <a:hlinkClick r:id="rId2"/>
              </a:rPr>
              <a:t>Insta</a:t>
            </a:r>
            <a:r>
              <a:rPr lang="en-GB" dirty="0" smtClean="0">
                <a:hlinkClick r:id="rId2"/>
              </a:rPr>
              <a:t> Lie?</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xfrm>
            <a:off x="457200" y="1600200"/>
            <a:ext cx="4648200" cy="4525963"/>
          </a:xfrm>
          <a:solidFill>
            <a:schemeClr val="bg2"/>
          </a:solidFill>
        </p:spPr>
        <p:txBody>
          <a:bodyPr>
            <a:normAutofit/>
          </a:bodyPr>
          <a:lstStyle/>
          <a:p>
            <a:pPr>
              <a:buNone/>
            </a:pPr>
            <a:r>
              <a:rPr lang="en-GB" sz="2000" b="1" dirty="0" smtClean="0"/>
              <a:t>Class Exercise:</a:t>
            </a:r>
          </a:p>
          <a:p>
            <a:pPr>
              <a:buNone/>
            </a:pPr>
            <a:endParaRPr lang="en-GB" sz="2000" dirty="0" smtClean="0">
              <a:solidFill>
                <a:srgbClr val="FF00FF"/>
              </a:solidFill>
            </a:endParaRPr>
          </a:p>
          <a:p>
            <a:pPr fontAlgn="base"/>
            <a:r>
              <a:rPr lang="en-GB" sz="2000" dirty="0" smtClean="0">
                <a:solidFill>
                  <a:srgbClr val="FF00FF"/>
                </a:solidFill>
              </a:rPr>
              <a:t>How can we spot if someone is lying on social media?</a:t>
            </a:r>
          </a:p>
          <a:p>
            <a:pPr lvl="1"/>
            <a:endParaRPr lang="en-US" sz="1600" dirty="0" smtClean="0">
              <a:solidFill>
                <a:srgbClr val="FF00FF"/>
              </a:solidFill>
            </a:endParaRPr>
          </a:p>
          <a:p>
            <a:endParaRPr lang="en-GB" sz="2000"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dirty="0"/>
          </a:p>
        </p:txBody>
      </p:sp>
      <p:sp>
        <p:nvSpPr>
          <p:cNvPr id="3" name="Content Placeholder 2"/>
          <p:cNvSpPr>
            <a:spLocks noGrp="1"/>
          </p:cNvSpPr>
          <p:nvPr>
            <p:ph idx="1"/>
          </p:nvPr>
        </p:nvSpPr>
        <p:spPr>
          <a:xfrm>
            <a:off x="457200" y="1600200"/>
            <a:ext cx="4495800" cy="4876800"/>
          </a:xfrm>
        </p:spPr>
        <p:style>
          <a:lnRef idx="1">
            <a:schemeClr val="accent2"/>
          </a:lnRef>
          <a:fillRef idx="2">
            <a:schemeClr val="accent2"/>
          </a:fillRef>
          <a:effectRef idx="1">
            <a:schemeClr val="accent2"/>
          </a:effectRef>
          <a:fontRef idx="minor">
            <a:schemeClr val="dk1"/>
          </a:fontRef>
        </p:style>
        <p:txBody>
          <a:bodyPr>
            <a:normAutofit/>
          </a:bodyPr>
          <a:lstStyle/>
          <a:p>
            <a:pPr fontAlgn="base">
              <a:buNone/>
            </a:pPr>
            <a:r>
              <a:rPr lang="en-GB" sz="2000" b="1" dirty="0" smtClean="0"/>
              <a:t>How Can We Spot If Someone Is Lying?</a:t>
            </a:r>
          </a:p>
          <a:p>
            <a:pPr fontAlgn="base">
              <a:buNone/>
            </a:pPr>
            <a:endParaRPr lang="en-GB" sz="2000" dirty="0" smtClean="0"/>
          </a:p>
          <a:p>
            <a:r>
              <a:rPr lang="en-GB" sz="2000" dirty="0" smtClean="0"/>
              <a:t>Though it's not an easy task, there are some points that can help you to detect it:</a:t>
            </a:r>
          </a:p>
          <a:p>
            <a:pPr>
              <a:buNone/>
            </a:pPr>
            <a:endParaRPr lang="en-GB" sz="2000" dirty="0" smtClean="0"/>
          </a:p>
          <a:p>
            <a:pPr lvl="1"/>
            <a:r>
              <a:rPr lang="en-GB" sz="1800" dirty="0" smtClean="0"/>
              <a:t>They tend to avoid the topic in which they lied in their profile</a:t>
            </a:r>
          </a:p>
          <a:p>
            <a:pPr lvl="1">
              <a:buNone/>
            </a:pPr>
            <a:endParaRPr lang="en-GB" sz="1800" dirty="0" smtClean="0"/>
          </a:p>
          <a:p>
            <a:pPr lvl="1"/>
            <a:r>
              <a:rPr lang="en-GB" sz="1800" dirty="0" smtClean="0"/>
              <a:t>They  hedge their answers or switch subjects</a:t>
            </a:r>
          </a:p>
          <a:p>
            <a:pPr lvl="1">
              <a:buNone/>
            </a:pPr>
            <a:endParaRPr lang="en-GB" sz="1800" dirty="0" smtClean="0"/>
          </a:p>
          <a:p>
            <a:pPr lvl="1"/>
            <a:r>
              <a:rPr lang="en-GB" sz="1800" dirty="0" smtClean="0"/>
              <a:t>They  contradict things they have told you before</a:t>
            </a:r>
            <a:endParaRPr lang="en-GB" sz="1800" dirty="0"/>
          </a:p>
        </p:txBody>
      </p:sp>
      <p:pic>
        <p:nvPicPr>
          <p:cNvPr id="13314" name="Picture 2" descr="C:\Users\Keith\Dropbox\Images\Microscope (2).jpg"/>
          <p:cNvPicPr>
            <a:picLocks noChangeAspect="1" noChangeArrowheads="1"/>
          </p:cNvPicPr>
          <p:nvPr/>
        </p:nvPicPr>
        <p:blipFill>
          <a:blip r:embed="rId2" cstate="print"/>
          <a:srcRect/>
          <a:stretch>
            <a:fillRect/>
          </a:stretch>
        </p:blipFill>
        <p:spPr bwMode="auto">
          <a:xfrm>
            <a:off x="5791200" y="1759656"/>
            <a:ext cx="3048000" cy="45649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dirty="0"/>
          </a:p>
        </p:txBody>
      </p:sp>
      <p:sp>
        <p:nvSpPr>
          <p:cNvPr id="3" name="Content Placeholder 2"/>
          <p:cNvSpPr>
            <a:spLocks noGrp="1"/>
          </p:cNvSpPr>
          <p:nvPr>
            <p:ph idx="1"/>
          </p:nvPr>
        </p:nvSpPr>
        <p:spPr>
          <a:xfrm>
            <a:off x="457200" y="1600200"/>
            <a:ext cx="4724400" cy="4876800"/>
          </a:xfrm>
        </p:spPr>
        <p:style>
          <a:lnRef idx="1">
            <a:schemeClr val="accent3"/>
          </a:lnRef>
          <a:fillRef idx="2">
            <a:schemeClr val="accent3"/>
          </a:fillRef>
          <a:effectRef idx="1">
            <a:schemeClr val="accent3"/>
          </a:effectRef>
          <a:fontRef idx="minor">
            <a:schemeClr val="dk1"/>
          </a:fontRef>
        </p:style>
        <p:txBody>
          <a:bodyPr>
            <a:normAutofit/>
          </a:bodyPr>
          <a:lstStyle/>
          <a:p>
            <a:pPr fontAlgn="base">
              <a:buNone/>
            </a:pPr>
            <a:r>
              <a:rPr lang="en-GB" sz="1800" b="1" dirty="0" smtClean="0"/>
              <a:t>Other Signs Of Lying:</a:t>
            </a:r>
          </a:p>
          <a:p>
            <a:pPr fontAlgn="base">
              <a:buNone/>
            </a:pPr>
            <a:endParaRPr lang="en-GB" sz="1800" dirty="0" smtClean="0"/>
          </a:p>
          <a:p>
            <a:r>
              <a:rPr lang="en-GB" sz="1800" dirty="0" smtClean="0"/>
              <a:t>They lie so frequently that their lying often goes unnoticed</a:t>
            </a:r>
          </a:p>
          <a:p>
            <a:pPr>
              <a:buNone/>
            </a:pPr>
            <a:endParaRPr lang="en-GB" sz="1800" dirty="0" smtClean="0"/>
          </a:p>
          <a:p>
            <a:r>
              <a:rPr lang="en-GB" sz="1800" dirty="0" smtClean="0"/>
              <a:t>If they get caught out, they quickly change the subject or make up a good excuse</a:t>
            </a:r>
          </a:p>
          <a:p>
            <a:endParaRPr lang="en-GB" sz="1800" dirty="0" smtClean="0"/>
          </a:p>
          <a:p>
            <a:r>
              <a:rPr lang="en-GB" sz="1800" dirty="0" smtClean="0"/>
              <a:t>They blend the truth to impress you</a:t>
            </a:r>
          </a:p>
          <a:p>
            <a:pPr>
              <a:buNone/>
            </a:pPr>
            <a:endParaRPr lang="en-GB" sz="1800" dirty="0" smtClean="0"/>
          </a:p>
          <a:p>
            <a:r>
              <a:rPr lang="en-GB" sz="1800" dirty="0" smtClean="0"/>
              <a:t>They want you to compliment them for every tiny thing</a:t>
            </a:r>
          </a:p>
          <a:p>
            <a:pPr>
              <a:buNone/>
            </a:pPr>
            <a:endParaRPr lang="en-GB" sz="1800" dirty="0" smtClean="0"/>
          </a:p>
          <a:p>
            <a:r>
              <a:rPr lang="en-GB" sz="1800" dirty="0" smtClean="0"/>
              <a:t>They want you to believe in the image they are portraying</a:t>
            </a:r>
          </a:p>
        </p:txBody>
      </p:sp>
      <p:pic>
        <p:nvPicPr>
          <p:cNvPr id="14338" name="Picture 2" descr="C:\Users\Keith\Dropbox\Images\shutterstock_418256242.jpg"/>
          <p:cNvPicPr>
            <a:picLocks noChangeAspect="1" noChangeArrowheads="1"/>
          </p:cNvPicPr>
          <p:nvPr/>
        </p:nvPicPr>
        <p:blipFill>
          <a:blip r:embed="rId2" cstate="print"/>
          <a:srcRect/>
          <a:stretch>
            <a:fillRect/>
          </a:stretch>
        </p:blipFill>
        <p:spPr bwMode="auto">
          <a:xfrm>
            <a:off x="5216963" y="2438400"/>
            <a:ext cx="3927037" cy="2895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xfrm>
            <a:off x="457200" y="1600200"/>
            <a:ext cx="4648200" cy="4525963"/>
          </a:xfrm>
          <a:solidFill>
            <a:schemeClr val="bg2"/>
          </a:solidFill>
        </p:spPr>
        <p:txBody>
          <a:bodyPr>
            <a:normAutofit fontScale="92500" lnSpcReduction="20000"/>
          </a:bodyPr>
          <a:lstStyle/>
          <a:p>
            <a:pPr>
              <a:buNone/>
            </a:pPr>
            <a:r>
              <a:rPr lang="en-GB" sz="2000" b="1" dirty="0" smtClean="0"/>
              <a:t>In Groups of 4:</a:t>
            </a:r>
          </a:p>
          <a:p>
            <a:pPr>
              <a:buNone/>
            </a:pPr>
            <a:endParaRPr lang="en-GB" sz="2000" dirty="0" smtClean="0">
              <a:solidFill>
                <a:srgbClr val="FF00FF"/>
              </a:solidFill>
            </a:endParaRPr>
          </a:p>
          <a:p>
            <a:r>
              <a:rPr lang="en-US" sz="2000" dirty="0" smtClean="0">
                <a:solidFill>
                  <a:srgbClr val="FF00FF"/>
                </a:solidFill>
              </a:rPr>
              <a:t>Social media forces you to examine the reality of your life against the ‘best bits’ of other peoples</a:t>
            </a:r>
          </a:p>
          <a:p>
            <a:pPr>
              <a:buNone/>
            </a:pPr>
            <a:endParaRPr lang="en-US" sz="2000" dirty="0" smtClean="0">
              <a:solidFill>
                <a:srgbClr val="FF00FF"/>
              </a:solidFill>
            </a:endParaRPr>
          </a:p>
          <a:p>
            <a:r>
              <a:rPr lang="en-US" sz="2000" dirty="0" smtClean="0">
                <a:solidFill>
                  <a:srgbClr val="FF00FF"/>
                </a:solidFill>
              </a:rPr>
              <a:t>Review the  photos and friend request in the Facebook Images </a:t>
            </a:r>
          </a:p>
          <a:p>
            <a:pPr>
              <a:buNone/>
            </a:pPr>
            <a:endParaRPr lang="en-US" sz="2000" dirty="0" smtClean="0">
              <a:solidFill>
                <a:srgbClr val="FF00FF"/>
              </a:solidFill>
            </a:endParaRPr>
          </a:p>
          <a:p>
            <a:pPr lvl="1"/>
            <a:r>
              <a:rPr lang="en-US" sz="1600" dirty="0" smtClean="0">
                <a:solidFill>
                  <a:srgbClr val="FF00FF"/>
                </a:solidFill>
              </a:rPr>
              <a:t>What are you first impressions of the people when you look at each of them?</a:t>
            </a:r>
          </a:p>
          <a:p>
            <a:pPr lvl="1"/>
            <a:r>
              <a:rPr lang="en-US" sz="1600" dirty="0" smtClean="0">
                <a:solidFill>
                  <a:srgbClr val="FF00FF"/>
                </a:solidFill>
              </a:rPr>
              <a:t>How do they make you feel about your life?</a:t>
            </a:r>
          </a:p>
          <a:p>
            <a:pPr lvl="1"/>
            <a:r>
              <a:rPr lang="en-US" sz="1600" dirty="0" smtClean="0">
                <a:solidFill>
                  <a:srgbClr val="FF00FF"/>
                </a:solidFill>
              </a:rPr>
              <a:t>What questions would you ask if they want to become your friend and you were checking to see if they were real?</a:t>
            </a:r>
          </a:p>
          <a:p>
            <a:pPr lvl="1"/>
            <a:r>
              <a:rPr lang="en-US" sz="1600" dirty="0" smtClean="0">
                <a:solidFill>
                  <a:srgbClr val="FF00FF"/>
                </a:solidFill>
              </a:rPr>
              <a:t>What would you do if you found out they were lying? </a:t>
            </a:r>
          </a:p>
          <a:p>
            <a:pPr lvl="1"/>
            <a:endParaRPr lang="en-US" sz="1600" dirty="0" smtClean="0">
              <a:solidFill>
                <a:srgbClr val="FF00FF"/>
              </a:solidFill>
            </a:endParaRPr>
          </a:p>
          <a:p>
            <a:endParaRPr lang="en-GB" sz="2000"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dissolve">
                                      <p:cBhvr>
                                        <p:cTn id="23" dur="500"/>
                                        <p:tgtEl>
                                          <p:spTgt spid="3">
                                            <p:txEl>
                                              <p:pRg st="7" end="7"/>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dissolve">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44958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US" sz="2000" b="1" dirty="0" smtClean="0"/>
              <a:t>Technology And Identity:</a:t>
            </a:r>
          </a:p>
          <a:p>
            <a:pPr>
              <a:buNone/>
            </a:pPr>
            <a:endParaRPr lang="en-US" sz="2000" dirty="0" smtClean="0"/>
          </a:p>
          <a:p>
            <a:pPr>
              <a:defRPr/>
            </a:pPr>
            <a:r>
              <a:rPr lang="en-GB" sz="2000" dirty="0" smtClean="0"/>
              <a:t>Technology has significantly changed our understanding of and approach to personal relationships</a:t>
            </a:r>
          </a:p>
          <a:p>
            <a:endParaRPr lang="en-GB" sz="2000" dirty="0" smtClean="0"/>
          </a:p>
          <a:p>
            <a:r>
              <a:rPr lang="en-GB" sz="2000" dirty="0" smtClean="0"/>
              <a:t>The concept of identity, how we see ourselves and how others see us, alters the relationships and friendships we have</a:t>
            </a:r>
          </a:p>
          <a:p>
            <a:pPr>
              <a:buNone/>
            </a:pPr>
            <a:endParaRPr lang="en-GB" sz="2000" dirty="0" smtClean="0"/>
          </a:p>
          <a:p>
            <a:r>
              <a:rPr lang="en-GB" sz="2000" dirty="0" smtClean="0"/>
              <a:t>The online identity we all develop may not always be an accurate reflection which can lead to disappointment on all sides</a:t>
            </a:r>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6" name="Picture 7" descr="woman-using-laptop-431x300"/>
          <p:cNvPicPr>
            <a:picLocks noChangeAspect="1" noChangeArrowheads="1"/>
          </p:cNvPicPr>
          <p:nvPr/>
        </p:nvPicPr>
        <p:blipFill>
          <a:blip r:embed="rId2" cstate="print"/>
          <a:srcRect/>
          <a:stretch>
            <a:fillRect/>
          </a:stretch>
        </p:blipFill>
        <p:spPr bwMode="auto">
          <a:xfrm>
            <a:off x="5029200" y="3048000"/>
            <a:ext cx="3957638" cy="17335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 Like You Better on Social Media</a:t>
            </a:r>
            <a:endParaRPr lang="en-GB" sz="2800" dirty="0"/>
          </a:p>
        </p:txBody>
      </p:sp>
      <p:sp>
        <p:nvSpPr>
          <p:cNvPr id="3" name="Content Placeholder 2"/>
          <p:cNvSpPr>
            <a:spLocks noGrp="1"/>
          </p:cNvSpPr>
          <p:nvPr>
            <p:ph idx="1"/>
          </p:nvPr>
        </p:nvSpPr>
        <p:spPr>
          <a:xfrm>
            <a:off x="457200" y="1600200"/>
            <a:ext cx="4419600" cy="4800600"/>
          </a:xfrm>
          <a:solidFill>
            <a:schemeClr val="accent6">
              <a:lumMod val="20000"/>
              <a:lumOff val="80000"/>
            </a:schemeClr>
          </a:solidFill>
        </p:spPr>
        <p:txBody>
          <a:bodyPr>
            <a:normAutofit lnSpcReduction="10000"/>
          </a:bodyPr>
          <a:lstStyle/>
          <a:p>
            <a:pPr fontAlgn="base">
              <a:buNone/>
            </a:pPr>
            <a:r>
              <a:rPr lang="en-GB" sz="2000" b="1" dirty="0" smtClean="0"/>
              <a:t>Personal Exercise:</a:t>
            </a:r>
          </a:p>
          <a:p>
            <a:pPr fontAlgn="base">
              <a:buNone/>
            </a:pPr>
            <a:endParaRPr lang="en-GB" sz="2000" b="1" dirty="0" smtClean="0"/>
          </a:p>
          <a:p>
            <a:pPr fontAlgn="base"/>
            <a:r>
              <a:rPr lang="en-GB" sz="2000" dirty="0" smtClean="0">
                <a:solidFill>
                  <a:srgbClr val="FF00FF"/>
                </a:solidFill>
              </a:rPr>
              <a:t>Of your online ‘friends’ what percentage are:</a:t>
            </a:r>
          </a:p>
          <a:p>
            <a:pPr fontAlgn="base">
              <a:buNone/>
            </a:pPr>
            <a:endParaRPr lang="en-GB" sz="2000" dirty="0" smtClean="0">
              <a:solidFill>
                <a:srgbClr val="FF00FF"/>
              </a:solidFill>
            </a:endParaRPr>
          </a:p>
          <a:p>
            <a:pPr lvl="1" fontAlgn="base"/>
            <a:r>
              <a:rPr lang="en-GB" sz="2000" dirty="0" smtClean="0">
                <a:solidFill>
                  <a:srgbClr val="FF00FF"/>
                </a:solidFill>
              </a:rPr>
              <a:t>Family?</a:t>
            </a:r>
          </a:p>
          <a:p>
            <a:pPr lvl="1" fontAlgn="base"/>
            <a:r>
              <a:rPr lang="en-GB" sz="2000" dirty="0" smtClean="0">
                <a:solidFill>
                  <a:srgbClr val="FF00FF"/>
                </a:solidFill>
              </a:rPr>
              <a:t>Close friends?</a:t>
            </a:r>
          </a:p>
          <a:p>
            <a:pPr lvl="1" fontAlgn="base"/>
            <a:r>
              <a:rPr lang="en-GB" sz="2000" dirty="0" smtClean="0">
                <a:solidFill>
                  <a:srgbClr val="FF00FF"/>
                </a:solidFill>
              </a:rPr>
              <a:t>Cyber friends?</a:t>
            </a:r>
          </a:p>
          <a:p>
            <a:pPr fontAlgn="base">
              <a:buNone/>
            </a:pPr>
            <a:endParaRPr lang="en-GB" sz="2000" dirty="0" smtClean="0"/>
          </a:p>
          <a:p>
            <a:r>
              <a:rPr lang="en-GB" sz="2000" dirty="0" smtClean="0">
                <a:solidFill>
                  <a:srgbClr val="FF00FF"/>
                </a:solidFill>
              </a:rPr>
              <a:t>How do you distinguish between close friends and cyber friends?</a:t>
            </a:r>
          </a:p>
          <a:p>
            <a:pPr>
              <a:buNone/>
            </a:pPr>
            <a:endParaRPr lang="en-GB" sz="2000" dirty="0" smtClean="0">
              <a:solidFill>
                <a:srgbClr val="FF00FF"/>
              </a:solidFill>
            </a:endParaRPr>
          </a:p>
          <a:p>
            <a:r>
              <a:rPr lang="en-GB" sz="2000" dirty="0" smtClean="0">
                <a:solidFill>
                  <a:srgbClr val="FF00FF"/>
                </a:solidFill>
              </a:rPr>
              <a:t>Be prepared to share these with the class</a:t>
            </a:r>
            <a:endParaRPr lang="en-GB" sz="2000" dirty="0">
              <a:solidFill>
                <a:srgbClr val="FF00FF"/>
              </a:solidFill>
            </a:endParaRPr>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146"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blinds(horizontal)">
                                      <p:cBhvr>
                                        <p:cTn id="11" dur="500"/>
                                        <p:tgtEl>
                                          <p:spTgt spid="3">
                                            <p:txEl>
                                              <p:pRg st="4" end="4"/>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blinds(horizontal)">
                                      <p:cBhvr>
                                        <p:cTn id="15" dur="500"/>
                                        <p:tgtEl>
                                          <p:spTgt spid="3">
                                            <p:txEl>
                                              <p:pRg st="5" end="5"/>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blinds(horizontal)">
                                      <p:cBhvr>
                                        <p:cTn id="23" dur="500"/>
                                        <p:tgtEl>
                                          <p:spTgt spid="3">
                                            <p:txEl>
                                              <p:pRg st="8" end="8"/>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blinds(horizontal)">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that social media relationships may not reflect real life and the possible impact of this on people’s expectations of relationships </a:t>
            </a: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pPr>
              <a:buNone/>
            </a:pPr>
            <a:endParaRPr lang="en-GB" dirty="0"/>
          </a:p>
        </p:txBody>
      </p:sp>
      <p:pic>
        <p:nvPicPr>
          <p:cNvPr id="3074" name="Picture 2" descr="C:\Users\Keith\Dropbox\Images\social media.jpg"/>
          <p:cNvPicPr>
            <a:picLocks noChangeAspect="1" noChangeArrowheads="1"/>
          </p:cNvPicPr>
          <p:nvPr/>
        </p:nvPicPr>
        <p:blipFill>
          <a:blip r:embed="rId2" cstate="print"/>
          <a:srcRect/>
          <a:stretch>
            <a:fillRect/>
          </a:stretch>
        </p:blipFill>
        <p:spPr bwMode="auto">
          <a:xfrm>
            <a:off x="5513387" y="2362200"/>
            <a:ext cx="3554413" cy="25603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3962400" cy="4525963"/>
          </a:xfrm>
        </p:spPr>
        <p:style>
          <a:lnRef idx="1">
            <a:schemeClr val="accent1"/>
          </a:lnRef>
          <a:fillRef idx="3">
            <a:schemeClr val="accent1"/>
          </a:fillRef>
          <a:effectRef idx="2">
            <a:schemeClr val="accent1"/>
          </a:effectRef>
          <a:fontRef idx="minor">
            <a:schemeClr val="lt1"/>
          </a:fontRef>
        </p:style>
        <p:txBody>
          <a:bodyPr>
            <a:normAutofit fontScale="92500" lnSpcReduction="20000"/>
          </a:bodyPr>
          <a:lstStyle/>
          <a:p>
            <a:pPr>
              <a:buNone/>
            </a:pPr>
            <a:r>
              <a:rPr lang="en-GB" sz="2000" b="1" dirty="0" smtClean="0"/>
              <a:t>True Identity:</a:t>
            </a:r>
          </a:p>
          <a:p>
            <a:pPr>
              <a:buNone/>
            </a:pPr>
            <a:endParaRPr lang="en-GB" sz="2000" dirty="0" smtClean="0"/>
          </a:p>
          <a:p>
            <a:r>
              <a:rPr lang="en-GB" sz="2000" dirty="0" smtClean="0"/>
              <a:t>Online and texting lets us present the person we want to be</a:t>
            </a:r>
          </a:p>
          <a:p>
            <a:pPr>
              <a:buNone/>
            </a:pPr>
            <a:endParaRPr lang="en-GB" sz="2000" dirty="0" smtClean="0"/>
          </a:p>
          <a:p>
            <a:r>
              <a:rPr lang="en-GB" sz="2000" dirty="0" smtClean="0"/>
              <a:t>We can edit, delete and retouch  profiles until they are just right</a:t>
            </a:r>
          </a:p>
          <a:p>
            <a:pPr>
              <a:buNone/>
            </a:pPr>
            <a:endParaRPr lang="en-GB" sz="2000" dirty="0" smtClean="0"/>
          </a:p>
          <a:p>
            <a:r>
              <a:rPr lang="en-GB" sz="2000" dirty="0" smtClean="0"/>
              <a:t>Presenting ourselves in a way that makes us look exciting and popular can be good for our self-esteem and mental health until the truth emerges</a:t>
            </a:r>
          </a:p>
          <a:p>
            <a:pPr>
              <a:buNone/>
            </a:pPr>
            <a:endParaRPr lang="en-GB" sz="2000" dirty="0" smtClean="0"/>
          </a:p>
          <a:p>
            <a:r>
              <a:rPr lang="en-GB" sz="2000" dirty="0" smtClean="0"/>
              <a:t>If others don’t recognise you from your profile, it is likely to be inaccurate</a:t>
            </a:r>
            <a:endParaRPr lang="en-GB" sz="2000" dirty="0"/>
          </a:p>
        </p:txBody>
      </p:sp>
      <p:pic>
        <p:nvPicPr>
          <p:cNvPr id="2050" name="Picture 2" descr="C:\Users\Keith\Dropbox\Images\security internet.jpg"/>
          <p:cNvPicPr>
            <a:picLocks noChangeAspect="1" noChangeArrowheads="1"/>
          </p:cNvPicPr>
          <p:nvPr/>
        </p:nvPicPr>
        <p:blipFill>
          <a:blip r:embed="rId3" cstate="print"/>
          <a:srcRect/>
          <a:stretch>
            <a:fillRect/>
          </a:stretch>
        </p:blipFill>
        <p:spPr bwMode="auto">
          <a:xfrm>
            <a:off x="4724400" y="1752600"/>
            <a:ext cx="4343400" cy="4343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I Like You Better on Social Media</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solidFill>
                <a:srgbClr val="FF00FF"/>
              </a:solidFill>
            </a:endParaRPr>
          </a:p>
          <a:p>
            <a:r>
              <a:rPr lang="en-GB" sz="2000" dirty="0" smtClean="0">
                <a:solidFill>
                  <a:srgbClr val="FF00FF"/>
                </a:solidFill>
              </a:rPr>
              <a:t>What are some advantages and disadvantages of being on and using social media to communicate?</a:t>
            </a:r>
          </a:p>
          <a:p>
            <a:pPr>
              <a:buNone/>
            </a:pPr>
            <a:endParaRPr lang="en-GB" sz="2000" dirty="0" smtClean="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4495800" cy="5029200"/>
          </a:xfrm>
          <a:solidFill>
            <a:schemeClr val="accent6">
              <a:lumMod val="20000"/>
              <a:lumOff val="80000"/>
            </a:schemeClr>
          </a:solidFill>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None/>
            </a:pPr>
            <a:r>
              <a:rPr lang="en-GB" sz="2400" b="1" dirty="0" smtClean="0"/>
              <a:t>Advantages Examples:</a:t>
            </a:r>
          </a:p>
          <a:p>
            <a:pPr>
              <a:buNone/>
            </a:pPr>
            <a:endParaRPr lang="en-GB" sz="2400" dirty="0" smtClean="0"/>
          </a:p>
          <a:p>
            <a:r>
              <a:rPr lang="en-GB" sz="2400" dirty="0" smtClean="0"/>
              <a:t>Sharing our thoughts and feelings as we’re having them</a:t>
            </a:r>
          </a:p>
          <a:p>
            <a:pPr>
              <a:buNone/>
            </a:pPr>
            <a:endParaRPr lang="en-GB" sz="2400" dirty="0" smtClean="0"/>
          </a:p>
          <a:p>
            <a:r>
              <a:rPr lang="en-GB" sz="2400" dirty="0" smtClean="0"/>
              <a:t>Showcase the positive side of our life and skills</a:t>
            </a:r>
          </a:p>
          <a:p>
            <a:pPr>
              <a:buNone/>
            </a:pPr>
            <a:endParaRPr lang="en-GB" sz="2400" dirty="0" smtClean="0"/>
          </a:p>
          <a:p>
            <a:r>
              <a:rPr lang="en-GB" sz="2400" dirty="0" smtClean="0"/>
              <a:t>One post to communicate with lots of other people</a:t>
            </a:r>
          </a:p>
          <a:p>
            <a:pPr>
              <a:buNone/>
            </a:pPr>
            <a:endParaRPr lang="en-GB" sz="2400" dirty="0" smtClean="0"/>
          </a:p>
          <a:p>
            <a:r>
              <a:rPr lang="en-GB" sz="2400" dirty="0" smtClean="0"/>
              <a:t>Easier/quicker/can hide shyness</a:t>
            </a:r>
          </a:p>
          <a:p>
            <a:pPr>
              <a:buNone/>
            </a:pPr>
            <a:endParaRPr lang="en-GB" sz="2400" dirty="0" smtClean="0"/>
          </a:p>
          <a:p>
            <a:r>
              <a:rPr lang="en-GB" sz="2400" dirty="0" smtClean="0"/>
              <a:t>Makes us look exciting and popular so can be good for our self-esteem and mental health</a:t>
            </a:r>
          </a:p>
          <a:p>
            <a:endParaRPr lang="en-GB" sz="2400" dirty="0" smtClean="0"/>
          </a:p>
          <a:p>
            <a:pPr lvl="1"/>
            <a:endParaRPr lang="en-GB" sz="2400" dirty="0" smtClean="0"/>
          </a:p>
          <a:p>
            <a:pPr>
              <a:buNone/>
            </a:pPr>
            <a:r>
              <a:rPr lang="en-GB" sz="2400" dirty="0" smtClean="0">
                <a:solidFill>
                  <a:srgbClr val="FF00FF"/>
                </a:solidFill>
              </a:rPr>
              <a:t>Any others?</a:t>
            </a:r>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 I Like You Better on Social Media</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 calcmode="lin" valueType="num">
                                      <p:cBhvr additive="base">
                                        <p:cTn id="3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228600" y="1371600"/>
            <a:ext cx="5181600" cy="5334000"/>
          </a:xfrm>
          <a:solidFill>
            <a:schemeClr val="accent6">
              <a:lumMod val="20000"/>
              <a:lumOff val="80000"/>
            </a:schemeClr>
          </a:solidFill>
        </p:spPr>
        <p:style>
          <a:lnRef idx="1">
            <a:schemeClr val="accent1"/>
          </a:lnRef>
          <a:fillRef idx="2">
            <a:schemeClr val="accent1"/>
          </a:fillRef>
          <a:effectRef idx="1">
            <a:schemeClr val="accent1"/>
          </a:effectRef>
          <a:fontRef idx="minor">
            <a:schemeClr val="dk1"/>
          </a:fontRef>
        </p:style>
        <p:txBody>
          <a:bodyPr>
            <a:normAutofit fontScale="25000" lnSpcReduction="20000"/>
          </a:bodyPr>
          <a:lstStyle/>
          <a:p>
            <a:pPr>
              <a:buNone/>
            </a:pPr>
            <a:r>
              <a:rPr lang="en-GB" sz="5600" b="1" dirty="0" smtClean="0"/>
              <a:t>Disadvantages Examples:</a:t>
            </a:r>
          </a:p>
          <a:p>
            <a:pPr>
              <a:buNone/>
            </a:pPr>
            <a:endParaRPr lang="en-GB" sz="5600" dirty="0" smtClean="0"/>
          </a:p>
          <a:p>
            <a:r>
              <a:rPr lang="en-GB" sz="5600" dirty="0" smtClean="0"/>
              <a:t>May drive us away from face-to-face contact - Communication not conversation</a:t>
            </a:r>
          </a:p>
          <a:p>
            <a:pPr>
              <a:buNone/>
            </a:pPr>
            <a:endParaRPr lang="en-GB" sz="5600" dirty="0" smtClean="0"/>
          </a:p>
          <a:p>
            <a:r>
              <a:rPr lang="en-GB" sz="5600" dirty="0" smtClean="0"/>
              <a:t>Collect contacts rather than friends - Lose sight of what real friends are</a:t>
            </a:r>
          </a:p>
          <a:p>
            <a:endParaRPr lang="en-GB" sz="5600" dirty="0" smtClean="0"/>
          </a:p>
          <a:p>
            <a:r>
              <a:rPr lang="en-GB" sz="5600" dirty="0" smtClean="0"/>
              <a:t>People can lie about who they and we can kid ourselves about who we are</a:t>
            </a:r>
          </a:p>
          <a:p>
            <a:pPr>
              <a:buNone/>
            </a:pPr>
            <a:endParaRPr lang="en-GB" sz="5600" dirty="0" smtClean="0"/>
          </a:p>
          <a:p>
            <a:r>
              <a:rPr lang="en-GB" sz="5600" dirty="0" smtClean="0"/>
              <a:t>Non-stop notifications and irrelevant information</a:t>
            </a:r>
          </a:p>
          <a:p>
            <a:pPr>
              <a:buNone/>
            </a:pPr>
            <a:endParaRPr lang="en-GB" sz="5600" dirty="0" smtClean="0"/>
          </a:p>
          <a:p>
            <a:r>
              <a:rPr lang="en-GB" sz="5600" dirty="0" smtClean="0"/>
              <a:t>We could be attracted to people who lie about their real life which may put us in danger</a:t>
            </a:r>
          </a:p>
          <a:p>
            <a:endParaRPr lang="en-GB" sz="5600" dirty="0" smtClean="0"/>
          </a:p>
          <a:p>
            <a:r>
              <a:rPr lang="en-GB" sz="5600" dirty="0" smtClean="0"/>
              <a:t>Being an open book is not necessarily a good thing as it leaves us vulnerable and open to manipulation which can have a negative affect on our wellbeing</a:t>
            </a:r>
          </a:p>
          <a:p>
            <a:pPr>
              <a:buNone/>
            </a:pPr>
            <a:endParaRPr lang="en-GB" sz="5600" dirty="0" smtClean="0"/>
          </a:p>
          <a:p>
            <a:r>
              <a:rPr lang="en-GB" sz="5600" dirty="0" smtClean="0"/>
              <a:t>Personal information can be shared – e.g. Sexting</a:t>
            </a:r>
          </a:p>
          <a:p>
            <a:pPr>
              <a:buNone/>
            </a:pPr>
            <a:endParaRPr lang="en-GB" sz="5600" dirty="0" smtClean="0"/>
          </a:p>
          <a:p>
            <a:pPr>
              <a:buNone/>
            </a:pPr>
            <a:endParaRPr lang="en-GB" sz="5600" dirty="0" smtClean="0"/>
          </a:p>
          <a:p>
            <a:pPr>
              <a:buNone/>
            </a:pPr>
            <a:r>
              <a:rPr lang="en-GB" sz="5600" dirty="0" smtClean="0">
                <a:solidFill>
                  <a:srgbClr val="FF00FF"/>
                </a:solidFill>
              </a:rPr>
              <a:t>Any others?</a:t>
            </a:r>
          </a:p>
          <a:p>
            <a:pPr>
              <a:buNone/>
            </a:pPr>
            <a:endParaRPr lang="en-GB" sz="5600" dirty="0" smtClean="0">
              <a:solidFill>
                <a:srgbClr val="FF00FF"/>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 I Like You Better on Social Media</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2" descr="C:\Users\Keith\Dropbox\Images\question marks.jpg"/>
          <p:cNvPicPr>
            <a:picLocks noChangeAspect="1" noChangeArrowheads="1"/>
          </p:cNvPicPr>
          <p:nvPr/>
        </p:nvPicPr>
        <p:blipFill>
          <a:blip r:embed="rId2" cstate="print"/>
          <a:srcRect/>
          <a:stretch>
            <a:fillRect/>
          </a:stretch>
        </p:blipFill>
        <p:spPr bwMode="auto">
          <a:xfrm>
            <a:off x="5546019" y="1752601"/>
            <a:ext cx="3309056" cy="4038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7" end="17"/>
                                            </p:txEl>
                                          </p:spTgt>
                                        </p:tgtEl>
                                        <p:attrNameLst>
                                          <p:attrName>style.visibility</p:attrName>
                                        </p:attrNameLst>
                                      </p:cBhvr>
                                      <p:to>
                                        <p:strVal val="visible"/>
                                      </p:to>
                                    </p:set>
                                    <p:anim calcmode="lin" valueType="num">
                                      <p:cBhvr additive="base">
                                        <p:cTn id="47"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7" end="1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2635</TotalTime>
  <Words>1466</Words>
  <Application>Microsoft Office PowerPoint</Application>
  <PresentationFormat>On-screen Show (4:3)</PresentationFormat>
  <Paragraphs>218</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   Bristol Healthy Schools  Stride  Emotional Health and Wellbeing Programme  Year 10 – Lesson 4   I Like You Better on Social Media</vt:lpstr>
      <vt:lpstr>Our School Values and Ground Rules</vt:lpstr>
      <vt:lpstr> I Like You Better on Social Media</vt:lpstr>
      <vt:lpstr>I Like You Better on Social Media</vt:lpstr>
      <vt:lpstr> I Like You Better on Social Media</vt:lpstr>
      <vt:lpstr> I Like You Better on Social Media</vt:lpstr>
      <vt:lpstr> I Like You Better on Social Media</vt:lpstr>
      <vt:lpstr> </vt:lpstr>
      <vt:lpstr> </vt:lpstr>
      <vt:lpstr> I Like You Better on Social Media</vt:lpstr>
      <vt:lpstr>I Like You Better on Social Media</vt:lpstr>
      <vt:lpstr> I Like You Better on Social Media</vt:lpstr>
      <vt:lpstr> I Like You Better on Social Media</vt:lpstr>
      <vt:lpstr> I Like You Better on Social Media</vt:lpstr>
      <vt:lpstr>I Like You Better on Social Media</vt:lpstr>
      <vt:lpstr>I Like You Better on Social Media</vt:lpstr>
      <vt:lpstr>I Like You Better on Social Media</vt:lpstr>
      <vt:lpstr> I Like You Better on Social Media</vt:lpstr>
      <vt:lpstr> I Like You Better on Social Media</vt:lpstr>
      <vt:lpstr>I Like You Better on Social Media</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328</cp:revision>
  <dcterms:created xsi:type="dcterms:W3CDTF">2006-08-16T00:00:00Z</dcterms:created>
  <dcterms:modified xsi:type="dcterms:W3CDTF">2018-01-07T14:42:56Z</dcterms:modified>
</cp:coreProperties>
</file>