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7" r:id="rId4"/>
    <p:sldId id="294" r:id="rId5"/>
    <p:sldId id="301" r:id="rId6"/>
    <p:sldId id="268" r:id="rId7"/>
    <p:sldId id="260" r:id="rId8"/>
    <p:sldId id="305" r:id="rId9"/>
    <p:sldId id="257" r:id="rId10"/>
    <p:sldId id="310" r:id="rId11"/>
    <p:sldId id="299" r:id="rId12"/>
    <p:sldId id="306" r:id="rId13"/>
    <p:sldId id="311" r:id="rId14"/>
    <p:sldId id="288" r:id="rId15"/>
    <p:sldId id="308" r:id="rId16"/>
    <p:sldId id="309" r:id="rId17"/>
    <p:sldId id="304" r:id="rId18"/>
    <p:sldId id="317" r:id="rId19"/>
    <p:sldId id="313" r:id="rId20"/>
    <p:sldId id="314" r:id="rId21"/>
    <p:sldId id="315" r:id="rId22"/>
    <p:sldId id="316" r:id="rId23"/>
    <p:sldId id="28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96" autoAdjust="0"/>
  </p:normalViewPr>
  <p:slideViewPr>
    <p:cSldViewPr>
      <p:cViewPr varScale="1">
        <p:scale>
          <a:sx n="81" d="100"/>
          <a:sy n="81" d="100"/>
        </p:scale>
        <p:origin x="-16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10 – Lesson 5 Balancing Your Time and Reducing Stress</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4419600" cy="4800600"/>
          </a:xfrm>
          <a:solidFill>
            <a:schemeClr val="accent6">
              <a:lumMod val="20000"/>
              <a:lumOff val="80000"/>
            </a:schemeClr>
          </a:solidFill>
        </p:spPr>
        <p:txBody>
          <a:bodyPr>
            <a:normAutofit/>
          </a:bodyPr>
          <a:lstStyle/>
          <a:p>
            <a:pPr fontAlgn="base">
              <a:buNone/>
            </a:pPr>
            <a:r>
              <a:rPr lang="en-US" sz="2000" b="1" dirty="0" smtClean="0"/>
              <a:t>Class Exercise:</a:t>
            </a:r>
            <a:endParaRPr lang="en-US" sz="2000" b="1" dirty="0" smtClean="0"/>
          </a:p>
          <a:p>
            <a:pPr fontAlgn="base">
              <a:buNone/>
            </a:pPr>
            <a:endParaRPr lang="en-US" sz="2000" b="1" dirty="0" smtClean="0"/>
          </a:p>
          <a:p>
            <a:pPr fontAlgn="base"/>
            <a:r>
              <a:rPr lang="en-US" sz="2000" dirty="0" smtClean="0">
                <a:solidFill>
                  <a:srgbClr val="FF00FF"/>
                </a:solidFill>
              </a:rPr>
              <a:t>What areas currently take up our time?</a:t>
            </a:r>
          </a:p>
          <a:p>
            <a:pPr fontAlgn="base">
              <a:buNone/>
            </a:pPr>
            <a:endParaRPr lang="en-US" sz="2000" dirty="0" smtClean="0">
              <a:solidFill>
                <a:srgbClr val="FF00FF"/>
              </a:solidFill>
            </a:endParaRPr>
          </a:p>
          <a:p>
            <a:pPr fontAlgn="base"/>
            <a:r>
              <a:rPr lang="en-US" sz="2000" dirty="0" smtClean="0">
                <a:solidFill>
                  <a:srgbClr val="FF00FF"/>
                </a:solidFill>
              </a:rPr>
              <a:t>Share your list with the class</a:t>
            </a:r>
          </a:p>
          <a:p>
            <a:pPr fontAlgn="base">
              <a:buNone/>
            </a:pPr>
            <a:endParaRPr lang="en-US" sz="2000" dirty="0" smtClean="0"/>
          </a:p>
          <a:p>
            <a:pPr>
              <a:buNone/>
            </a:pPr>
            <a:endParaRPr lang="en-IN" sz="2000" dirty="0" smtClean="0">
              <a:latin typeface="Calibri" pitchFamily="34" charset="0"/>
            </a:endParaRPr>
          </a:p>
          <a:p>
            <a:endParaRPr lang="en-US" sz="2000" dirty="0" smtClean="0"/>
          </a:p>
          <a:p>
            <a:pPr>
              <a:buNone/>
            </a:pPr>
            <a:endParaRPr lang="en-US" sz="2000" dirty="0" smtClean="0"/>
          </a:p>
          <a:p>
            <a:pPr fontAlgn="base">
              <a:buNone/>
            </a:pPr>
            <a:endParaRPr lang="en-GB" sz="2000" b="1"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edge">
                                      <p:cBhvr>
                                        <p:cTn id="11" dur="500"/>
                                        <p:tgtEl>
                                          <p:spTgt spid="3">
                                            <p:txEl>
                                              <p:pRg st="2" end="2"/>
                                            </p:txEl>
                                          </p:spTgt>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edg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Balancing Your Time and Reducing Stress</a:t>
            </a:r>
            <a:endParaRPr lang="en-GB" sz="2800" dirty="0"/>
          </a:p>
        </p:txBody>
      </p:sp>
      <p:sp>
        <p:nvSpPr>
          <p:cNvPr id="3" name="Content Placeholder 2"/>
          <p:cNvSpPr>
            <a:spLocks noGrp="1"/>
          </p:cNvSpPr>
          <p:nvPr>
            <p:ph idx="1"/>
          </p:nvPr>
        </p:nvSpPr>
        <p:spPr>
          <a:xfrm>
            <a:off x="457200" y="1600200"/>
            <a:ext cx="4038600" cy="4876800"/>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lnSpc>
                <a:spcPct val="80000"/>
              </a:lnSpc>
              <a:buNone/>
            </a:pPr>
            <a:r>
              <a:rPr lang="en-GB" sz="2000" b="1" dirty="0" smtClean="0"/>
              <a:t>Losing Time:</a:t>
            </a:r>
          </a:p>
          <a:p>
            <a:pPr>
              <a:lnSpc>
                <a:spcPct val="80000"/>
              </a:lnSpc>
              <a:buNone/>
            </a:pPr>
            <a:endParaRPr lang="en-GB" sz="2000" dirty="0" smtClean="0"/>
          </a:p>
          <a:p>
            <a:pPr>
              <a:lnSpc>
                <a:spcPct val="80000"/>
              </a:lnSpc>
            </a:pPr>
            <a:r>
              <a:rPr lang="en-GB" sz="2000" dirty="0" smtClean="0"/>
              <a:t>Talking with friends/online</a:t>
            </a:r>
          </a:p>
          <a:p>
            <a:pPr>
              <a:lnSpc>
                <a:spcPct val="80000"/>
              </a:lnSpc>
            </a:pPr>
            <a:r>
              <a:rPr lang="en-GB" sz="2000" dirty="0" smtClean="0"/>
              <a:t>Talking on telephone</a:t>
            </a:r>
          </a:p>
          <a:p>
            <a:pPr>
              <a:lnSpc>
                <a:spcPct val="80000"/>
              </a:lnSpc>
            </a:pPr>
            <a:r>
              <a:rPr lang="en-GB" sz="2000" dirty="0" smtClean="0"/>
              <a:t>Daydreaming</a:t>
            </a:r>
          </a:p>
          <a:p>
            <a:pPr>
              <a:lnSpc>
                <a:spcPct val="80000"/>
              </a:lnSpc>
            </a:pPr>
            <a:r>
              <a:rPr lang="en-GB" sz="2000" dirty="0" smtClean="0"/>
              <a:t>School</a:t>
            </a:r>
          </a:p>
          <a:p>
            <a:pPr>
              <a:lnSpc>
                <a:spcPct val="80000"/>
              </a:lnSpc>
            </a:pPr>
            <a:r>
              <a:rPr lang="en-GB" sz="2000" dirty="0" smtClean="0"/>
              <a:t>Watching television</a:t>
            </a:r>
          </a:p>
          <a:p>
            <a:pPr>
              <a:lnSpc>
                <a:spcPct val="80000"/>
              </a:lnSpc>
            </a:pPr>
            <a:r>
              <a:rPr lang="en-GB" sz="2000" dirty="0" smtClean="0"/>
              <a:t>Sleeping</a:t>
            </a:r>
          </a:p>
          <a:p>
            <a:pPr>
              <a:lnSpc>
                <a:spcPct val="80000"/>
              </a:lnSpc>
            </a:pPr>
            <a:r>
              <a:rPr lang="en-GB" sz="2000" dirty="0" smtClean="0"/>
              <a:t>Listening to music</a:t>
            </a:r>
          </a:p>
          <a:p>
            <a:pPr>
              <a:lnSpc>
                <a:spcPct val="80000"/>
              </a:lnSpc>
            </a:pPr>
            <a:r>
              <a:rPr lang="en-GB" sz="2000" dirty="0" smtClean="0"/>
              <a:t>Drop-in visitors</a:t>
            </a:r>
          </a:p>
          <a:p>
            <a:pPr>
              <a:lnSpc>
                <a:spcPct val="80000"/>
              </a:lnSpc>
            </a:pPr>
            <a:r>
              <a:rPr lang="en-GB" sz="2000" dirty="0" smtClean="0"/>
              <a:t>Reading other than studying</a:t>
            </a:r>
          </a:p>
          <a:p>
            <a:pPr>
              <a:lnSpc>
                <a:spcPct val="80000"/>
              </a:lnSpc>
            </a:pPr>
            <a:r>
              <a:rPr lang="en-GB" sz="2000" dirty="0" smtClean="0"/>
              <a:t>Playing sports, games or hobbies</a:t>
            </a:r>
          </a:p>
          <a:p>
            <a:pPr>
              <a:lnSpc>
                <a:spcPct val="80000"/>
              </a:lnSpc>
            </a:pPr>
            <a:r>
              <a:rPr lang="en-GB" sz="2000" dirty="0" smtClean="0"/>
              <a:t>Doing household </a:t>
            </a:r>
            <a:r>
              <a:rPr lang="en-GB" sz="2000" dirty="0" smtClean="0"/>
              <a:t>jobs</a:t>
            </a:r>
            <a:endParaRPr lang="en-GB" sz="2000" dirty="0" smtClean="0"/>
          </a:p>
          <a:p>
            <a:pPr>
              <a:lnSpc>
                <a:spcPct val="80000"/>
              </a:lnSpc>
            </a:pPr>
            <a:r>
              <a:rPr lang="en-GB" sz="2000" dirty="0" smtClean="0"/>
              <a:t>Snacking and eating</a:t>
            </a:r>
          </a:p>
          <a:p>
            <a:pPr>
              <a:lnSpc>
                <a:spcPct val="80000"/>
              </a:lnSpc>
            </a:pPr>
            <a:r>
              <a:rPr lang="en-GB" sz="2000" dirty="0" smtClean="0"/>
              <a:t>Hanging out</a:t>
            </a:r>
          </a:p>
          <a:p>
            <a:pPr>
              <a:lnSpc>
                <a:spcPct val="80000"/>
              </a:lnSpc>
            </a:pPr>
            <a:r>
              <a:rPr lang="en-GB" sz="2000" dirty="0" smtClean="0"/>
              <a:t>Putting things off or worrying</a:t>
            </a:r>
          </a:p>
          <a:p>
            <a:pPr>
              <a:lnSpc>
                <a:spcPct val="80000"/>
              </a:lnSpc>
              <a:buNone/>
            </a:pPr>
            <a:endParaRPr lang="en-GB" sz="2000" dirty="0" smtClean="0"/>
          </a:p>
          <a:p>
            <a:pPr>
              <a:buNone/>
            </a:pPr>
            <a:r>
              <a:rPr lang="en-GB" sz="2000" dirty="0" smtClean="0">
                <a:solidFill>
                  <a:srgbClr val="FF00FF"/>
                </a:solidFill>
              </a:rPr>
              <a:t>Any others?</a:t>
            </a:r>
          </a:p>
          <a:p>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dissolve">
                                      <p:cBhvr>
                                        <p:cTn id="11" dur="500"/>
                                        <p:tgtEl>
                                          <p:spTgt spid="3">
                                            <p:txEl>
                                              <p:pRg st="3" end="3"/>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dissolve">
                                      <p:cBhvr>
                                        <p:cTn id="19" dur="500"/>
                                        <p:tgtEl>
                                          <p:spTgt spid="3">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dissolve">
                                      <p:cBhvr>
                                        <p:cTn id="35" dur="500"/>
                                        <p:tgtEl>
                                          <p:spTgt spid="3">
                                            <p:txEl>
                                              <p:pRg st="9" end="9"/>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dissolve">
                                      <p:cBhvr>
                                        <p:cTn id="39" dur="500"/>
                                        <p:tgtEl>
                                          <p:spTgt spid="3">
                                            <p:txEl>
                                              <p:pRg st="10" end="10"/>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dissolve">
                                      <p:cBhvr>
                                        <p:cTn id="43" dur="500"/>
                                        <p:tgtEl>
                                          <p:spTgt spid="3">
                                            <p:txEl>
                                              <p:pRg st="11" end="11"/>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dissolve">
                                      <p:cBhvr>
                                        <p:cTn id="47" dur="500"/>
                                        <p:tgtEl>
                                          <p:spTgt spid="3">
                                            <p:txEl>
                                              <p:pRg st="12" end="12"/>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dissolve">
                                      <p:cBhvr>
                                        <p:cTn id="51" dur="500"/>
                                        <p:tgtEl>
                                          <p:spTgt spid="3">
                                            <p:txEl>
                                              <p:pRg st="13" end="13"/>
                                            </p:txEl>
                                          </p:spTgt>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animEffect transition="in" filter="dissolve">
                                      <p:cBhvr>
                                        <p:cTn id="55" dur="500"/>
                                        <p:tgtEl>
                                          <p:spTgt spid="3">
                                            <p:txEl>
                                              <p:pRg st="14" end="14"/>
                                            </p:txEl>
                                          </p:spTgt>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3">
                                            <p:txEl>
                                              <p:pRg st="15" end="15"/>
                                            </p:txEl>
                                          </p:spTgt>
                                        </p:tgtEl>
                                        <p:attrNameLst>
                                          <p:attrName>style.visibility</p:attrName>
                                        </p:attrNameLst>
                                      </p:cBhvr>
                                      <p:to>
                                        <p:strVal val="visible"/>
                                      </p:to>
                                    </p:set>
                                    <p:animEffect transition="in" filter="dissolve">
                                      <p:cBhvr>
                                        <p:cTn id="59" dur="500"/>
                                        <p:tgtEl>
                                          <p:spTgt spid="3">
                                            <p:txEl>
                                              <p:pRg st="15" end="15"/>
                                            </p:txEl>
                                          </p:spTgt>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3">
                                            <p:txEl>
                                              <p:pRg st="17" end="17"/>
                                            </p:txEl>
                                          </p:spTgt>
                                        </p:tgtEl>
                                        <p:attrNameLst>
                                          <p:attrName>style.visibility</p:attrName>
                                        </p:attrNameLst>
                                      </p:cBhvr>
                                      <p:to>
                                        <p:strVal val="visible"/>
                                      </p:to>
                                    </p:set>
                                    <p:animEffect transition="in" filter="dissolve">
                                      <p:cBhvr>
                                        <p:cTn id="63"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6324600" cy="4525963"/>
          </a:xfrm>
          <a:solidFill>
            <a:schemeClr val="bg2">
              <a:lumMod val="25000"/>
            </a:schemeClr>
          </a:solidFill>
        </p:spPr>
        <p:txBody>
          <a:bodyPr>
            <a:normAutofit fontScale="47500" lnSpcReduction="20000"/>
          </a:bodyPr>
          <a:lstStyle/>
          <a:p>
            <a:pPr>
              <a:buNone/>
            </a:pPr>
            <a:r>
              <a:rPr lang="en-GB" sz="4200" b="1" dirty="0" smtClean="0">
                <a:solidFill>
                  <a:schemeClr val="bg1"/>
                </a:solidFill>
              </a:rPr>
              <a:t>Personal Exercise:</a:t>
            </a:r>
          </a:p>
          <a:p>
            <a:pPr>
              <a:buNone/>
            </a:pPr>
            <a:endParaRPr lang="en-GB" sz="4200" b="1" dirty="0" smtClean="0">
              <a:solidFill>
                <a:schemeClr val="bg1"/>
              </a:solidFill>
            </a:endParaRPr>
          </a:p>
          <a:p>
            <a:r>
              <a:rPr lang="en-GB" sz="4200" b="1" dirty="0" smtClean="0">
                <a:solidFill>
                  <a:schemeClr val="bg1"/>
                </a:solidFill>
              </a:rPr>
              <a:t>Use the Personal Exercise Sheet to Assess how you spend your time each week</a:t>
            </a:r>
          </a:p>
          <a:p>
            <a:pPr>
              <a:buNone/>
            </a:pPr>
            <a:endParaRPr lang="en-GB" sz="4200" b="1" dirty="0" smtClean="0">
              <a:solidFill>
                <a:schemeClr val="bg1"/>
              </a:solidFill>
            </a:endParaRPr>
          </a:p>
          <a:p>
            <a:pPr marL="457200" indent="-457200">
              <a:lnSpc>
                <a:spcPct val="90000"/>
              </a:lnSpc>
              <a:buNone/>
            </a:pPr>
            <a:r>
              <a:rPr lang="en-US" sz="3400" dirty="0" smtClean="0">
                <a:solidFill>
                  <a:schemeClr val="bg1"/>
                </a:solidFill>
              </a:rPr>
              <a:t>Number of hours per week you need to sleep           	    </a:t>
            </a:r>
            <a:r>
              <a:rPr lang="en-US" sz="3400" dirty="0" smtClean="0">
                <a:solidFill>
                  <a:schemeClr val="bg1"/>
                </a:solidFill>
              </a:rPr>
              <a:t>   </a:t>
            </a:r>
            <a:r>
              <a:rPr lang="en-US" sz="3400" dirty="0" smtClean="0">
                <a:solidFill>
                  <a:schemeClr val="bg1"/>
                </a:solidFill>
              </a:rPr>
              <a:t>________</a:t>
            </a:r>
          </a:p>
          <a:p>
            <a:pPr marL="457200" indent="-457200">
              <a:lnSpc>
                <a:spcPct val="90000"/>
              </a:lnSpc>
              <a:buNone/>
            </a:pPr>
            <a:r>
              <a:rPr lang="en-US" sz="3400" dirty="0" smtClean="0">
                <a:solidFill>
                  <a:schemeClr val="bg1"/>
                </a:solidFill>
              </a:rPr>
              <a:t>Number of hours per week spent in class     		       </a:t>
            </a:r>
            <a:r>
              <a:rPr lang="en-US" sz="3400" dirty="0" smtClean="0">
                <a:solidFill>
                  <a:schemeClr val="bg1"/>
                </a:solidFill>
              </a:rPr>
              <a:t>________</a:t>
            </a:r>
            <a:endParaRPr lang="en-US" sz="3400" dirty="0" smtClean="0">
              <a:solidFill>
                <a:schemeClr val="bg1"/>
              </a:solidFill>
            </a:endParaRPr>
          </a:p>
          <a:p>
            <a:pPr marL="457200" indent="-457200">
              <a:lnSpc>
                <a:spcPct val="90000"/>
              </a:lnSpc>
              <a:buNone/>
            </a:pPr>
            <a:r>
              <a:rPr lang="en-US" sz="3400" dirty="0" smtClean="0">
                <a:solidFill>
                  <a:schemeClr val="bg1"/>
                </a:solidFill>
              </a:rPr>
              <a:t>Number of hours per week spent travelling                              </a:t>
            </a:r>
            <a:r>
              <a:rPr lang="en-US" sz="3400" dirty="0" smtClean="0">
                <a:solidFill>
                  <a:schemeClr val="bg1"/>
                </a:solidFill>
              </a:rPr>
              <a:t>_</a:t>
            </a:r>
            <a:r>
              <a:rPr lang="en-US" sz="3400" dirty="0" smtClean="0">
                <a:solidFill>
                  <a:schemeClr val="bg1"/>
                </a:solidFill>
              </a:rPr>
              <a:t>_______</a:t>
            </a:r>
            <a:endParaRPr lang="en-US" sz="3400" dirty="0" smtClean="0">
              <a:solidFill>
                <a:schemeClr val="bg1"/>
              </a:solidFill>
            </a:endParaRPr>
          </a:p>
          <a:p>
            <a:pPr marL="457200" indent="-457200">
              <a:lnSpc>
                <a:spcPct val="90000"/>
              </a:lnSpc>
              <a:buNone/>
            </a:pPr>
            <a:r>
              <a:rPr lang="en-US" sz="3400" dirty="0" smtClean="0">
                <a:solidFill>
                  <a:schemeClr val="bg1"/>
                </a:solidFill>
              </a:rPr>
              <a:t>Number of hours per week used for meals                               </a:t>
            </a:r>
            <a:r>
              <a:rPr lang="en-US" sz="3400" dirty="0" smtClean="0">
                <a:solidFill>
                  <a:schemeClr val="bg1"/>
                </a:solidFill>
              </a:rPr>
              <a:t>________</a:t>
            </a:r>
            <a:endParaRPr lang="en-US" sz="3400" dirty="0" smtClean="0">
              <a:solidFill>
                <a:schemeClr val="bg1"/>
              </a:solidFill>
            </a:endParaRPr>
          </a:p>
          <a:p>
            <a:pPr marL="457200" indent="-457200">
              <a:lnSpc>
                <a:spcPct val="90000"/>
              </a:lnSpc>
              <a:buNone/>
            </a:pPr>
            <a:r>
              <a:rPr lang="en-US" sz="3400" dirty="0" smtClean="0">
                <a:solidFill>
                  <a:schemeClr val="bg1"/>
                </a:solidFill>
              </a:rPr>
              <a:t>Number of hours per week used for personal grooming        </a:t>
            </a:r>
            <a:r>
              <a:rPr lang="en-US" sz="3400" dirty="0" smtClean="0">
                <a:solidFill>
                  <a:schemeClr val="bg1"/>
                </a:solidFill>
              </a:rPr>
              <a:t>________</a:t>
            </a:r>
            <a:endParaRPr lang="en-US" sz="3400" dirty="0" smtClean="0">
              <a:solidFill>
                <a:schemeClr val="bg1"/>
              </a:solidFill>
            </a:endParaRPr>
          </a:p>
          <a:p>
            <a:pPr marL="457200" indent="-457200">
              <a:lnSpc>
                <a:spcPct val="90000"/>
              </a:lnSpc>
              <a:buNone/>
            </a:pPr>
            <a:r>
              <a:rPr lang="en-US" sz="3400" dirty="0" smtClean="0">
                <a:solidFill>
                  <a:schemeClr val="bg1"/>
                </a:solidFill>
              </a:rPr>
              <a:t>Number of hours per week spent on </a:t>
            </a:r>
            <a:r>
              <a:rPr lang="en-US" sz="3400" dirty="0" smtClean="0">
                <a:solidFill>
                  <a:schemeClr val="bg1"/>
                </a:solidFill>
              </a:rPr>
              <a:t>h</a:t>
            </a:r>
            <a:r>
              <a:rPr lang="en-US" sz="3400" dirty="0" smtClean="0">
                <a:solidFill>
                  <a:schemeClr val="bg1"/>
                </a:solidFill>
              </a:rPr>
              <a:t>ousehold Jobs             ________                                                         </a:t>
            </a:r>
            <a:endParaRPr lang="en-US" sz="3400" dirty="0" smtClean="0">
              <a:solidFill>
                <a:schemeClr val="bg1"/>
              </a:solidFill>
            </a:endParaRPr>
          </a:p>
          <a:p>
            <a:pPr marL="457200" indent="-457200">
              <a:lnSpc>
                <a:spcPct val="90000"/>
              </a:lnSpc>
              <a:buNone/>
            </a:pPr>
            <a:r>
              <a:rPr lang="en-US" sz="3400" dirty="0" smtClean="0">
                <a:solidFill>
                  <a:schemeClr val="bg1"/>
                </a:solidFill>
              </a:rPr>
              <a:t>Number of hours per week spent for religion                           </a:t>
            </a:r>
            <a:r>
              <a:rPr lang="en-US" sz="3400" dirty="0" smtClean="0">
                <a:solidFill>
                  <a:schemeClr val="bg1"/>
                </a:solidFill>
              </a:rPr>
              <a:t>________</a:t>
            </a:r>
            <a:endParaRPr lang="en-US" sz="3400" dirty="0" smtClean="0">
              <a:solidFill>
                <a:schemeClr val="bg1"/>
              </a:solidFill>
            </a:endParaRPr>
          </a:p>
          <a:p>
            <a:pPr marL="457200" indent="-457200">
              <a:lnSpc>
                <a:spcPct val="90000"/>
              </a:lnSpc>
              <a:buNone/>
            </a:pPr>
            <a:r>
              <a:rPr lang="en-US" sz="3400" dirty="0" smtClean="0">
                <a:solidFill>
                  <a:schemeClr val="bg1"/>
                </a:solidFill>
              </a:rPr>
              <a:t>		        Total number of hours for personal needs     </a:t>
            </a:r>
            <a:r>
              <a:rPr lang="en-US" sz="3400" dirty="0" smtClean="0">
                <a:solidFill>
                  <a:schemeClr val="bg1"/>
                </a:solidFill>
              </a:rPr>
              <a:t>________ </a:t>
            </a:r>
            <a:endParaRPr lang="en-US" sz="3400" dirty="0" smtClean="0">
              <a:solidFill>
                <a:schemeClr val="bg1"/>
              </a:solidFill>
            </a:endParaRPr>
          </a:p>
          <a:p>
            <a:pPr marL="457200" indent="-457200">
              <a:lnSpc>
                <a:spcPct val="90000"/>
              </a:lnSpc>
            </a:pPr>
            <a:endParaRPr lang="en-US" sz="3400" dirty="0" smtClean="0">
              <a:solidFill>
                <a:schemeClr val="bg1"/>
              </a:solidFill>
            </a:endParaRPr>
          </a:p>
          <a:p>
            <a:pPr marL="457200" indent="-457200">
              <a:lnSpc>
                <a:spcPct val="90000"/>
              </a:lnSpc>
              <a:buNone/>
            </a:pPr>
            <a:r>
              <a:rPr lang="en-US" sz="3400" dirty="0" smtClean="0">
                <a:solidFill>
                  <a:schemeClr val="bg1"/>
                </a:solidFill>
              </a:rPr>
              <a:t>7 days x 24 hours =  168  (Total hours per week)                      		       minus  _____ (Total number of hours for personal needs =                      </a:t>
            </a:r>
          </a:p>
          <a:p>
            <a:pPr marL="457200" indent="-457200">
              <a:lnSpc>
                <a:spcPct val="90000"/>
              </a:lnSpc>
              <a:buNone/>
            </a:pPr>
            <a:endParaRPr lang="en-US" sz="3400" dirty="0" smtClean="0">
              <a:solidFill>
                <a:schemeClr val="bg1"/>
              </a:solidFill>
            </a:endParaRPr>
          </a:p>
          <a:p>
            <a:pPr marL="457200" indent="-457200">
              <a:lnSpc>
                <a:spcPct val="90000"/>
              </a:lnSpc>
              <a:buNone/>
            </a:pPr>
            <a:r>
              <a:rPr lang="en-US" sz="3400" dirty="0" smtClean="0">
                <a:solidFill>
                  <a:schemeClr val="bg1"/>
                </a:solidFill>
              </a:rPr>
              <a:t>Number of hours available for study and leisure                _________</a:t>
            </a:r>
          </a:p>
          <a:p>
            <a:pPr>
              <a:buNone/>
            </a:pPr>
            <a:endParaRPr lang="en-US" b="1" dirty="0" smtClean="0">
              <a:solidFill>
                <a:schemeClr val="bg1"/>
              </a:solidFill>
            </a:endParaRPr>
          </a:p>
          <a:p>
            <a:pPr>
              <a:buNone/>
            </a:pPr>
            <a:endParaRPr lang="en-GB" b="1" dirty="0">
              <a:solidFill>
                <a:schemeClr val="bg1"/>
              </a:solidFill>
            </a:endParaRPr>
          </a:p>
        </p:txBody>
      </p:sp>
      <p:sp>
        <p:nvSpPr>
          <p:cNvPr id="4" name="Rectangle 3"/>
          <p:cNvSpPr/>
          <p:nvPr/>
        </p:nvSpPr>
        <p:spPr>
          <a:xfrm>
            <a:off x="6934200" y="1676400"/>
            <a:ext cx="2209800" cy="2031325"/>
          </a:xfrm>
          <a:prstGeom prst="rect">
            <a:avLst/>
          </a:prstGeom>
        </p:spPr>
        <p:txBody>
          <a:bodyPr wrap="square">
            <a:spAutoFit/>
          </a:bodyPr>
          <a:lstStyle/>
          <a:p>
            <a:r>
              <a:rPr lang="en-GB" dirty="0" smtClean="0">
                <a:solidFill>
                  <a:srgbClr val="FF00FF"/>
                </a:solidFill>
              </a:rPr>
              <a:t>What does this tell you about how you spend your time?</a:t>
            </a:r>
          </a:p>
          <a:p>
            <a:endParaRPr lang="en-GB" dirty="0" smtClean="0">
              <a:solidFill>
                <a:srgbClr val="FF00FF"/>
              </a:solidFill>
            </a:endParaRPr>
          </a:p>
          <a:p>
            <a:r>
              <a:rPr lang="en-GB" dirty="0" smtClean="0">
                <a:solidFill>
                  <a:srgbClr val="FF00FF"/>
                </a:solidFill>
              </a:rPr>
              <a:t>Be prepared to share your thoughts with the class</a:t>
            </a:r>
            <a:endParaRPr lang="en-GB" dirty="0">
              <a:solidFill>
                <a:srgbClr val="FF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edge">
                                      <p:cBhvr>
                                        <p:cTn id="7" dur="500"/>
                                        <p:tgtEl>
                                          <p:spTgt spid="3">
                                            <p:txEl>
                                              <p:pRg st="2" end="2"/>
                                            </p:txEl>
                                          </p:spTgt>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wedge">
                                      <p:cBhvr>
                                        <p:cTn id="11" dur="500"/>
                                        <p:tgtEl>
                                          <p:spTgt spid="3">
                                            <p:txEl>
                                              <p:pRg st="4" end="4"/>
                                            </p:txEl>
                                          </p:spTgt>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wedge">
                                      <p:cBhvr>
                                        <p:cTn id="15" dur="500"/>
                                        <p:tgtEl>
                                          <p:spTgt spid="3">
                                            <p:txEl>
                                              <p:pRg st="5" end="5"/>
                                            </p:txEl>
                                          </p:spTgt>
                                        </p:tgtEl>
                                      </p:cBhvr>
                                    </p:animEffect>
                                  </p:childTnLst>
                                </p:cTn>
                              </p:par>
                            </p:childTnLst>
                          </p:cTn>
                        </p:par>
                        <p:par>
                          <p:cTn id="16" fill="hold">
                            <p:stCondLst>
                              <p:cond delay="1500"/>
                            </p:stCondLst>
                            <p:childTnLst>
                              <p:par>
                                <p:cTn id="17" presetID="20"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edge">
                                      <p:cBhvr>
                                        <p:cTn id="19" dur="500"/>
                                        <p:tgtEl>
                                          <p:spTgt spid="3">
                                            <p:txEl>
                                              <p:pRg st="6" end="6"/>
                                            </p:txEl>
                                          </p:spTgt>
                                        </p:tgtEl>
                                      </p:cBhvr>
                                    </p:animEffect>
                                  </p:childTnLst>
                                </p:cTn>
                              </p:par>
                            </p:childTnLst>
                          </p:cTn>
                        </p:par>
                        <p:par>
                          <p:cTn id="20" fill="hold">
                            <p:stCondLst>
                              <p:cond delay="2000"/>
                            </p:stCondLst>
                            <p:childTnLst>
                              <p:par>
                                <p:cTn id="21" presetID="20" presetClass="entr" presetSubtype="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edge">
                                      <p:cBhvr>
                                        <p:cTn id="23" dur="500"/>
                                        <p:tgtEl>
                                          <p:spTgt spid="3">
                                            <p:txEl>
                                              <p:pRg st="7" end="7"/>
                                            </p:txEl>
                                          </p:spTgt>
                                        </p:tgtEl>
                                      </p:cBhvr>
                                    </p:animEffect>
                                  </p:childTnLst>
                                </p:cTn>
                              </p:par>
                            </p:childTnLst>
                          </p:cTn>
                        </p:par>
                        <p:par>
                          <p:cTn id="24" fill="hold">
                            <p:stCondLst>
                              <p:cond delay="2500"/>
                            </p:stCondLst>
                            <p:childTnLst>
                              <p:par>
                                <p:cTn id="25" presetID="20"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edge">
                                      <p:cBhvr>
                                        <p:cTn id="27" dur="500"/>
                                        <p:tgtEl>
                                          <p:spTgt spid="3">
                                            <p:txEl>
                                              <p:pRg st="8" end="8"/>
                                            </p:txEl>
                                          </p:spTgt>
                                        </p:tgtEl>
                                      </p:cBhvr>
                                    </p:animEffect>
                                  </p:childTnLst>
                                </p:cTn>
                              </p:par>
                            </p:childTnLst>
                          </p:cTn>
                        </p:par>
                        <p:par>
                          <p:cTn id="28" fill="hold">
                            <p:stCondLst>
                              <p:cond delay="3000"/>
                            </p:stCondLst>
                            <p:childTnLst>
                              <p:par>
                                <p:cTn id="29" presetID="20" presetClass="entr" presetSubtype="0"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wedge">
                                      <p:cBhvr>
                                        <p:cTn id="31" dur="500"/>
                                        <p:tgtEl>
                                          <p:spTgt spid="3">
                                            <p:txEl>
                                              <p:pRg st="9" end="9"/>
                                            </p:txEl>
                                          </p:spTgt>
                                        </p:tgtEl>
                                      </p:cBhvr>
                                    </p:animEffect>
                                  </p:childTnLst>
                                </p:cTn>
                              </p:par>
                            </p:childTnLst>
                          </p:cTn>
                        </p:par>
                        <p:par>
                          <p:cTn id="32" fill="hold">
                            <p:stCondLst>
                              <p:cond delay="3500"/>
                            </p:stCondLst>
                            <p:childTnLst>
                              <p:par>
                                <p:cTn id="33" presetID="20" presetClass="entr" presetSubtype="0" fill="hold" nodeType="after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wedge">
                                      <p:cBhvr>
                                        <p:cTn id="35" dur="500"/>
                                        <p:tgtEl>
                                          <p:spTgt spid="3">
                                            <p:txEl>
                                              <p:pRg st="10" end="10"/>
                                            </p:txEl>
                                          </p:spTgt>
                                        </p:tgtEl>
                                      </p:cBhvr>
                                    </p:animEffect>
                                  </p:childTnLst>
                                </p:cTn>
                              </p:par>
                            </p:childTnLst>
                          </p:cTn>
                        </p:par>
                        <p:par>
                          <p:cTn id="36" fill="hold">
                            <p:stCondLst>
                              <p:cond delay="4000"/>
                            </p:stCondLst>
                            <p:childTnLst>
                              <p:par>
                                <p:cTn id="37" presetID="20" presetClass="entr" presetSubtype="0" fill="hold" nodeType="after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wedge">
                                      <p:cBhvr>
                                        <p:cTn id="39" dur="500"/>
                                        <p:tgtEl>
                                          <p:spTgt spid="3">
                                            <p:txEl>
                                              <p:pRg st="11" end="11"/>
                                            </p:txEl>
                                          </p:spTgt>
                                        </p:tgtEl>
                                      </p:cBhvr>
                                    </p:animEffect>
                                  </p:childTnLst>
                                </p:cTn>
                              </p:par>
                            </p:childTnLst>
                          </p:cTn>
                        </p:par>
                        <p:par>
                          <p:cTn id="40" fill="hold">
                            <p:stCondLst>
                              <p:cond delay="4500"/>
                            </p:stCondLst>
                            <p:childTnLst>
                              <p:par>
                                <p:cTn id="41" presetID="20" presetClass="entr" presetSubtype="0" fill="hold" nodeType="after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wedge">
                                      <p:cBhvr>
                                        <p:cTn id="43" dur="500"/>
                                        <p:tgtEl>
                                          <p:spTgt spid="3">
                                            <p:txEl>
                                              <p:pRg st="13" end="13"/>
                                            </p:txEl>
                                          </p:spTgt>
                                        </p:tgtEl>
                                      </p:cBhvr>
                                    </p:animEffect>
                                  </p:childTnLst>
                                </p:cTn>
                              </p:par>
                            </p:childTnLst>
                          </p:cTn>
                        </p:par>
                        <p:par>
                          <p:cTn id="44" fill="hold">
                            <p:stCondLst>
                              <p:cond delay="5000"/>
                            </p:stCondLst>
                            <p:childTnLst>
                              <p:par>
                                <p:cTn id="45" presetID="20" presetClass="entr" presetSubtype="0" fill="hold" nodeType="after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Effect transition="in" filter="wedge">
                                      <p:cBhvr>
                                        <p:cTn id="47"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4419600" cy="4800600"/>
          </a:xfrm>
          <a:solidFill>
            <a:schemeClr val="accent6">
              <a:lumMod val="20000"/>
              <a:lumOff val="80000"/>
            </a:schemeClr>
          </a:solidFill>
        </p:spPr>
        <p:txBody>
          <a:bodyPr>
            <a:normAutofit/>
          </a:bodyPr>
          <a:lstStyle/>
          <a:p>
            <a:pPr fontAlgn="base">
              <a:buNone/>
            </a:pPr>
            <a:r>
              <a:rPr lang="en-US" sz="2000" b="1" dirty="0" smtClean="0"/>
              <a:t>Class Exercise:</a:t>
            </a:r>
          </a:p>
          <a:p>
            <a:pPr fontAlgn="base">
              <a:buNone/>
            </a:pPr>
            <a:endParaRPr lang="en-US" sz="2000" b="1" dirty="0" smtClean="0"/>
          </a:p>
          <a:p>
            <a:pPr fontAlgn="base"/>
            <a:r>
              <a:rPr lang="en-US" sz="2000" dirty="0" smtClean="0">
                <a:solidFill>
                  <a:srgbClr val="FF00FF"/>
                </a:solidFill>
              </a:rPr>
              <a:t>What action can we take to use our time effectively?</a:t>
            </a:r>
          </a:p>
          <a:p>
            <a:pPr fontAlgn="base">
              <a:buNone/>
            </a:pPr>
            <a:endParaRPr lang="en-US" sz="2000" dirty="0" smtClean="0">
              <a:solidFill>
                <a:srgbClr val="FF00FF"/>
              </a:solidFill>
            </a:endParaRPr>
          </a:p>
          <a:p>
            <a:pPr lvl="0" fontAlgn="base"/>
            <a:r>
              <a:rPr lang="en-US" sz="2000" dirty="0" smtClean="0">
                <a:solidFill>
                  <a:srgbClr val="FF00FF"/>
                </a:solidFill>
              </a:rPr>
              <a:t>How will it contribute to good mental health?</a:t>
            </a:r>
            <a:endParaRPr lang="en-GB" sz="2000" dirty="0" smtClean="0">
              <a:solidFill>
                <a:srgbClr val="FF00FF"/>
              </a:solidFill>
            </a:endParaRPr>
          </a:p>
          <a:p>
            <a:pPr fontAlgn="base"/>
            <a:endParaRPr lang="en-US" sz="2000" dirty="0" smtClean="0">
              <a:solidFill>
                <a:srgbClr val="FF00FF"/>
              </a:solidFill>
            </a:endParaRPr>
          </a:p>
          <a:p>
            <a:pPr fontAlgn="base">
              <a:buNone/>
            </a:pPr>
            <a:endParaRPr lang="en-US" sz="2000" dirty="0" smtClean="0">
              <a:solidFill>
                <a:srgbClr val="FF00FF"/>
              </a:solidFill>
            </a:endParaRPr>
          </a:p>
          <a:p>
            <a:pPr fontAlgn="base">
              <a:buNone/>
            </a:pPr>
            <a:endParaRPr lang="en-US" sz="2000" dirty="0" smtClean="0">
              <a:solidFill>
                <a:srgbClr val="FF00FF"/>
              </a:solidFill>
            </a:endParaRPr>
          </a:p>
          <a:p>
            <a:pPr fontAlgn="base">
              <a:buNone/>
            </a:pPr>
            <a:endParaRPr lang="en-US" sz="2000" dirty="0" smtClean="0"/>
          </a:p>
          <a:p>
            <a:pPr>
              <a:buNone/>
            </a:pPr>
            <a:endParaRPr lang="en-IN" sz="2000" dirty="0" smtClean="0">
              <a:latin typeface="Calibri" pitchFamily="34" charset="0"/>
            </a:endParaRPr>
          </a:p>
          <a:p>
            <a:endParaRPr lang="en-US" sz="2000" dirty="0" smtClean="0"/>
          </a:p>
          <a:p>
            <a:pPr>
              <a:buNone/>
            </a:pPr>
            <a:endParaRPr lang="en-US" sz="2000" dirty="0" smtClean="0"/>
          </a:p>
          <a:p>
            <a:pPr fontAlgn="base">
              <a:buNone/>
            </a:pPr>
            <a:endParaRPr lang="en-GB" sz="2000" b="1"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 Balancing Your Time and Reducing Stress</a:t>
            </a:r>
            <a:endParaRPr lang="en-GB" sz="2800" dirty="0"/>
          </a:p>
        </p:txBody>
      </p:sp>
      <p:sp>
        <p:nvSpPr>
          <p:cNvPr id="3" name="Content Placeholder 2"/>
          <p:cNvSpPr>
            <a:spLocks noGrp="1"/>
          </p:cNvSpPr>
          <p:nvPr>
            <p:ph idx="1"/>
          </p:nvPr>
        </p:nvSpPr>
        <p:spPr>
          <a:xfrm>
            <a:off x="457200" y="1600200"/>
            <a:ext cx="5029200" cy="5029200"/>
          </a:xfrm>
          <a:solidFill>
            <a:schemeClr val="bg2">
              <a:lumMod val="90000"/>
            </a:schemeClr>
          </a:solidFill>
        </p:spPr>
        <p:txBody>
          <a:bodyPr>
            <a:normAutofit fontScale="92500" lnSpcReduction="10000"/>
          </a:bodyPr>
          <a:lstStyle/>
          <a:p>
            <a:pPr>
              <a:buNone/>
            </a:pPr>
            <a:r>
              <a:rPr lang="en-GB" sz="2000" b="1" dirty="0" smtClean="0"/>
              <a:t>Using Time Effectively:</a:t>
            </a:r>
          </a:p>
          <a:p>
            <a:pPr>
              <a:buNone/>
            </a:pPr>
            <a:endParaRPr lang="en-GB" sz="2000" dirty="0" smtClean="0"/>
          </a:p>
          <a:p>
            <a:r>
              <a:rPr lang="en-GB" sz="2000" b="1" dirty="0" smtClean="0"/>
              <a:t>Effective planning </a:t>
            </a:r>
            <a:r>
              <a:rPr lang="en-GB" sz="2000" dirty="0" smtClean="0"/>
              <a:t>- k</a:t>
            </a:r>
            <a:r>
              <a:rPr lang="en-IN" sz="2000" dirty="0" smtClean="0"/>
              <a:t>now the difference between ‘Urgent’ and ‘Important’ tasks, what needs doing first, second, etc,  important tasks may become urgent if left undone</a:t>
            </a:r>
          </a:p>
          <a:p>
            <a:endParaRPr lang="en-GB" sz="2000" dirty="0" smtClean="0"/>
          </a:p>
          <a:p>
            <a:r>
              <a:rPr lang="en-GB" sz="2000" b="1" dirty="0" smtClean="0"/>
              <a:t>Setting goals </a:t>
            </a:r>
            <a:r>
              <a:rPr lang="en-GB" sz="2000" dirty="0" smtClean="0"/>
              <a:t>- </a:t>
            </a:r>
            <a:r>
              <a:rPr lang="en-IN" sz="2000" dirty="0" smtClean="0"/>
              <a:t>both short-term and long-term goals including timescales</a:t>
            </a:r>
            <a:endParaRPr lang="en-GB" sz="2000" dirty="0" smtClean="0"/>
          </a:p>
          <a:p>
            <a:pPr>
              <a:buNone/>
            </a:pPr>
            <a:endParaRPr lang="en-GB" sz="2000" dirty="0" smtClean="0"/>
          </a:p>
          <a:p>
            <a:r>
              <a:rPr lang="en-GB" sz="2000" b="1" dirty="0" smtClean="0"/>
              <a:t>Scheduling</a:t>
            </a:r>
            <a:r>
              <a:rPr lang="en-GB" sz="2000" dirty="0" smtClean="0"/>
              <a:t> - </a:t>
            </a:r>
            <a:r>
              <a:rPr lang="en-IN" sz="2000" dirty="0" smtClean="0"/>
              <a:t>look at the time available to you and plan how you will use it to achieve the goals you have identified</a:t>
            </a:r>
            <a:endParaRPr lang="en-GB" sz="2000" dirty="0" smtClean="0"/>
          </a:p>
          <a:p>
            <a:pPr>
              <a:buNone/>
            </a:pPr>
            <a:endParaRPr lang="en-GB" sz="2000" dirty="0" smtClean="0"/>
          </a:p>
          <a:p>
            <a:r>
              <a:rPr lang="en-GB" sz="2000" b="1" dirty="0" smtClean="0"/>
              <a:t>Managing interruptions </a:t>
            </a:r>
            <a:r>
              <a:rPr lang="en-GB" sz="2000" dirty="0" smtClean="0"/>
              <a:t>- having information or materials in place to undertake a task  and letting people know not to disturb you</a:t>
            </a:r>
          </a:p>
          <a:p>
            <a:endParaRPr lang="en-GB" sz="2000" dirty="0" smtClean="0"/>
          </a:p>
          <a:p>
            <a:pPr>
              <a:buNone/>
            </a:pPr>
            <a:endParaRPr lang="en-PH" sz="2000"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4" descr="C:\Users\Keith\Dropbox\Images\smart 2.jpg"/>
          <p:cNvPicPr>
            <a:picLocks noChangeAspect="1" noChangeArrowheads="1"/>
          </p:cNvPicPr>
          <p:nvPr/>
        </p:nvPicPr>
        <p:blipFill>
          <a:blip r:embed="rId2" cstate="print"/>
          <a:srcRect/>
          <a:stretch>
            <a:fillRect/>
          </a:stretch>
        </p:blipFill>
        <p:spPr bwMode="auto">
          <a:xfrm>
            <a:off x="5943600" y="2438400"/>
            <a:ext cx="2687637" cy="23415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4648200" cy="4953000"/>
          </a:xfrm>
          <a:solidFill>
            <a:schemeClr val="accent3">
              <a:lumMod val="20000"/>
              <a:lumOff val="80000"/>
            </a:schemeClr>
          </a:solidFill>
        </p:spPr>
        <p:txBody>
          <a:bodyPr>
            <a:normAutofit fontScale="85000" lnSpcReduction="20000"/>
          </a:bodyPr>
          <a:lstStyle/>
          <a:p>
            <a:pPr>
              <a:spcAft>
                <a:spcPts val="600"/>
              </a:spcAft>
              <a:buNone/>
            </a:pPr>
            <a:r>
              <a:rPr lang="en-IN" sz="2200" b="1" dirty="0" smtClean="0"/>
              <a:t>Balancing time and reducing stress:</a:t>
            </a:r>
          </a:p>
          <a:p>
            <a:pPr>
              <a:spcAft>
                <a:spcPts val="600"/>
              </a:spcAft>
              <a:buNone/>
            </a:pPr>
            <a:endParaRPr lang="en-IN" sz="2200" b="1" dirty="0" smtClean="0"/>
          </a:p>
          <a:p>
            <a:pPr>
              <a:spcAft>
                <a:spcPts val="600"/>
              </a:spcAft>
            </a:pPr>
            <a:r>
              <a:rPr lang="en-GB" sz="2000" dirty="0" smtClean="0"/>
              <a:t>Most of us experience stress when we feel as though we have a perceived lack of control over the events in our lives</a:t>
            </a:r>
          </a:p>
          <a:p>
            <a:pPr>
              <a:spcAft>
                <a:spcPts val="600"/>
              </a:spcAft>
            </a:pPr>
            <a:endParaRPr lang="en-GB" sz="2000" dirty="0" smtClean="0"/>
          </a:p>
          <a:p>
            <a:pPr>
              <a:spcAft>
                <a:spcPts val="600"/>
              </a:spcAft>
            </a:pPr>
            <a:r>
              <a:rPr lang="en-GB" sz="2000" dirty="0" smtClean="0"/>
              <a:t>Being careful about how we use our time, how we portion our time -- can enhance our sense of control</a:t>
            </a:r>
          </a:p>
          <a:p>
            <a:pPr>
              <a:spcAft>
                <a:spcPts val="600"/>
              </a:spcAft>
            </a:pPr>
            <a:endParaRPr lang="en-GB" sz="2000" dirty="0" smtClean="0"/>
          </a:p>
          <a:p>
            <a:pPr>
              <a:spcAft>
                <a:spcPts val="600"/>
              </a:spcAft>
            </a:pPr>
            <a:r>
              <a:rPr lang="en-GB" sz="2000" dirty="0" smtClean="0"/>
              <a:t>However, over-emphasis on efficiency and getting things done should not be at the expense of our quality of life and can cause stress</a:t>
            </a:r>
          </a:p>
          <a:p>
            <a:pPr>
              <a:spcAft>
                <a:spcPts val="600"/>
              </a:spcAft>
              <a:buNone/>
            </a:pPr>
            <a:endParaRPr lang="en-GB" sz="2000" dirty="0" smtClean="0"/>
          </a:p>
          <a:p>
            <a:pPr>
              <a:spcAft>
                <a:spcPts val="600"/>
              </a:spcAft>
            </a:pPr>
            <a:r>
              <a:rPr lang="en-GB" sz="2000" dirty="0" smtClean="0"/>
              <a:t>Excessive stress can be very harmful to our mental health</a:t>
            </a:r>
            <a:endParaRPr lang="en-GB" sz="2000" dirty="0"/>
          </a:p>
        </p:txBody>
      </p:sp>
      <p:pic>
        <p:nvPicPr>
          <p:cNvPr id="11266" name="Picture 2" descr="C:\Users\Keith\Dropbox\Images\tighrope walker.jpg"/>
          <p:cNvPicPr>
            <a:picLocks noChangeAspect="1" noChangeArrowheads="1"/>
          </p:cNvPicPr>
          <p:nvPr/>
        </p:nvPicPr>
        <p:blipFill>
          <a:blip r:embed="rId2" cstate="print"/>
          <a:srcRect/>
          <a:stretch>
            <a:fillRect/>
          </a:stretch>
        </p:blipFill>
        <p:spPr bwMode="auto">
          <a:xfrm>
            <a:off x="5295900" y="3200400"/>
            <a:ext cx="3543300"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5334000" cy="5105400"/>
          </a:xfrm>
          <a:solidFill>
            <a:schemeClr val="accent3">
              <a:lumMod val="20000"/>
              <a:lumOff val="80000"/>
            </a:schemeClr>
          </a:solidFill>
        </p:spPr>
        <p:txBody>
          <a:bodyPr>
            <a:normAutofit fontScale="62500" lnSpcReduction="20000"/>
          </a:bodyPr>
          <a:lstStyle/>
          <a:p>
            <a:pPr>
              <a:spcAft>
                <a:spcPts val="600"/>
              </a:spcAft>
              <a:buNone/>
            </a:pPr>
            <a:r>
              <a:rPr lang="en-IN" sz="2900" b="1" dirty="0" smtClean="0"/>
              <a:t>Balancing time and reducing stress:</a:t>
            </a:r>
          </a:p>
          <a:p>
            <a:pPr>
              <a:spcAft>
                <a:spcPts val="600"/>
              </a:spcAft>
              <a:buNone/>
            </a:pPr>
            <a:endParaRPr lang="en-IN" sz="2900" b="1" dirty="0" smtClean="0"/>
          </a:p>
          <a:p>
            <a:r>
              <a:rPr lang="en-GB" sz="2900" dirty="0" smtClean="0"/>
              <a:t>Prioritising sets the stage for failure and negative thinking when people fail to meet deadlines, or meet them in one part of life only by neglecting them in the other</a:t>
            </a:r>
          </a:p>
          <a:p>
            <a:pPr>
              <a:buNone/>
            </a:pPr>
            <a:endParaRPr lang="en-GB" sz="2900" dirty="0" smtClean="0"/>
          </a:p>
          <a:p>
            <a:r>
              <a:rPr lang="en-GB" sz="2900" dirty="0" smtClean="0"/>
              <a:t>People are often asked to prioritise tasks according to their urgency but this can cause people to neglect their less demanding but perhaps more satisfying relationships</a:t>
            </a:r>
          </a:p>
          <a:p>
            <a:pPr>
              <a:buNone/>
            </a:pPr>
            <a:endParaRPr lang="en-GB" sz="2900" dirty="0" smtClean="0"/>
          </a:p>
          <a:p>
            <a:r>
              <a:rPr lang="en-GB" sz="2900" dirty="0" smtClean="0"/>
              <a:t>We can use all of the time management techniques as long as these are  also used to plan and manage balance in our lives including family and friends</a:t>
            </a:r>
          </a:p>
          <a:p>
            <a:pPr>
              <a:buNone/>
            </a:pPr>
            <a:endParaRPr lang="en-GB" sz="2900" dirty="0" smtClean="0"/>
          </a:p>
          <a:p>
            <a:r>
              <a:rPr lang="en-GB" sz="2900" dirty="0" smtClean="0"/>
              <a:t>Good work/life balance contributes to reducing stress and improving our positive mental health </a:t>
            </a:r>
          </a:p>
          <a:p>
            <a:pPr>
              <a:spcAft>
                <a:spcPts val="600"/>
              </a:spcAft>
              <a:buNone/>
            </a:pPr>
            <a:endParaRPr lang="en-IN" sz="2200" b="1" dirty="0" smtClean="0"/>
          </a:p>
        </p:txBody>
      </p:sp>
      <p:pic>
        <p:nvPicPr>
          <p:cNvPr id="12291" name="Picture 3" descr="C:\Users\Keith\Dropbox\Images\stress relax.jpg"/>
          <p:cNvPicPr>
            <a:picLocks noChangeAspect="1" noChangeArrowheads="1"/>
          </p:cNvPicPr>
          <p:nvPr/>
        </p:nvPicPr>
        <p:blipFill>
          <a:blip r:embed="rId2" cstate="print"/>
          <a:srcRect/>
          <a:stretch>
            <a:fillRect/>
          </a:stretch>
        </p:blipFill>
        <p:spPr bwMode="auto">
          <a:xfrm>
            <a:off x="5867400" y="2895600"/>
            <a:ext cx="3135795"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4800600" cy="4800600"/>
          </a:xfrm>
          <a:solidFill>
            <a:schemeClr val="bg2"/>
          </a:solidFill>
        </p:spPr>
        <p:txBody>
          <a:bodyPr>
            <a:normAutofit fontScale="70000" lnSpcReduction="20000"/>
          </a:bodyPr>
          <a:lstStyle/>
          <a:p>
            <a:pPr>
              <a:buNone/>
            </a:pPr>
            <a:r>
              <a:rPr lang="en-GB" sz="2000" b="1" dirty="0" smtClean="0"/>
              <a:t>Personal Exercise:</a:t>
            </a:r>
          </a:p>
          <a:p>
            <a:pPr>
              <a:buNone/>
            </a:pPr>
            <a:endParaRPr lang="en-GB" sz="2000" dirty="0" smtClean="0">
              <a:solidFill>
                <a:srgbClr val="FF00FF"/>
              </a:solidFill>
            </a:endParaRPr>
          </a:p>
          <a:p>
            <a:r>
              <a:rPr lang="en-GB" sz="2000" dirty="0" smtClean="0">
                <a:solidFill>
                  <a:srgbClr val="FF00FF"/>
                </a:solidFill>
              </a:rPr>
              <a:t>Use the 24 hour template for a school day and prioritise and plan it</a:t>
            </a:r>
          </a:p>
          <a:p>
            <a:pPr>
              <a:buNone/>
            </a:pPr>
            <a:endParaRPr lang="en-GB" sz="2000" dirty="0" smtClean="0">
              <a:solidFill>
                <a:srgbClr val="FF00FF"/>
              </a:solidFill>
            </a:endParaRPr>
          </a:p>
          <a:p>
            <a:r>
              <a:rPr lang="en-GB" sz="2000" dirty="0" smtClean="0">
                <a:solidFill>
                  <a:srgbClr val="FF00FF"/>
                </a:solidFill>
              </a:rPr>
              <a:t>Here are some activities that you may include so you need to decide what are your priorities including ‘need to do’ and ‘nice to do’</a:t>
            </a:r>
          </a:p>
          <a:p>
            <a:endParaRPr lang="en-GB" sz="2000" dirty="0" smtClean="0">
              <a:solidFill>
                <a:srgbClr val="FF00FF"/>
              </a:solidFill>
            </a:endParaRPr>
          </a:p>
          <a:p>
            <a:pPr lvl="1"/>
            <a:r>
              <a:rPr lang="en-GB" sz="1600" dirty="0" smtClean="0">
                <a:solidFill>
                  <a:srgbClr val="FF00FF"/>
                </a:solidFill>
              </a:rPr>
              <a:t>Sleep</a:t>
            </a:r>
          </a:p>
          <a:p>
            <a:pPr lvl="1"/>
            <a:r>
              <a:rPr lang="en-GB" sz="1600" dirty="0" smtClean="0">
                <a:solidFill>
                  <a:srgbClr val="FF00FF"/>
                </a:solidFill>
              </a:rPr>
              <a:t>School</a:t>
            </a:r>
          </a:p>
          <a:p>
            <a:pPr lvl="1"/>
            <a:r>
              <a:rPr lang="en-GB" sz="1600" dirty="0" smtClean="0">
                <a:solidFill>
                  <a:srgbClr val="FF00FF"/>
                </a:solidFill>
              </a:rPr>
              <a:t>Homework</a:t>
            </a:r>
          </a:p>
          <a:p>
            <a:pPr lvl="1"/>
            <a:r>
              <a:rPr lang="en-GB" sz="1600" dirty="0" smtClean="0">
                <a:solidFill>
                  <a:srgbClr val="FF00FF"/>
                </a:solidFill>
              </a:rPr>
              <a:t>Seeing friends</a:t>
            </a:r>
          </a:p>
          <a:p>
            <a:pPr lvl="1"/>
            <a:r>
              <a:rPr lang="en-GB" sz="1600" dirty="0" smtClean="0">
                <a:solidFill>
                  <a:srgbClr val="FF00FF"/>
                </a:solidFill>
              </a:rPr>
              <a:t>Spending time with family</a:t>
            </a:r>
          </a:p>
          <a:p>
            <a:pPr lvl="1"/>
            <a:r>
              <a:rPr lang="en-GB" sz="1600" dirty="0" smtClean="0">
                <a:solidFill>
                  <a:srgbClr val="FF00FF"/>
                </a:solidFill>
              </a:rPr>
              <a:t>Religious activity</a:t>
            </a:r>
          </a:p>
          <a:p>
            <a:pPr lvl="1"/>
            <a:r>
              <a:rPr lang="en-GB" sz="1600" dirty="0" smtClean="0">
                <a:solidFill>
                  <a:srgbClr val="FF00FF"/>
                </a:solidFill>
              </a:rPr>
              <a:t>Eating</a:t>
            </a:r>
          </a:p>
          <a:p>
            <a:pPr lvl="1"/>
            <a:r>
              <a:rPr lang="en-GB" sz="1600" dirty="0" smtClean="0">
                <a:solidFill>
                  <a:srgbClr val="FF00FF"/>
                </a:solidFill>
              </a:rPr>
              <a:t>Chores</a:t>
            </a:r>
          </a:p>
          <a:p>
            <a:pPr lvl="1"/>
            <a:r>
              <a:rPr lang="en-GB" sz="1600" dirty="0" smtClean="0">
                <a:solidFill>
                  <a:srgbClr val="FF00FF"/>
                </a:solidFill>
              </a:rPr>
              <a:t>Studying</a:t>
            </a:r>
          </a:p>
          <a:p>
            <a:pPr lvl="1"/>
            <a:r>
              <a:rPr lang="en-GB" sz="1600" dirty="0" smtClean="0">
                <a:solidFill>
                  <a:srgbClr val="FF00FF"/>
                </a:solidFill>
              </a:rPr>
              <a:t>Social media</a:t>
            </a:r>
          </a:p>
          <a:p>
            <a:pPr lvl="1"/>
            <a:r>
              <a:rPr lang="en-GB" sz="1600" dirty="0" smtClean="0">
                <a:solidFill>
                  <a:srgbClr val="FF00FF"/>
                </a:solidFill>
              </a:rPr>
              <a:t>Exercise</a:t>
            </a:r>
          </a:p>
          <a:p>
            <a:pPr lvl="1"/>
            <a:endParaRPr lang="en-GB" sz="1600" dirty="0" smtClean="0">
              <a:solidFill>
                <a:srgbClr val="FF00FF"/>
              </a:solidFill>
            </a:endParaRPr>
          </a:p>
          <a:p>
            <a:r>
              <a:rPr lang="en-GB" sz="2000" dirty="0" smtClean="0">
                <a:solidFill>
                  <a:srgbClr val="FF00FF"/>
                </a:solidFill>
              </a:rPr>
              <a:t>How do you feel personally now you have a plan?</a:t>
            </a:r>
          </a:p>
          <a:p>
            <a:r>
              <a:rPr lang="en-GB" sz="2000" dirty="0" smtClean="0">
                <a:solidFill>
                  <a:srgbClr val="FF00FF"/>
                </a:solidFill>
              </a:rPr>
              <a:t>How balanced do you think it is?</a:t>
            </a:r>
          </a:p>
          <a:p>
            <a:r>
              <a:rPr lang="en-GB" sz="2000" dirty="0" smtClean="0">
                <a:solidFill>
                  <a:srgbClr val="FF00FF"/>
                </a:solidFill>
              </a:rPr>
              <a:t>Be prepared to share your plan with the class</a:t>
            </a:r>
          </a:p>
          <a:p>
            <a:pPr lvl="1"/>
            <a:endParaRPr lang="en-GB" sz="1600" dirty="0" smtClean="0">
              <a:solidFill>
                <a:srgbClr val="FF00FF"/>
              </a:solidFill>
            </a:endParaRPr>
          </a:p>
          <a:p>
            <a:pPr>
              <a:buNone/>
            </a:pPr>
            <a:endParaRPr lang="en-GB" sz="2000" dirty="0"/>
          </a:p>
        </p:txBody>
      </p:sp>
      <p:pic>
        <p:nvPicPr>
          <p:cNvPr id="4" name="Picture 2" descr="C:\Users\Keith\Dropbox\Images\question marks.jpg"/>
          <p:cNvPicPr>
            <a:picLocks noChangeAspect="1" noChangeArrowheads="1"/>
          </p:cNvPicPr>
          <p:nvPr/>
        </p:nvPicPr>
        <p:blipFill>
          <a:blip r:embed="rId2" cstate="print"/>
          <a:srcRect/>
          <a:stretch>
            <a:fillRect/>
          </a:stretch>
        </p:blipFill>
        <p:spPr bwMode="auto">
          <a:xfrm>
            <a:off x="5334000"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dissolve">
                                      <p:cBhvr>
                                        <p:cTn id="23" dur="500"/>
                                        <p:tgtEl>
                                          <p:spTgt spid="3">
                                            <p:txEl>
                                              <p:pRg st="7" end="7"/>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dissolve">
                                      <p:cBhvr>
                                        <p:cTn id="31" dur="500"/>
                                        <p:tgtEl>
                                          <p:spTgt spid="3">
                                            <p:txEl>
                                              <p:pRg st="9" end="9"/>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dissolve">
                                      <p:cBhvr>
                                        <p:cTn id="35" dur="500"/>
                                        <p:tgtEl>
                                          <p:spTgt spid="3">
                                            <p:txEl>
                                              <p:pRg st="10" end="10"/>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dissolve">
                                      <p:cBhvr>
                                        <p:cTn id="39" dur="500"/>
                                        <p:tgtEl>
                                          <p:spTgt spid="3">
                                            <p:txEl>
                                              <p:pRg st="11" end="11"/>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dissolve">
                                      <p:cBhvr>
                                        <p:cTn id="43" dur="500"/>
                                        <p:tgtEl>
                                          <p:spTgt spid="3">
                                            <p:txEl>
                                              <p:pRg st="12" end="12"/>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Effect transition="in" filter="dissolve">
                                      <p:cBhvr>
                                        <p:cTn id="47" dur="500"/>
                                        <p:tgtEl>
                                          <p:spTgt spid="3">
                                            <p:txEl>
                                              <p:pRg st="13" end="13"/>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dissolve">
                                      <p:cBhvr>
                                        <p:cTn id="51" dur="500"/>
                                        <p:tgtEl>
                                          <p:spTgt spid="3">
                                            <p:txEl>
                                              <p:pRg st="14" end="14"/>
                                            </p:txEl>
                                          </p:spTgt>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Effect transition="in" filter="dissolve">
                                      <p:cBhvr>
                                        <p:cTn id="55" dur="500"/>
                                        <p:tgtEl>
                                          <p:spTgt spid="3">
                                            <p:txEl>
                                              <p:pRg st="15" end="15"/>
                                            </p:txEl>
                                          </p:spTgt>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animEffect transition="in" filter="dissolve">
                                      <p:cBhvr>
                                        <p:cTn id="59" dur="500"/>
                                        <p:tgtEl>
                                          <p:spTgt spid="3">
                                            <p:txEl>
                                              <p:pRg st="16" end="16"/>
                                            </p:txEl>
                                          </p:spTgt>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3">
                                            <p:txEl>
                                              <p:pRg st="18" end="18"/>
                                            </p:txEl>
                                          </p:spTgt>
                                        </p:tgtEl>
                                        <p:attrNameLst>
                                          <p:attrName>style.visibility</p:attrName>
                                        </p:attrNameLst>
                                      </p:cBhvr>
                                      <p:to>
                                        <p:strVal val="visible"/>
                                      </p:to>
                                    </p:set>
                                    <p:animEffect transition="in" filter="dissolve">
                                      <p:cBhvr>
                                        <p:cTn id="63" dur="500"/>
                                        <p:tgtEl>
                                          <p:spTgt spid="3">
                                            <p:txEl>
                                              <p:pRg st="18" end="18"/>
                                            </p:txEl>
                                          </p:spTgt>
                                        </p:tgtEl>
                                      </p:cBhvr>
                                    </p:animEffect>
                                  </p:childTnLst>
                                </p:cTn>
                              </p:par>
                            </p:childTnLst>
                          </p:cTn>
                        </p:par>
                        <p:par>
                          <p:cTn id="64" fill="hold">
                            <p:stCondLst>
                              <p:cond delay="7500"/>
                            </p:stCondLst>
                            <p:childTnLst>
                              <p:par>
                                <p:cTn id="65" presetID="9" presetClass="entr" presetSubtype="0" fill="hold" nodeType="afterEffect">
                                  <p:stCondLst>
                                    <p:cond delay="0"/>
                                  </p:stCondLst>
                                  <p:childTnLst>
                                    <p:set>
                                      <p:cBhvr>
                                        <p:cTn id="66" dur="1" fill="hold">
                                          <p:stCondLst>
                                            <p:cond delay="0"/>
                                          </p:stCondLst>
                                        </p:cTn>
                                        <p:tgtEl>
                                          <p:spTgt spid="3">
                                            <p:txEl>
                                              <p:pRg st="19" end="19"/>
                                            </p:txEl>
                                          </p:spTgt>
                                        </p:tgtEl>
                                        <p:attrNameLst>
                                          <p:attrName>style.visibility</p:attrName>
                                        </p:attrNameLst>
                                      </p:cBhvr>
                                      <p:to>
                                        <p:strVal val="visible"/>
                                      </p:to>
                                    </p:set>
                                    <p:animEffect transition="in" filter="dissolve">
                                      <p:cBhvr>
                                        <p:cTn id="67" dur="500"/>
                                        <p:tgtEl>
                                          <p:spTgt spid="3">
                                            <p:txEl>
                                              <p:pRg st="19" end="19"/>
                                            </p:txEl>
                                          </p:spTgt>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3">
                                            <p:txEl>
                                              <p:pRg st="20" end="20"/>
                                            </p:txEl>
                                          </p:spTgt>
                                        </p:tgtEl>
                                        <p:attrNameLst>
                                          <p:attrName>style.visibility</p:attrName>
                                        </p:attrNameLst>
                                      </p:cBhvr>
                                      <p:to>
                                        <p:strVal val="visible"/>
                                      </p:to>
                                    </p:set>
                                    <p:animEffect transition="in" filter="dissolve">
                                      <p:cBhvr>
                                        <p:cTn id="71" dur="500"/>
                                        <p:tgtEl>
                                          <p:spTgt spid="3">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a:solidFill>
            <a:schemeClr val="accent3">
              <a:lumMod val="60000"/>
              <a:lumOff val="40000"/>
            </a:schemeClr>
          </a:solidFill>
        </p:spPr>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Balancing Your Time and Reducing Stress</a:t>
            </a:r>
            <a:endParaRPr lang="en-GB" sz="2800" b="1" dirty="0">
              <a:solidFill>
                <a:schemeClr val="accent6"/>
              </a:solidFill>
            </a:endParaRPr>
          </a:p>
        </p:txBody>
      </p:sp>
      <p:sp>
        <p:nvSpPr>
          <p:cNvPr id="3" name="Content Placeholder 2"/>
          <p:cNvSpPr>
            <a:spLocks noGrp="1"/>
          </p:cNvSpPr>
          <p:nvPr>
            <p:ph idx="1"/>
          </p:nvPr>
        </p:nvSpPr>
        <p:spPr>
          <a:xfrm>
            <a:off x="457200" y="1600200"/>
            <a:ext cx="4495800" cy="4525963"/>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US" sz="2000" b="1" dirty="0" smtClean="0"/>
              <a:t>Managing our Time:</a:t>
            </a:r>
          </a:p>
          <a:p>
            <a:endParaRPr lang="en-US" sz="2000" dirty="0" smtClean="0"/>
          </a:p>
          <a:p>
            <a:pPr>
              <a:defRPr/>
            </a:pPr>
            <a:r>
              <a:rPr lang="en-US" sz="2000" dirty="0" smtClean="0">
                <a:cs typeface="Times New Roman" pitchFamily="18" charset="0"/>
              </a:rPr>
              <a:t>We all struggle with managing our time but it m</a:t>
            </a:r>
            <a:r>
              <a:rPr lang="en-US" sz="2000" dirty="0" smtClean="0"/>
              <a:t>ust be managed, just like money</a:t>
            </a:r>
          </a:p>
          <a:p>
            <a:pPr>
              <a:buNone/>
              <a:defRPr/>
            </a:pPr>
            <a:endParaRPr lang="en-US" sz="2000" dirty="0" smtClean="0"/>
          </a:p>
          <a:p>
            <a:pPr>
              <a:defRPr/>
            </a:pPr>
            <a:r>
              <a:rPr lang="en-US" sz="2000" dirty="0" smtClean="0"/>
              <a:t>Managing it effectively can reduce stress and is therefore good for our positive mental health</a:t>
            </a:r>
          </a:p>
          <a:p>
            <a:pPr>
              <a:buNone/>
              <a:defRPr/>
            </a:pPr>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 name="Picture 4"/>
          <p:cNvPicPr>
            <a:picLocks noChangeAspect="1"/>
          </p:cNvPicPr>
          <p:nvPr/>
        </p:nvPicPr>
        <p:blipFill>
          <a:blip r:embed="rId2" cstate="print"/>
          <a:stretch>
            <a:fillRect/>
          </a:stretch>
        </p:blipFill>
        <p:spPr>
          <a:xfrm flipH="1">
            <a:off x="5029200" y="1676401"/>
            <a:ext cx="4114800" cy="41148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Balancing Your Time and Reducing Stress</a:t>
            </a:r>
            <a:endParaRPr lang="en-GB" sz="2800" b="1" dirty="0">
              <a:solidFill>
                <a:schemeClr val="accent6"/>
              </a:solidFill>
            </a:endParaRPr>
          </a:p>
        </p:txBody>
      </p:sp>
      <p:sp>
        <p:nvSpPr>
          <p:cNvPr id="3" name="Content Placeholder 2"/>
          <p:cNvSpPr>
            <a:spLocks noGrp="1"/>
          </p:cNvSpPr>
          <p:nvPr>
            <p:ph idx="1"/>
          </p:nvPr>
        </p:nvSpPr>
        <p:spPr>
          <a:xfrm>
            <a:off x="457200" y="1600200"/>
            <a:ext cx="4953000" cy="5029200"/>
          </a:xfrm>
          <a:solidFill>
            <a:schemeClr val="accent6">
              <a:lumMod val="20000"/>
              <a:lumOff val="80000"/>
            </a:schemeClr>
          </a:solidFill>
        </p:spPr>
        <p:txBody>
          <a:bodyPr>
            <a:normAutofit fontScale="92500" lnSpcReduction="20000"/>
          </a:bodyPr>
          <a:lstStyle/>
          <a:p>
            <a:pPr>
              <a:buNone/>
            </a:pPr>
            <a:r>
              <a:rPr lang="en-GB" sz="2400" b="1" dirty="0" smtClean="0"/>
              <a:t>Personal Reflection:</a:t>
            </a:r>
          </a:p>
          <a:p>
            <a:pPr>
              <a:buNone/>
            </a:pPr>
            <a:endParaRPr lang="en-GB" sz="2400" dirty="0" smtClean="0">
              <a:solidFill>
                <a:srgbClr val="FF00FF"/>
              </a:solidFill>
            </a:endParaRPr>
          </a:p>
          <a:p>
            <a:r>
              <a:rPr lang="en-GB" sz="2400" dirty="0" smtClean="0">
                <a:solidFill>
                  <a:srgbClr val="FF00FF"/>
                </a:solidFill>
              </a:rPr>
              <a:t>Do you want to be more organised and/or productive?</a:t>
            </a:r>
          </a:p>
          <a:p>
            <a:pPr>
              <a:buNone/>
            </a:pPr>
            <a:endParaRPr lang="en-GB" sz="2400" dirty="0" smtClean="0">
              <a:solidFill>
                <a:srgbClr val="FF00FF"/>
              </a:solidFill>
            </a:endParaRPr>
          </a:p>
          <a:p>
            <a:r>
              <a:rPr lang="en-IN" sz="2400" dirty="0" smtClean="0">
                <a:solidFill>
                  <a:srgbClr val="FF00FF"/>
                </a:solidFill>
              </a:rPr>
              <a:t>Do you spend your day feeling very busy and wondering why you haven't been able to complete all that you want to?</a:t>
            </a:r>
          </a:p>
          <a:p>
            <a:pPr>
              <a:buNone/>
            </a:pPr>
            <a:endParaRPr lang="en-IN" sz="2400" dirty="0" smtClean="0">
              <a:solidFill>
                <a:srgbClr val="FF00FF"/>
              </a:solidFill>
            </a:endParaRPr>
          </a:p>
          <a:p>
            <a:r>
              <a:rPr lang="en-IN" sz="2400" dirty="0" smtClean="0">
                <a:solidFill>
                  <a:srgbClr val="FF00FF"/>
                </a:solidFill>
              </a:rPr>
              <a:t>Do you wish you had more than 24-hours in a day?</a:t>
            </a:r>
          </a:p>
          <a:p>
            <a:pPr>
              <a:buNone/>
            </a:pPr>
            <a:endParaRPr lang="en-IN" sz="2400" dirty="0" smtClean="0">
              <a:solidFill>
                <a:srgbClr val="FF00FF"/>
              </a:solidFill>
            </a:endParaRPr>
          </a:p>
          <a:p>
            <a:r>
              <a:rPr lang="en-IN" sz="2400" dirty="0" smtClean="0">
                <a:solidFill>
                  <a:srgbClr val="FF00FF"/>
                </a:solidFill>
              </a:rPr>
              <a:t>Do you feel stressed by not having enough time for yourself?</a:t>
            </a:r>
          </a:p>
          <a:p>
            <a:endParaRPr lang="en-IN" sz="2400" dirty="0" smtClean="0">
              <a:solidFill>
                <a:srgbClr val="FF00FF"/>
              </a:solidFill>
            </a:endParaRPr>
          </a:p>
          <a:p>
            <a:endParaRPr lang="en-GB" sz="2000" dirty="0" smtClean="0"/>
          </a:p>
          <a:p>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Balancing Your Time and Reducing Stress</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a:bodyPr>
          <a:lstStyle/>
          <a:p>
            <a:pPr marL="457200" indent="-457200"/>
            <a:r>
              <a:rPr lang="en-IN" sz="2000" dirty="0" smtClean="0"/>
              <a:t>If you have answered ‘Yes’ to any of the questions, then the solution to your dilemma lies in ‘time management’</a:t>
            </a:r>
          </a:p>
          <a:p>
            <a:pPr marL="457200" indent="-457200">
              <a:buNone/>
            </a:pPr>
            <a:endParaRPr lang="en-IN" sz="2000" dirty="0" smtClean="0"/>
          </a:p>
          <a:p>
            <a:r>
              <a:rPr lang="en-IN" sz="2000" dirty="0" smtClean="0"/>
              <a:t>It is an effective tool that anyone and everyone can use to balance and manage their precious time</a:t>
            </a:r>
          </a:p>
          <a:p>
            <a:pPr>
              <a:buNone/>
            </a:pPr>
            <a:endParaRPr lang="en-IN" sz="2000" dirty="0" smtClean="0"/>
          </a:p>
          <a:p>
            <a:r>
              <a:rPr lang="en-IN" sz="2000" dirty="0" smtClean="0"/>
              <a:t>It applies to personal and study related activities</a:t>
            </a:r>
          </a:p>
          <a:p>
            <a:pPr>
              <a:buNone/>
            </a:pPr>
            <a:endParaRPr lang="en-IN" sz="2000" dirty="0" smtClean="0"/>
          </a:p>
          <a:p>
            <a:pPr>
              <a:buNone/>
            </a:pP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 Balancing Your Time and Reducing Stress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the importance of managing time effectively and the effect it can have on our stress levels if we don’t do so</a:t>
            </a:r>
          </a:p>
          <a:p>
            <a:pPr>
              <a:buNone/>
            </a:pPr>
            <a:endParaRPr lang="en-GB" sz="2000" dirty="0" smtClean="0"/>
          </a:p>
          <a:p>
            <a:pPr>
              <a:buNone/>
            </a:pPr>
            <a:endParaRPr lang="en-GB" sz="2000" dirty="0" smtClean="0"/>
          </a:p>
          <a:p>
            <a:endParaRPr lang="en-GB" sz="2000" dirty="0" smtClean="0"/>
          </a:p>
          <a:p>
            <a:pPr>
              <a:buNone/>
            </a:pPr>
            <a:endParaRPr lang="en-GB" dirty="0"/>
          </a:p>
        </p:txBody>
      </p:sp>
      <p:pic>
        <p:nvPicPr>
          <p:cNvPr id="1026" name="Picture 2" descr="C:\Users\Keith\Dropbox\Images\evaluation (2).jpg"/>
          <p:cNvPicPr>
            <a:picLocks noChangeAspect="1" noChangeArrowheads="1"/>
          </p:cNvPicPr>
          <p:nvPr/>
        </p:nvPicPr>
        <p:blipFill>
          <a:blip r:embed="rId2" cstate="print"/>
          <a:srcRect/>
          <a:stretch>
            <a:fillRect/>
          </a:stretch>
        </p:blipFill>
        <p:spPr bwMode="auto">
          <a:xfrm>
            <a:off x="5791200" y="2764155"/>
            <a:ext cx="3352800" cy="23888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4419600" cy="4800600"/>
          </a:xfrm>
          <a:solidFill>
            <a:schemeClr val="accent6">
              <a:lumMod val="20000"/>
              <a:lumOff val="80000"/>
            </a:schemeClr>
          </a:solidFill>
        </p:spPr>
        <p:txBody>
          <a:bodyPr>
            <a:normAutofit/>
          </a:bodyPr>
          <a:lstStyle/>
          <a:p>
            <a:pPr fontAlgn="base">
              <a:buNone/>
            </a:pPr>
            <a:r>
              <a:rPr lang="en-US" sz="2000" b="1" dirty="0" smtClean="0"/>
              <a:t>Class Exercise:</a:t>
            </a:r>
          </a:p>
          <a:p>
            <a:pPr fontAlgn="base">
              <a:buNone/>
            </a:pPr>
            <a:endParaRPr lang="en-US" sz="2000" b="1" dirty="0" smtClean="0"/>
          </a:p>
          <a:p>
            <a:pPr fontAlgn="base"/>
            <a:r>
              <a:rPr lang="en-US" sz="2000" dirty="0" smtClean="0">
                <a:solidFill>
                  <a:srgbClr val="FF00FF"/>
                </a:solidFill>
              </a:rPr>
              <a:t>Why do we need time management?</a:t>
            </a:r>
          </a:p>
          <a:p>
            <a:pPr fontAlgn="base">
              <a:buNone/>
            </a:pPr>
            <a:endParaRPr lang="en-US" sz="2000" dirty="0" smtClean="0">
              <a:solidFill>
                <a:srgbClr val="FF00FF"/>
              </a:solidFill>
            </a:endParaRPr>
          </a:p>
          <a:p>
            <a:pPr fontAlgn="base"/>
            <a:r>
              <a:rPr lang="en-US" sz="2000" dirty="0" smtClean="0">
                <a:solidFill>
                  <a:srgbClr val="FF00FF"/>
                </a:solidFill>
              </a:rPr>
              <a:t>What impact can not having enough time to do things have on our wellbeing?</a:t>
            </a:r>
          </a:p>
          <a:p>
            <a:pPr fontAlgn="base">
              <a:buNone/>
            </a:pPr>
            <a:endParaRPr lang="en-US" sz="2000" dirty="0" smtClean="0">
              <a:solidFill>
                <a:srgbClr val="FF00FF"/>
              </a:solidFill>
            </a:endParaRPr>
          </a:p>
          <a:p>
            <a:pPr fontAlgn="base">
              <a:buNone/>
            </a:pPr>
            <a:endParaRPr lang="en-US" sz="2000" dirty="0" smtClean="0">
              <a:solidFill>
                <a:srgbClr val="FF00FF"/>
              </a:solidFill>
            </a:endParaRPr>
          </a:p>
          <a:p>
            <a:pPr fontAlgn="base">
              <a:buNone/>
            </a:pPr>
            <a:endParaRPr lang="en-US" sz="2000" dirty="0" smtClean="0"/>
          </a:p>
          <a:p>
            <a:pPr>
              <a:buNone/>
            </a:pPr>
            <a:endParaRPr lang="en-IN" sz="2000" dirty="0" smtClean="0">
              <a:latin typeface="Calibri" pitchFamily="34" charset="0"/>
            </a:endParaRPr>
          </a:p>
          <a:p>
            <a:endParaRPr lang="en-US" sz="2000" dirty="0" smtClean="0"/>
          </a:p>
          <a:p>
            <a:pPr>
              <a:buNone/>
            </a:pPr>
            <a:endParaRPr lang="en-US" sz="2000" dirty="0" smtClean="0"/>
          </a:p>
          <a:p>
            <a:pPr fontAlgn="base">
              <a:buNone/>
            </a:pPr>
            <a:endParaRPr lang="en-GB" sz="2000" b="1"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descr="C:\Users\Keith\Dropbox\Images\question marks.jpg"/>
          <p:cNvPicPr>
            <a:picLocks noChangeAspect="1" noChangeArrowheads="1"/>
          </p:cNvPicPr>
          <p:nvPr/>
        </p:nvPicPr>
        <p:blipFill>
          <a:blip r:embed="rId2" cstate="print"/>
          <a:srcRect/>
          <a:stretch>
            <a:fillRect/>
          </a:stretch>
        </p:blipFill>
        <p:spPr bwMode="auto">
          <a:xfrm>
            <a:off x="53943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Balancing Your Time and Reducing Stress</a:t>
            </a:r>
            <a:endParaRPr lang="en-GB" sz="2800" dirty="0"/>
          </a:p>
        </p:txBody>
      </p:sp>
      <p:sp>
        <p:nvSpPr>
          <p:cNvPr id="3" name="Content Placeholder 2"/>
          <p:cNvSpPr>
            <a:spLocks noGrp="1"/>
          </p:cNvSpPr>
          <p:nvPr>
            <p:ph idx="1"/>
          </p:nvPr>
        </p:nvSpPr>
        <p:spPr>
          <a:xfrm>
            <a:off x="457200" y="1600200"/>
            <a:ext cx="5029200" cy="4800600"/>
          </a:xfrm>
          <a:solidFill>
            <a:schemeClr val="accent6">
              <a:lumMod val="20000"/>
              <a:lumOff val="80000"/>
            </a:schemeClr>
          </a:solidFill>
        </p:spPr>
        <p:style>
          <a:lnRef idx="1">
            <a:schemeClr val="accent6"/>
          </a:lnRef>
          <a:fillRef idx="3">
            <a:schemeClr val="accent6"/>
          </a:fillRef>
          <a:effectRef idx="2">
            <a:schemeClr val="accent6"/>
          </a:effectRef>
          <a:fontRef idx="minor">
            <a:schemeClr val="lt1"/>
          </a:fontRef>
        </p:style>
        <p:txBody>
          <a:bodyPr>
            <a:normAutofit fontScale="70000" lnSpcReduction="20000"/>
          </a:bodyPr>
          <a:lstStyle/>
          <a:p>
            <a:pPr fontAlgn="base">
              <a:buNone/>
            </a:pPr>
            <a:r>
              <a:rPr lang="en-GB" sz="2300" b="1" dirty="0" smtClean="0">
                <a:solidFill>
                  <a:schemeClr val="tx1"/>
                </a:solidFill>
              </a:rPr>
              <a:t>Why Do We Need Time Management?</a:t>
            </a:r>
          </a:p>
          <a:p>
            <a:pPr fontAlgn="base">
              <a:buNone/>
            </a:pPr>
            <a:endParaRPr lang="en-GB" sz="2300" dirty="0" smtClean="0">
              <a:solidFill>
                <a:schemeClr val="tx1"/>
              </a:solidFill>
            </a:endParaRPr>
          </a:p>
          <a:p>
            <a:pPr fontAlgn="base">
              <a:buNone/>
            </a:pPr>
            <a:r>
              <a:rPr lang="en-GB" sz="2300" b="1" dirty="0" smtClean="0">
                <a:solidFill>
                  <a:schemeClr val="tx1"/>
                </a:solidFill>
              </a:rPr>
              <a:t>Why:</a:t>
            </a:r>
          </a:p>
          <a:p>
            <a:pPr fontAlgn="base">
              <a:buNone/>
            </a:pPr>
            <a:endParaRPr lang="en-GB" sz="2300" dirty="0" smtClean="0">
              <a:solidFill>
                <a:schemeClr val="tx1"/>
              </a:solidFill>
            </a:endParaRPr>
          </a:p>
          <a:p>
            <a:r>
              <a:rPr lang="en-GB" sz="2300" dirty="0" smtClean="0">
                <a:solidFill>
                  <a:schemeClr val="tx1"/>
                </a:solidFill>
              </a:rPr>
              <a:t>Helpful in setting goals, gives you a sense of purpose and direction</a:t>
            </a:r>
          </a:p>
          <a:p>
            <a:r>
              <a:rPr lang="en-GB" sz="2300" dirty="0" smtClean="0">
                <a:solidFill>
                  <a:schemeClr val="tx1"/>
                </a:solidFill>
              </a:rPr>
              <a:t>Saves time, helps to plan all your tasks and prioritise</a:t>
            </a:r>
          </a:p>
          <a:p>
            <a:r>
              <a:rPr lang="en-GB" sz="2300" dirty="0" smtClean="0">
                <a:solidFill>
                  <a:schemeClr val="tx1"/>
                </a:solidFill>
              </a:rPr>
              <a:t>Gives organised structure to your day and meet your important activities</a:t>
            </a:r>
          </a:p>
          <a:p>
            <a:r>
              <a:rPr lang="en-GB" sz="2300" dirty="0" smtClean="0">
                <a:solidFill>
                  <a:schemeClr val="tx1"/>
                </a:solidFill>
              </a:rPr>
              <a:t>To become proactive and have more control over our life</a:t>
            </a:r>
          </a:p>
          <a:p>
            <a:r>
              <a:rPr lang="en-GB" sz="2300" dirty="0" smtClean="0">
                <a:solidFill>
                  <a:schemeClr val="tx1"/>
                </a:solidFill>
              </a:rPr>
              <a:t>Working smarter not harder and reduces stress</a:t>
            </a:r>
          </a:p>
          <a:p>
            <a:endParaRPr lang="en-GB" sz="2300" dirty="0" smtClean="0">
              <a:solidFill>
                <a:schemeClr val="tx1"/>
              </a:solidFill>
            </a:endParaRPr>
          </a:p>
          <a:p>
            <a:pPr>
              <a:buNone/>
            </a:pPr>
            <a:r>
              <a:rPr lang="en-GB" sz="2300" b="1" dirty="0" smtClean="0">
                <a:solidFill>
                  <a:schemeClr val="tx1"/>
                </a:solidFill>
              </a:rPr>
              <a:t>Impact:</a:t>
            </a:r>
          </a:p>
          <a:p>
            <a:pPr>
              <a:buNone/>
            </a:pPr>
            <a:endParaRPr lang="en-GB" sz="2300" dirty="0" smtClean="0">
              <a:solidFill>
                <a:schemeClr val="tx1"/>
              </a:solidFill>
            </a:endParaRPr>
          </a:p>
          <a:p>
            <a:r>
              <a:rPr lang="en-GB" sz="2300" dirty="0" smtClean="0">
                <a:solidFill>
                  <a:schemeClr val="tx1"/>
                </a:solidFill>
              </a:rPr>
              <a:t>Stress, anxiety, deflated, guilty, angry, sad, nervous</a:t>
            </a:r>
          </a:p>
          <a:p>
            <a:pPr>
              <a:buNone/>
            </a:pPr>
            <a:endParaRPr lang="en-GB" sz="2300" dirty="0" smtClean="0"/>
          </a:p>
          <a:p>
            <a:pPr algn="ctr">
              <a:buNone/>
            </a:pPr>
            <a:r>
              <a:rPr lang="en-GB" sz="2300" b="1" dirty="0" smtClean="0">
                <a:solidFill>
                  <a:srgbClr val="FF00FF"/>
                </a:solidFill>
              </a:rPr>
              <a:t>Any others?</a:t>
            </a:r>
          </a:p>
          <a:p>
            <a:endParaRPr lang="en-IN" sz="2300" dirty="0" smtClean="0"/>
          </a:p>
          <a:p>
            <a:endParaRPr lang="en-US" sz="2000" dirty="0" smtClean="0"/>
          </a:p>
          <a:p>
            <a:pPr>
              <a:buNone/>
            </a:pPr>
            <a:endParaRPr lang="en-US" sz="2000" dirty="0" smtClean="0"/>
          </a:p>
          <a:p>
            <a:pPr fontAlgn="base">
              <a:buNone/>
            </a:pPr>
            <a:endParaRPr lang="en-GB" sz="2000" b="1"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descr="C:\Users\Keith\Dropbox\Images\question marks.jpg"/>
          <p:cNvPicPr>
            <a:picLocks noChangeAspect="1" noChangeArrowheads="1"/>
          </p:cNvPicPr>
          <p:nvPr/>
        </p:nvPicPr>
        <p:blipFill>
          <a:blip r:embed="rId2" cstate="print"/>
          <a:srcRect/>
          <a:stretch>
            <a:fillRect/>
          </a:stretch>
        </p:blipFill>
        <p:spPr bwMode="auto">
          <a:xfrm>
            <a:off x="5546725" y="17526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 calcmode="lin" valueType="num">
                                      <p:cBhvr additive="base">
                                        <p:cTn id="1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00200"/>
            <a:ext cx="4495800" cy="5029200"/>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a:buNone/>
              <a:defRPr/>
            </a:pPr>
            <a:r>
              <a:rPr lang="en-US" sz="2000" b="1" dirty="0" smtClean="0"/>
              <a:t>Managing Time:</a:t>
            </a:r>
          </a:p>
          <a:p>
            <a:pPr>
              <a:buNone/>
              <a:defRPr/>
            </a:pPr>
            <a:endParaRPr lang="en-US" sz="2000" dirty="0" smtClean="0"/>
          </a:p>
          <a:p>
            <a:pPr>
              <a:defRPr/>
            </a:pPr>
            <a:r>
              <a:rPr lang="en-US" sz="2000" dirty="0" smtClean="0"/>
              <a:t>It means more than keeping a calendar</a:t>
            </a:r>
          </a:p>
          <a:p>
            <a:pPr>
              <a:buNone/>
              <a:defRPr/>
            </a:pPr>
            <a:endParaRPr lang="en-US" sz="2000" dirty="0" smtClean="0"/>
          </a:p>
          <a:p>
            <a:pPr>
              <a:defRPr/>
            </a:pPr>
            <a:r>
              <a:rPr lang="en-US" sz="2000" dirty="0" smtClean="0"/>
              <a:t>It requires identifying your obligations, carefully considering their importance and making choices about how to use your time</a:t>
            </a:r>
          </a:p>
          <a:p>
            <a:pPr>
              <a:buNone/>
              <a:defRPr/>
            </a:pPr>
            <a:endParaRPr lang="en-US" sz="2000" dirty="0" smtClean="0"/>
          </a:p>
          <a:p>
            <a:pPr>
              <a:defRPr/>
            </a:pPr>
            <a:r>
              <a:rPr lang="en-US" sz="2000" dirty="0" smtClean="0"/>
              <a:t>It is the most precious thing you have </a:t>
            </a:r>
          </a:p>
          <a:p>
            <a:pPr>
              <a:defRPr/>
            </a:pPr>
            <a:endParaRPr lang="en-US" sz="2000" dirty="0" smtClean="0"/>
          </a:p>
          <a:p>
            <a:r>
              <a:rPr lang="en-IN" sz="2000" dirty="0" smtClean="0"/>
              <a:t>All time is relative in real time, an hour waiting  in a queue can feel like 5 years whereas two hours at a concert can feel like 15 minutes</a:t>
            </a:r>
            <a:endParaRPr lang="en-GB" sz="2000" b="1" dirty="0" smtClean="0"/>
          </a:p>
          <a:p>
            <a:pPr>
              <a:buNone/>
            </a:pP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 Balancing Your Time and Reducing Stress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1"/>
          <p:cNvPicPr>
            <a:picLocks noChangeAspect="1" noChangeArrowheads="1"/>
          </p:cNvPicPr>
          <p:nvPr/>
        </p:nvPicPr>
        <p:blipFill>
          <a:blip r:embed="rId2" cstate="print"/>
          <a:srcRect/>
          <a:stretch>
            <a:fillRect/>
          </a:stretch>
        </p:blipFill>
        <p:spPr bwMode="auto">
          <a:xfrm>
            <a:off x="5036126" y="1600201"/>
            <a:ext cx="3879273" cy="4572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2737</TotalTime>
  <Words>1303</Words>
  <Application>Microsoft Office PowerPoint</Application>
  <PresentationFormat>On-screen Show (4:3)</PresentationFormat>
  <Paragraphs>224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   Bristol Healthy Schools  Stride  Emotional Health and Wellbeing Programme  Year 10 – Lesson 5 Balancing Your Time and Reducing Stress</vt:lpstr>
      <vt:lpstr>Our School Values and Ground Rules</vt:lpstr>
      <vt:lpstr>Balancing Your Time and Reducing Stress</vt:lpstr>
      <vt:lpstr> Balancing Your Time and Reducing Stress</vt:lpstr>
      <vt:lpstr> Balancing Your Time and Reducing Stress</vt:lpstr>
      <vt:lpstr> Balancing Your Time and Reducing Stress</vt:lpstr>
      <vt:lpstr>Balancing Your Time and Reducing Stress</vt:lpstr>
      <vt:lpstr>Balancing Your Time and Reducing Stress</vt:lpstr>
      <vt:lpstr> </vt:lpstr>
      <vt:lpstr>Balancing Your Time and Reducing Stress</vt:lpstr>
      <vt:lpstr> Balancing Your Time and Reducing Stress</vt:lpstr>
      <vt:lpstr>Balancing Your Time and Reducing Stress</vt:lpstr>
      <vt:lpstr>Balancing Your Time and Reducing Stress</vt:lpstr>
      <vt:lpstr> Balancing Your Time and Reducing Stress</vt:lpstr>
      <vt:lpstr>Balancing Your Time and Reducing Stress</vt:lpstr>
      <vt:lpstr>Balancing Your Time and Reducing Stress</vt:lpstr>
      <vt:lpstr>Balancing Your Time and Reducing Stress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343</cp:revision>
  <dcterms:created xsi:type="dcterms:W3CDTF">2006-08-16T00:00:00Z</dcterms:created>
  <dcterms:modified xsi:type="dcterms:W3CDTF">2018-01-07T15:02:01Z</dcterms:modified>
</cp:coreProperties>
</file>