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65" r:id="rId4"/>
    <p:sldId id="268" r:id="rId5"/>
    <p:sldId id="269" r:id="rId6"/>
    <p:sldId id="271" r:id="rId7"/>
    <p:sldId id="272" r:id="rId8"/>
    <p:sldId id="279" r:id="rId9"/>
    <p:sldId id="275" r:id="rId10"/>
    <p:sldId id="276" r:id="rId11"/>
    <p:sldId id="277" r:id="rId12"/>
    <p:sldId id="278"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957" autoAdjust="0"/>
  </p:normalViewPr>
  <p:slideViewPr>
    <p:cSldViewPr>
      <p:cViewPr varScale="1">
        <p:scale>
          <a:sx n="79" d="100"/>
          <a:sy n="79" d="100"/>
        </p:scale>
        <p:origin x="-16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38E2C-D69D-41F0-9C6B-AF8C55D6A2F8}" type="datetimeFigureOut">
              <a:rPr lang="en-US" smtClean="0"/>
              <a:pPr/>
              <a:t>04-Dec-17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4B9C2-DE7F-455F-AE15-409478145D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 Lesson 6</a:t>
            </a:r>
            <a:br>
              <a:rPr lang="en-GB" dirty="0" smtClean="0">
                <a:solidFill>
                  <a:schemeClr val="tx2">
                    <a:lumMod val="60000"/>
                    <a:lumOff val="40000"/>
                  </a:schemeClr>
                </a:solidFill>
              </a:rPr>
            </a:br>
            <a:r>
              <a:rPr lang="en-GB" dirty="0" smtClean="0">
                <a:solidFill>
                  <a:schemeClr val="tx2">
                    <a:lumMod val="60000"/>
                    <a:lumOff val="40000"/>
                  </a:schemeClr>
                </a:solidFill>
              </a:rPr>
              <a:t>Application of Learning Assessment </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457200" y="1600200"/>
            <a:ext cx="5410200" cy="4648200"/>
          </a:xfrm>
          <a:solidFill>
            <a:srgbClr val="FFFF00"/>
          </a:solidFill>
        </p:spPr>
        <p:txBody>
          <a:bodyPr>
            <a:normAutofit fontScale="25000" lnSpcReduction="20000"/>
          </a:bodyPr>
          <a:lstStyle/>
          <a:p>
            <a:pPr lvl="0">
              <a:lnSpc>
                <a:spcPct val="120000"/>
              </a:lnSpc>
            </a:pPr>
            <a:r>
              <a:rPr lang="en-GB" sz="7200" dirty="0" smtClean="0"/>
              <a:t>Respect difference and diversity</a:t>
            </a:r>
          </a:p>
          <a:p>
            <a:pPr lvl="0">
              <a:lnSpc>
                <a:spcPct val="120000"/>
              </a:lnSpc>
            </a:pPr>
            <a:r>
              <a:rPr lang="en-GB" sz="7200" dirty="0" smtClean="0"/>
              <a:t>Listen respectfully </a:t>
            </a:r>
          </a:p>
          <a:p>
            <a:pPr lvl="0">
              <a:lnSpc>
                <a:spcPct val="120000"/>
              </a:lnSpc>
            </a:pPr>
            <a:r>
              <a:rPr lang="en-GB" sz="7200" dirty="0" smtClean="0"/>
              <a:t>Take turns and do not interrupt</a:t>
            </a:r>
          </a:p>
          <a:p>
            <a:pPr lvl="0">
              <a:lnSpc>
                <a:spcPct val="120000"/>
              </a:lnSpc>
            </a:pPr>
            <a:r>
              <a:rPr lang="en-GB" sz="7200" dirty="0" smtClean="0"/>
              <a:t>Respect all ideas and value other’s opinions</a:t>
            </a:r>
          </a:p>
          <a:p>
            <a:pPr lvl="0">
              <a:lnSpc>
                <a:spcPct val="120000"/>
              </a:lnSpc>
            </a:pPr>
            <a:r>
              <a:rPr lang="en-GB" sz="7200" dirty="0" smtClean="0"/>
              <a:t>Positive and polite</a:t>
            </a:r>
          </a:p>
          <a:p>
            <a:pPr lvl="0">
              <a:lnSpc>
                <a:spcPct val="120000"/>
              </a:lnSpc>
            </a:pPr>
            <a:r>
              <a:rPr lang="en-GB" sz="7200" dirty="0" smtClean="0"/>
              <a:t>Trust and confidentiality </a:t>
            </a:r>
          </a:p>
          <a:p>
            <a:pPr lvl="0">
              <a:lnSpc>
                <a:spcPct val="120000"/>
              </a:lnSpc>
            </a:pPr>
            <a:r>
              <a:rPr lang="en-GB" sz="7200" dirty="0" smtClean="0"/>
              <a:t>No negative naming or put-downs</a:t>
            </a:r>
          </a:p>
          <a:p>
            <a:pPr lvl="0">
              <a:lnSpc>
                <a:spcPct val="120000"/>
              </a:lnSpc>
            </a:pPr>
            <a:r>
              <a:rPr lang="en-GB" sz="7200" dirty="0" smtClean="0"/>
              <a:t>The right to say “pass”</a:t>
            </a:r>
          </a:p>
          <a:p>
            <a:pPr>
              <a:lnSpc>
                <a:spcPct val="120000"/>
              </a:lnSpc>
            </a:pPr>
            <a:endParaRPr lang="en-GB" dirty="0" smtClean="0"/>
          </a:p>
          <a:p>
            <a:pPr lvl="0" algn="ctr">
              <a:lnSpc>
                <a:spcPct val="120000"/>
              </a:lnSpc>
              <a:buNone/>
            </a:pPr>
            <a:r>
              <a:rPr lang="en-GB" sz="9600" b="1" dirty="0" smtClean="0">
                <a:solidFill>
                  <a:srgbClr val="FF00FF"/>
                </a:solidFill>
              </a:rPr>
              <a:t>Is everyone happy with these rules?</a:t>
            </a:r>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6019800" y="2819400"/>
            <a:ext cx="2816225" cy="20304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Application of Learning</a:t>
            </a:r>
            <a:endParaRPr lang="en-GB" sz="2800" dirty="0">
              <a:solidFill>
                <a:schemeClr val="accent6"/>
              </a:solidFill>
            </a:endParaRPr>
          </a:p>
        </p:txBody>
      </p:sp>
      <p:sp>
        <p:nvSpPr>
          <p:cNvPr id="3" name="Content Placeholder 2"/>
          <p:cNvSpPr>
            <a:spLocks noGrp="1"/>
          </p:cNvSpPr>
          <p:nvPr>
            <p:ph idx="1"/>
          </p:nvPr>
        </p:nvSpPr>
        <p:spPr>
          <a:xfrm>
            <a:off x="457200" y="1600200"/>
            <a:ext cx="7315200" cy="4525963"/>
          </a:xfrm>
        </p:spPr>
        <p:style>
          <a:lnRef idx="1">
            <a:schemeClr val="accent6"/>
          </a:lnRef>
          <a:fillRef idx="3">
            <a:schemeClr val="accent6"/>
          </a:fillRef>
          <a:effectRef idx="2">
            <a:schemeClr val="accent6"/>
          </a:effectRef>
          <a:fontRef idx="minor">
            <a:schemeClr val="lt1"/>
          </a:fontRef>
        </p:style>
        <p:txBody>
          <a:bodyPr>
            <a:normAutofit/>
          </a:bodyPr>
          <a:lstStyle/>
          <a:p>
            <a:r>
              <a:rPr lang="en-GB" sz="2000" dirty="0" smtClean="0">
                <a:solidFill>
                  <a:schemeClr val="bg1"/>
                </a:solidFill>
              </a:rPr>
              <a:t>Throughout this year, we have explored and discussed the following areas:</a:t>
            </a:r>
          </a:p>
          <a:p>
            <a:pPr>
              <a:buNone/>
            </a:pPr>
            <a:endParaRPr lang="en-GB" sz="2000" dirty="0" smtClean="0">
              <a:solidFill>
                <a:schemeClr val="bg1"/>
              </a:solidFill>
            </a:endParaRPr>
          </a:p>
          <a:p>
            <a:pPr lvl="1"/>
            <a:r>
              <a:rPr lang="en-GB" sz="1800" dirty="0" smtClean="0">
                <a:solidFill>
                  <a:schemeClr val="bg1"/>
                </a:solidFill>
              </a:rPr>
              <a:t>Values</a:t>
            </a:r>
          </a:p>
          <a:p>
            <a:pPr lvl="1"/>
            <a:r>
              <a:rPr lang="en-GB" sz="1800" dirty="0" smtClean="0">
                <a:solidFill>
                  <a:schemeClr val="bg1"/>
                </a:solidFill>
              </a:rPr>
              <a:t>Meeting and Managing New Relationships</a:t>
            </a:r>
          </a:p>
          <a:p>
            <a:pPr lvl="1"/>
            <a:r>
              <a:rPr lang="en-GB" sz="1800" dirty="0" smtClean="0">
                <a:solidFill>
                  <a:schemeClr val="bg1"/>
                </a:solidFill>
              </a:rPr>
              <a:t>Coping with Exam Stress</a:t>
            </a:r>
          </a:p>
          <a:p>
            <a:pPr lvl="1"/>
            <a:r>
              <a:rPr lang="en-GB" sz="1800" dirty="0" smtClean="0">
                <a:solidFill>
                  <a:schemeClr val="bg1"/>
                </a:solidFill>
              </a:rPr>
              <a:t> I like You Better on Social Media</a:t>
            </a:r>
          </a:p>
          <a:p>
            <a:pPr lvl="1"/>
            <a:r>
              <a:rPr lang="en-GB" sz="1800" dirty="0" smtClean="0">
                <a:solidFill>
                  <a:schemeClr val="bg1"/>
                </a:solidFill>
              </a:rPr>
              <a:t>Balancing Your Time and Reducing Stress</a:t>
            </a: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b="1" dirty="0">
              <a:solidFill>
                <a:schemeClr val="accent6"/>
              </a:solidFill>
            </a:endParaRPr>
          </a:p>
        </p:txBody>
      </p:sp>
      <p:sp>
        <p:nvSpPr>
          <p:cNvPr id="3" name="Content Placeholder 2"/>
          <p:cNvSpPr>
            <a:spLocks noGrp="1"/>
          </p:cNvSpPr>
          <p:nvPr>
            <p:ph idx="1"/>
          </p:nvPr>
        </p:nvSpPr>
        <p:spPr>
          <a:xfrm>
            <a:off x="457200" y="1600200"/>
            <a:ext cx="8153400" cy="4525963"/>
          </a:xfrm>
        </p:spPr>
        <p:style>
          <a:lnRef idx="1">
            <a:schemeClr val="accent3"/>
          </a:lnRef>
          <a:fillRef idx="2">
            <a:schemeClr val="accent3"/>
          </a:fillRef>
          <a:effectRef idx="1">
            <a:schemeClr val="accent3"/>
          </a:effectRef>
          <a:fontRef idx="minor">
            <a:schemeClr val="dk1"/>
          </a:fontRef>
        </p:style>
        <p:txBody>
          <a:bodyPr>
            <a:normAutofit fontScale="62500" lnSpcReduction="20000"/>
          </a:bodyPr>
          <a:lstStyle/>
          <a:p>
            <a:pPr marL="342900" lvl="1" indent="-342900">
              <a:buFont typeface="Arial" pitchFamily="34" charset="0"/>
              <a:buChar char="•"/>
            </a:pPr>
            <a:r>
              <a:rPr lang="en-GB" sz="2600" b="1" dirty="0" smtClean="0"/>
              <a:t>Values - In this lesson, we worked together identifying:</a:t>
            </a:r>
          </a:p>
          <a:p>
            <a:pPr lvl="1"/>
            <a:r>
              <a:rPr lang="en-GB" sz="2600" dirty="0" smtClean="0"/>
              <a:t>How our values drive our choices of  what is valuable, important or acceptable</a:t>
            </a:r>
            <a:endParaRPr lang="en-PH" sz="2600" dirty="0" smtClean="0"/>
          </a:p>
          <a:p>
            <a:pPr lvl="1"/>
            <a:r>
              <a:rPr lang="en-GB" sz="2600" dirty="0" smtClean="0"/>
              <a:t>How values help us to solve problems and make good decisions</a:t>
            </a:r>
          </a:p>
          <a:p>
            <a:pPr lvl="1"/>
            <a:r>
              <a:rPr lang="en-GB" sz="2600" dirty="0" smtClean="0"/>
              <a:t>The sources of values and passing them on</a:t>
            </a:r>
          </a:p>
          <a:p>
            <a:pPr lvl="1"/>
            <a:r>
              <a:rPr lang="en-GB" sz="2600" dirty="0" smtClean="0"/>
              <a:t>How values help us to manage relationships and maintain good mental health and wellbeing</a:t>
            </a:r>
          </a:p>
          <a:p>
            <a:pPr lvl="1"/>
            <a:r>
              <a:rPr lang="en-GB" sz="2600" dirty="0" smtClean="0"/>
              <a:t>Help and Support</a:t>
            </a:r>
          </a:p>
          <a:p>
            <a:pPr lvl="1">
              <a:buNone/>
            </a:pPr>
            <a:endParaRPr lang="en-GB" sz="2600" dirty="0" smtClean="0"/>
          </a:p>
          <a:p>
            <a:pPr marL="342900" lvl="1" indent="-342900">
              <a:buFont typeface="Arial" pitchFamily="34" charset="0"/>
              <a:buChar char="•"/>
            </a:pPr>
            <a:r>
              <a:rPr lang="en-GB" sz="2600" b="1" dirty="0" smtClean="0"/>
              <a:t>Meeting and Managing New Relationships - In this lesson, we worked together identifying:</a:t>
            </a:r>
          </a:p>
          <a:p>
            <a:pPr lvl="1"/>
            <a:r>
              <a:rPr lang="en-GB" sz="2600" dirty="0" smtClean="0"/>
              <a:t>How we make contact, meet and forge new relationships in life</a:t>
            </a:r>
          </a:p>
          <a:p>
            <a:pPr lvl="1"/>
            <a:r>
              <a:rPr lang="en-GB" sz="2600" dirty="0" smtClean="0"/>
              <a:t>The importance of first impressions in developing relationships relationships</a:t>
            </a:r>
          </a:p>
          <a:p>
            <a:pPr lvl="1"/>
            <a:r>
              <a:rPr lang="en-GB" sz="2600" dirty="0" smtClean="0"/>
              <a:t>How the internet has impacted of how we meet new people and communicate</a:t>
            </a:r>
          </a:p>
          <a:p>
            <a:pPr lvl="1"/>
            <a:r>
              <a:rPr lang="en-GB" sz="2600" dirty="0" smtClean="0"/>
              <a:t>The skills and behaviour required to manage online and face-to-face relationships</a:t>
            </a:r>
          </a:p>
          <a:p>
            <a:pPr lvl="1"/>
            <a:r>
              <a:rPr lang="en-GB" sz="2600" dirty="0" smtClean="0"/>
              <a:t>Help and Support</a:t>
            </a:r>
          </a:p>
          <a:p>
            <a:pPr lvl="1">
              <a:buNone/>
            </a:pPr>
            <a:endParaRPr lang="en-GB" sz="1900" dirty="0" smtClean="0"/>
          </a:p>
          <a:p>
            <a:pPr lvl="1"/>
            <a:endParaRPr lang="en-GB" sz="1800" dirty="0" smtClean="0"/>
          </a:p>
          <a:p>
            <a:pPr lvl="1"/>
            <a:endParaRPr lang="en-GB" sz="1800" dirty="0" smtClean="0"/>
          </a:p>
          <a:p>
            <a:pPr lvl="1"/>
            <a:endParaRPr lang="en-GB" sz="1800" dirty="0" smtClean="0"/>
          </a:p>
          <a:p>
            <a:pPr lvl="1"/>
            <a:endParaRPr lang="en-GB" sz="1800" dirty="0" smtClean="0"/>
          </a:p>
          <a:p>
            <a:endParaRPr lang="en-GB" sz="2000" dirty="0" smtClean="0">
              <a:solidFill>
                <a:srgbClr val="FF00FF"/>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 calcmode="lin" valueType="num">
                                      <p:cBhvr additive="base">
                                        <p:cTn id="5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 calcmode="lin" valueType="num">
                                      <p:cBhvr additive="base">
                                        <p:cTn id="6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342900" lvl="1" indent="-342900">
              <a:buFont typeface="Arial" pitchFamily="34" charset="0"/>
              <a:buChar char="•"/>
            </a:pPr>
            <a:r>
              <a:rPr lang="en-GB" sz="1700" b="1" dirty="0" smtClean="0"/>
              <a:t>Coping with Exam Stress - In this lesson, we worked together identifying:</a:t>
            </a:r>
          </a:p>
          <a:p>
            <a:pPr lvl="1"/>
            <a:r>
              <a:rPr lang="en-GB" sz="1700" dirty="0" smtClean="0"/>
              <a:t>The internal and external causes and signs of exam stress</a:t>
            </a:r>
          </a:p>
          <a:p>
            <a:pPr lvl="1"/>
            <a:r>
              <a:rPr lang="en-GB" sz="1700" dirty="0" smtClean="0"/>
              <a:t>Strategies for dealing with exam stress</a:t>
            </a:r>
          </a:p>
          <a:p>
            <a:pPr lvl="1"/>
            <a:r>
              <a:rPr lang="en-GB" sz="1700" dirty="0" smtClean="0"/>
              <a:t>How to look after your health and reduce stress</a:t>
            </a:r>
          </a:p>
          <a:p>
            <a:pPr lvl="1"/>
            <a:r>
              <a:rPr lang="en-GB" sz="1700" dirty="0" smtClean="0"/>
              <a:t>How to improve your studying skills</a:t>
            </a:r>
          </a:p>
          <a:p>
            <a:pPr lvl="1"/>
            <a:r>
              <a:rPr lang="en-GB" sz="1700" dirty="0" smtClean="0"/>
              <a:t>Help and Support</a:t>
            </a:r>
          </a:p>
          <a:p>
            <a:pPr lvl="1"/>
            <a:endParaRPr lang="en-GB" sz="1700" b="1" dirty="0" smtClean="0"/>
          </a:p>
          <a:p>
            <a:pPr marL="342900" lvl="1" indent="-342900">
              <a:buFont typeface="Arial" pitchFamily="34" charset="0"/>
              <a:buChar char="•"/>
            </a:pPr>
            <a:r>
              <a:rPr lang="en-GB" sz="1700" b="1" dirty="0" smtClean="0"/>
              <a:t>I like You Better on Social Media - In this lesson, we worked together identifying:</a:t>
            </a:r>
          </a:p>
          <a:p>
            <a:pPr lvl="1"/>
            <a:r>
              <a:rPr lang="en-GB" sz="1700" dirty="0" smtClean="0"/>
              <a:t>How the concept of identity, how we see ourselves and how others see us, alters the relationships and friendships we have</a:t>
            </a:r>
          </a:p>
          <a:p>
            <a:pPr lvl="1"/>
            <a:r>
              <a:rPr lang="en-GB" sz="1700" dirty="0" smtClean="0"/>
              <a:t>The online identity we all develop may not always be an accurate reflection which can lead to disappointment on all sides</a:t>
            </a:r>
          </a:p>
          <a:p>
            <a:pPr lvl="1"/>
            <a:r>
              <a:rPr lang="en-GB" sz="1700" dirty="0" smtClean="0"/>
              <a:t>Reasons why people embellish or lie about themselves online</a:t>
            </a:r>
          </a:p>
          <a:p>
            <a:pPr lvl="1"/>
            <a:r>
              <a:rPr lang="en-GB" sz="1700" dirty="0" smtClean="0"/>
              <a:t>How to spot incorrect information signs and react appropriately</a:t>
            </a:r>
          </a:p>
          <a:p>
            <a:pPr lvl="1"/>
            <a:r>
              <a:rPr lang="en-GB" sz="1700" dirty="0" smtClean="0"/>
              <a:t>Help and Support</a:t>
            </a:r>
          </a:p>
          <a:p>
            <a:pPr lvl="1"/>
            <a:endParaRPr lang="en-GB" sz="1600" dirty="0" smtClean="0"/>
          </a:p>
          <a:p>
            <a:pPr lvl="1"/>
            <a:endParaRPr lang="en-GB" sz="1200" b="1" dirty="0" smtClean="0"/>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dissolve">
                                      <p:cBhvr>
                                        <p:cTn id="11" dur="500"/>
                                        <p:tgtEl>
                                          <p:spTgt spid="6">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dissolve">
                                      <p:cBhvr>
                                        <p:cTn id="19" dur="500"/>
                                        <p:tgtEl>
                                          <p:spTgt spid="6">
                                            <p:txEl>
                                              <p:pRg st="3" end="3"/>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dissolve">
                                      <p:cBhvr>
                                        <p:cTn id="23" dur="500"/>
                                        <p:tgtEl>
                                          <p:spTgt spid="6">
                                            <p:txEl>
                                              <p:pRg st="4" end="4"/>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dissolve">
                                      <p:cBhvr>
                                        <p:cTn id="27" dur="500"/>
                                        <p:tgtEl>
                                          <p:spTgt spid="6">
                                            <p:txEl>
                                              <p:pRg st="5" end="5"/>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dissolve">
                                      <p:cBhvr>
                                        <p:cTn id="31" dur="500"/>
                                        <p:tgtEl>
                                          <p:spTgt spid="6">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dissolve">
                                      <p:cBhvr>
                                        <p:cTn id="35" dur="500"/>
                                        <p:tgtEl>
                                          <p:spTgt spid="6">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Effect transition="in" filter="dissolve">
                                      <p:cBhvr>
                                        <p:cTn id="39" dur="500"/>
                                        <p:tgtEl>
                                          <p:spTgt spid="6">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dissolve">
                                      <p:cBhvr>
                                        <p:cTn id="43" dur="500"/>
                                        <p:tgtEl>
                                          <p:spTgt spid="6">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Effect transition="in" filter="dissolve">
                                      <p:cBhvr>
                                        <p:cTn id="47" dur="500"/>
                                        <p:tgtEl>
                                          <p:spTgt spid="6">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6">
                                            <p:txEl>
                                              <p:pRg st="12" end="12"/>
                                            </p:txEl>
                                          </p:spTgt>
                                        </p:tgtEl>
                                        <p:attrNameLst>
                                          <p:attrName>style.visibility</p:attrName>
                                        </p:attrNameLst>
                                      </p:cBhvr>
                                      <p:to>
                                        <p:strVal val="visible"/>
                                      </p:to>
                                    </p:set>
                                    <p:animEffect transition="in" filter="dissolve">
                                      <p:cBhvr>
                                        <p:cTn id="51"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pPr marL="342900" lvl="1" indent="-342900"/>
            <a:r>
              <a:rPr lang="en-GB" sz="2000" b="1" dirty="0" smtClean="0"/>
              <a:t>Balancing Your Time and Reducing Stress - In this lesson, we worked together identifying:</a:t>
            </a:r>
          </a:p>
          <a:p>
            <a:pPr marL="342900" lvl="1" indent="-342900">
              <a:buNone/>
            </a:pPr>
            <a:endParaRPr lang="en-GB" sz="2000" b="1" dirty="0" smtClean="0"/>
          </a:p>
          <a:p>
            <a:pPr lvl="1">
              <a:defRPr/>
            </a:pPr>
            <a:r>
              <a:rPr lang="en-GB" sz="2000" dirty="0" smtClean="0">
                <a:cs typeface="Times New Roman" pitchFamily="18" charset="0"/>
              </a:rPr>
              <a:t>That time is our most precious resource and it m</a:t>
            </a:r>
            <a:r>
              <a:rPr lang="en-GB" sz="2000" dirty="0" smtClean="0"/>
              <a:t>ust be managed, just like money</a:t>
            </a:r>
          </a:p>
          <a:p>
            <a:pPr lvl="1">
              <a:defRPr/>
            </a:pPr>
            <a:r>
              <a:rPr lang="en-GB" sz="2000" dirty="0" smtClean="0"/>
              <a:t>Managing it effectively can reduce stress and is therefore good for positive mental health</a:t>
            </a:r>
          </a:p>
          <a:p>
            <a:pPr lvl="1">
              <a:defRPr/>
            </a:pPr>
            <a:r>
              <a:rPr lang="en-GB" sz="2000" dirty="0" smtClean="0"/>
              <a:t>How effectively we utilise our existing time and an approach to improve this</a:t>
            </a:r>
          </a:p>
          <a:p>
            <a:pPr lvl="1">
              <a:defRPr/>
            </a:pPr>
            <a:r>
              <a:rPr lang="en-GB" sz="2000" dirty="0" smtClean="0"/>
              <a:t>That we can use all of the time management techniques as long as these are used to plan and manage balance in our lives including family and friends</a:t>
            </a:r>
          </a:p>
          <a:p>
            <a:pPr lvl="1"/>
            <a:r>
              <a:rPr lang="en-GB" sz="2000" dirty="0" smtClean="0"/>
              <a:t>Help and support</a:t>
            </a:r>
          </a:p>
          <a:p>
            <a:pPr lvl="1"/>
            <a:endParaRPr lang="en-GB" sz="1600" dirty="0" smtClean="0"/>
          </a:p>
          <a:p>
            <a:pPr lvl="1"/>
            <a:endParaRPr lang="en-GB" sz="2000" dirty="0" smtClean="0">
              <a:solidFill>
                <a:schemeClr val="accent4">
                  <a:lumMod val="75000"/>
                </a:schemeClr>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 calcmode="lin" valueType="num">
                                      <p:cBhvr additive="base">
                                        <p:cTn id="22"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4" end="4"/>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 calcmode="lin" valueType="num">
                                      <p:cBhvr additive="base">
                                        <p:cTn id="32"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3" name="Content Placeholder 2"/>
          <p:cNvSpPr>
            <a:spLocks noGrp="1"/>
          </p:cNvSpPr>
          <p:nvPr>
            <p:ph idx="1"/>
          </p:nvPr>
        </p:nvSpPr>
        <p:spPr>
          <a:xfrm>
            <a:off x="457200" y="1295400"/>
            <a:ext cx="8229600" cy="5257800"/>
          </a:xfrm>
          <a:solidFill>
            <a:schemeClr val="bg2">
              <a:lumMod val="90000"/>
            </a:schemeClr>
          </a:solidFill>
        </p:spPr>
        <p:txBody>
          <a:bodyPr>
            <a:normAutofit/>
          </a:bodyPr>
          <a:lstStyle/>
          <a:p>
            <a:pPr>
              <a:buNone/>
            </a:pPr>
            <a:r>
              <a:rPr lang="en-GB" sz="2000" b="1" dirty="0" smtClean="0"/>
              <a:t>In Groups of 5:</a:t>
            </a:r>
          </a:p>
          <a:p>
            <a:pPr>
              <a:buNone/>
            </a:pPr>
            <a:endParaRPr lang="en-GB" sz="2000" dirty="0" smtClean="0"/>
          </a:p>
          <a:p>
            <a:r>
              <a:rPr lang="en-GB" sz="2000" dirty="0" smtClean="0">
                <a:solidFill>
                  <a:srgbClr val="FF00FF"/>
                </a:solidFill>
              </a:rPr>
              <a:t>The school is holding a parents and carers evening and you are the guest speaker</a:t>
            </a:r>
          </a:p>
          <a:p>
            <a:pPr>
              <a:buNone/>
            </a:pPr>
            <a:endParaRPr lang="en-GB" sz="2000" dirty="0" smtClean="0">
              <a:solidFill>
                <a:srgbClr val="FF00FF"/>
              </a:solidFill>
            </a:endParaRPr>
          </a:p>
          <a:p>
            <a:r>
              <a:rPr lang="en-GB" sz="2000" dirty="0" smtClean="0">
                <a:solidFill>
                  <a:srgbClr val="FF00FF"/>
                </a:solidFill>
              </a:rPr>
              <a:t>You need to prepare a speech outlining the challenges and solutions to ‘Positive Mental Health’ issues from this years lessons:</a:t>
            </a:r>
          </a:p>
          <a:p>
            <a:endParaRPr lang="en-GB" sz="2000" dirty="0" smtClean="0">
              <a:solidFill>
                <a:srgbClr val="FF00FF"/>
              </a:solidFill>
            </a:endParaRPr>
          </a:p>
          <a:p>
            <a:r>
              <a:rPr lang="en-GB" sz="2000" dirty="0" smtClean="0">
                <a:solidFill>
                  <a:srgbClr val="FF00FF"/>
                </a:solidFill>
              </a:rPr>
              <a:t>It should cover each of the 5 areas we have focussed on this year</a:t>
            </a:r>
          </a:p>
          <a:p>
            <a:pPr lvl="1">
              <a:buNone/>
            </a:pPr>
            <a:endParaRPr lang="en-GB" sz="2000" dirty="0" smtClean="0">
              <a:solidFill>
                <a:srgbClr val="FF00FF"/>
              </a:solidFill>
            </a:endParaRPr>
          </a:p>
          <a:p>
            <a:r>
              <a:rPr lang="en-GB" sz="2000" dirty="0" smtClean="0">
                <a:solidFill>
                  <a:srgbClr val="FF00FF"/>
                </a:solidFill>
              </a:rPr>
              <a:t>You have 30 minutes to discuss, agree and write down your speech</a:t>
            </a:r>
          </a:p>
          <a:p>
            <a:endParaRPr lang="en-GB" sz="2000" dirty="0" smtClean="0">
              <a:solidFill>
                <a:srgbClr val="FF00FF"/>
              </a:solidFill>
            </a:endParaRPr>
          </a:p>
          <a:p>
            <a:r>
              <a:rPr lang="en-GB" sz="2000" dirty="0" smtClean="0">
                <a:solidFill>
                  <a:srgbClr val="FF00FF"/>
                </a:solidFill>
              </a:rPr>
              <a:t>Each group will then select someone to present these to the whole class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1251</TotalTime>
  <Words>847</Words>
  <Application>Microsoft Office PowerPoint</Application>
  <PresentationFormat>On-screen Show (4:3)</PresentationFormat>
  <Paragraphs>108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Bristol Healthy Schools  Stride  Emotional Health and Wellbeing Programme  Year 10 – Lesson 6 Application of Learning Assessment </vt:lpstr>
      <vt:lpstr>Our School Values and Ground Rules</vt:lpstr>
      <vt:lpstr>Application of Learning</vt:lpstr>
      <vt:lpstr>Review and Application of Learning</vt:lpstr>
      <vt:lpstr>Review and Application of Learning</vt:lpstr>
      <vt:lpstr>Review and Application of Learning</vt:lpstr>
      <vt:lpstr>Review and Application of Learning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181</cp:revision>
  <dcterms:created xsi:type="dcterms:W3CDTF">2006-08-16T00:00:00Z</dcterms:created>
  <dcterms:modified xsi:type="dcterms:W3CDTF">2017-12-04T13:23:34Z</dcterms:modified>
</cp:coreProperties>
</file>