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64" r:id="rId3"/>
    <p:sldId id="265" r:id="rId4"/>
    <p:sldId id="305" r:id="rId5"/>
    <p:sldId id="268" r:id="rId6"/>
    <p:sldId id="267" r:id="rId7"/>
    <p:sldId id="306" r:id="rId8"/>
    <p:sldId id="285" r:id="rId9"/>
    <p:sldId id="295" r:id="rId10"/>
    <p:sldId id="281" r:id="rId11"/>
    <p:sldId id="277" r:id="rId12"/>
    <p:sldId id="280" r:id="rId13"/>
    <p:sldId id="282" r:id="rId14"/>
    <p:sldId id="296" r:id="rId15"/>
    <p:sldId id="291" r:id="rId16"/>
    <p:sldId id="293" r:id="rId17"/>
    <p:sldId id="298" r:id="rId18"/>
    <p:sldId id="299" r:id="rId19"/>
    <p:sldId id="301" r:id="rId20"/>
    <p:sldId id="300" r:id="rId21"/>
    <p:sldId id="304" r:id="rId22"/>
    <p:sldId id="302" r:id="rId23"/>
    <p:sldId id="312" r:id="rId24"/>
    <p:sldId id="308" r:id="rId25"/>
    <p:sldId id="309" r:id="rId26"/>
    <p:sldId id="310" r:id="rId27"/>
    <p:sldId id="311" r:id="rId28"/>
    <p:sldId id="28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8696" autoAdjust="0"/>
  </p:normalViewPr>
  <p:slideViewPr>
    <p:cSldViewPr>
      <p:cViewPr varScale="1">
        <p:scale>
          <a:sx n="81" d="100"/>
          <a:sy n="81" d="100"/>
        </p:scale>
        <p:origin x="-164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51D757-7C2C-44BC-A6C5-8E50FD61DDCE}" type="datetimeFigureOut">
              <a:rPr lang="en-GB" smtClean="0"/>
              <a:pPr/>
              <a:t>02/01/2018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845F5A-37C4-4D5D-A999-D99E4DCFE05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E3845F5A-37C4-4D5D-A999-D99E4DCFE05D}" type="slidenum">
              <a:rPr lang="en-GB" smtClean="0"/>
              <a:pPr/>
              <a:t>11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11 – Lesson 1 </a:t>
            </a:r>
            <a:br>
              <a:rPr lang="en-GB" dirty="0" smtClean="0">
                <a:solidFill>
                  <a:schemeClr val="tx2">
                    <a:lumMod val="60000"/>
                    <a:lumOff val="40000"/>
                  </a:schemeClr>
                </a:solidFill>
              </a:rPr>
            </a:br>
            <a:r>
              <a:rPr lang="en-GB" dirty="0" smtClean="0">
                <a:solidFill>
                  <a:schemeClr val="tx2">
                    <a:lumMod val="60000"/>
                    <a:lumOff val="40000"/>
                  </a:schemeClr>
                </a:solidFill>
              </a:rPr>
              <a:t>My Vision, Achieving My Goals</a:t>
            </a:r>
            <a:endParaRPr lang="en-GB" dirty="0">
              <a:solidFill>
                <a:schemeClr val="accent1"/>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4495800" cy="4876800"/>
          </a:xfrm>
          <a:solidFill>
            <a:schemeClr val="accent6">
              <a:lumMod val="20000"/>
              <a:lumOff val="80000"/>
            </a:schemeClr>
          </a:solidFill>
        </p:spPr>
        <p:txBody>
          <a:bodyPr>
            <a:normAutofit fontScale="85000" lnSpcReduction="20000"/>
          </a:bodyPr>
          <a:lstStyle/>
          <a:p>
            <a:pPr>
              <a:buNone/>
            </a:pPr>
            <a:r>
              <a:rPr lang="en-GB" sz="2000" b="1" dirty="0" smtClean="0"/>
              <a:t>Individual Exercise:</a:t>
            </a:r>
          </a:p>
          <a:p>
            <a:pPr>
              <a:buNone/>
            </a:pPr>
            <a:endParaRPr lang="en-US" sz="2000" dirty="0" smtClean="0"/>
          </a:p>
          <a:p>
            <a:pPr>
              <a:buNone/>
            </a:pPr>
            <a:r>
              <a:rPr lang="en-US" sz="2000" dirty="0" smtClean="0"/>
              <a:t>Values are your beliefs and what make you tick</a:t>
            </a:r>
          </a:p>
          <a:p>
            <a:pPr>
              <a:buNone/>
            </a:pPr>
            <a:endParaRPr lang="en-GB" sz="2000" b="1" dirty="0" smtClean="0"/>
          </a:p>
          <a:p>
            <a:pPr>
              <a:buNone/>
            </a:pPr>
            <a:r>
              <a:rPr lang="en-GB" sz="2000" b="1" dirty="0" smtClean="0"/>
              <a:t>From the list of values: </a:t>
            </a:r>
          </a:p>
          <a:p>
            <a:pPr>
              <a:buNone/>
            </a:pPr>
            <a:r>
              <a:rPr lang="en-GB" sz="2000" dirty="0" smtClean="0"/>
              <a:t> </a:t>
            </a:r>
          </a:p>
          <a:p>
            <a:r>
              <a:rPr lang="en-GB" sz="2000" dirty="0" smtClean="0">
                <a:solidFill>
                  <a:srgbClr val="FF00FF"/>
                </a:solidFill>
                <a:latin typeface="+mj-lt"/>
              </a:rPr>
              <a:t>Identify the 6 most important to you – if there are some that are important to you but not on the list, include them</a:t>
            </a:r>
          </a:p>
          <a:p>
            <a:pPr>
              <a:buNone/>
            </a:pPr>
            <a:endParaRPr lang="en-GB" sz="2000" dirty="0" smtClean="0">
              <a:solidFill>
                <a:srgbClr val="FF00FF"/>
              </a:solidFill>
              <a:latin typeface="+mj-lt"/>
            </a:endParaRPr>
          </a:p>
          <a:p>
            <a:r>
              <a:rPr lang="en-GB" sz="2000" dirty="0" smtClean="0">
                <a:solidFill>
                  <a:srgbClr val="FF00FF"/>
                </a:solidFill>
                <a:latin typeface="+mj-lt"/>
                <a:cs typeface="Calibri" pitchFamily="34" charset="0"/>
              </a:rPr>
              <a:t>Prioritise your values in how you </a:t>
            </a:r>
            <a:r>
              <a:rPr lang="en-GB" sz="2000" u="sng" dirty="0" smtClean="0">
                <a:solidFill>
                  <a:srgbClr val="FF00FF"/>
                </a:solidFill>
                <a:latin typeface="+mj-lt"/>
                <a:cs typeface="Calibri" pitchFamily="34" charset="0"/>
              </a:rPr>
              <a:t>want</a:t>
            </a:r>
            <a:r>
              <a:rPr lang="en-GB" sz="2000" dirty="0" smtClean="0">
                <a:solidFill>
                  <a:srgbClr val="FF00FF"/>
                </a:solidFill>
                <a:latin typeface="+mj-lt"/>
                <a:cs typeface="Calibri" pitchFamily="34" charset="0"/>
              </a:rPr>
              <a:t> to live them - </a:t>
            </a:r>
            <a:r>
              <a:rPr lang="en-GB" sz="2000" dirty="0" smtClean="0">
                <a:solidFill>
                  <a:srgbClr val="FF00FF"/>
                </a:solidFill>
                <a:latin typeface="+mj-lt"/>
              </a:rPr>
              <a:t>1 is most important</a:t>
            </a:r>
          </a:p>
          <a:p>
            <a:pPr>
              <a:buNone/>
            </a:pPr>
            <a:endParaRPr lang="en-GB" sz="2000" dirty="0" smtClean="0">
              <a:solidFill>
                <a:srgbClr val="FF00FF"/>
              </a:solidFill>
              <a:latin typeface="+mj-lt"/>
            </a:endParaRPr>
          </a:p>
          <a:p>
            <a:r>
              <a:rPr lang="en-US" sz="2000" dirty="0" smtClean="0">
                <a:solidFill>
                  <a:srgbClr val="FF00FF"/>
                </a:solidFill>
                <a:cs typeface="Calibri" pitchFamily="34" charset="0"/>
              </a:rPr>
              <a:t>Now put them in the order that you </a:t>
            </a:r>
            <a:r>
              <a:rPr lang="en-US" sz="2000" u="sng" dirty="0" smtClean="0">
                <a:solidFill>
                  <a:srgbClr val="FF00FF"/>
                </a:solidFill>
                <a:cs typeface="Calibri" pitchFamily="34" charset="0"/>
              </a:rPr>
              <a:t>usually</a:t>
            </a:r>
            <a:r>
              <a:rPr lang="en-US" sz="2000" dirty="0" smtClean="0">
                <a:solidFill>
                  <a:srgbClr val="FF00FF"/>
                </a:solidFill>
                <a:cs typeface="Calibri" pitchFamily="34" charset="0"/>
              </a:rPr>
              <a:t> live these values </a:t>
            </a:r>
            <a:r>
              <a:rPr lang="en-US" sz="2000" dirty="0" smtClean="0">
                <a:solidFill>
                  <a:srgbClr val="FF00FF"/>
                </a:solidFill>
              </a:rPr>
              <a:t>from most important to least important</a:t>
            </a:r>
          </a:p>
          <a:p>
            <a:pPr>
              <a:buNone/>
            </a:pPr>
            <a:endParaRPr lang="en-US" sz="2000" dirty="0" smtClean="0">
              <a:solidFill>
                <a:srgbClr val="FF00FF"/>
              </a:solidFill>
            </a:endParaRPr>
          </a:p>
          <a:p>
            <a:r>
              <a:rPr lang="en-US" sz="2000" dirty="0" smtClean="0">
                <a:solidFill>
                  <a:srgbClr val="FF00FF"/>
                </a:solidFill>
                <a:latin typeface="+mj-lt"/>
                <a:cs typeface="Calibri" pitchFamily="34" charset="0"/>
              </a:rPr>
              <a:t>Put them into your Draft Personal Plan</a:t>
            </a:r>
          </a:p>
          <a:p>
            <a:pPr>
              <a:buNone/>
            </a:pPr>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dissolve">
                                      <p:cBhvr>
                                        <p:cTn id="31" dur="500"/>
                                        <p:tgtEl>
                                          <p:spTgt spid="3">
                                            <p:txEl>
                                              <p:pRg st="10" end="10"/>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animEffect transition="in" filter="dissolve">
                                      <p:cBhvr>
                                        <p:cTn id="35"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5257800" cy="4876800"/>
          </a:xfrm>
        </p:spPr>
        <p:style>
          <a:lnRef idx="1">
            <a:schemeClr val="accent6"/>
          </a:lnRef>
          <a:fillRef idx="3">
            <a:schemeClr val="accent6"/>
          </a:fillRef>
          <a:effectRef idx="2">
            <a:schemeClr val="accent6"/>
          </a:effectRef>
          <a:fontRef idx="minor">
            <a:schemeClr val="lt1"/>
          </a:fontRef>
        </p:style>
        <p:txBody>
          <a:bodyPr>
            <a:normAutofit lnSpcReduction="10000"/>
          </a:bodyPr>
          <a:lstStyle/>
          <a:p>
            <a:pPr>
              <a:buNone/>
            </a:pPr>
            <a:r>
              <a:rPr lang="en-GB" sz="1900" b="1" dirty="0" smtClean="0"/>
              <a:t>Values Reality Check: </a:t>
            </a:r>
          </a:p>
          <a:p>
            <a:pPr>
              <a:buNone/>
            </a:pPr>
            <a:r>
              <a:rPr lang="en-GB" sz="1900" dirty="0" smtClean="0">
                <a:solidFill>
                  <a:schemeClr val="bg1"/>
                </a:solidFill>
              </a:rPr>
              <a:t> </a:t>
            </a:r>
          </a:p>
          <a:p>
            <a:r>
              <a:rPr lang="en-US" sz="2000" dirty="0" smtClean="0"/>
              <a:t>It’s not unusual to find you’re not living your values  how you want to and sometimes your core values don’t even make it to your actual list</a:t>
            </a:r>
          </a:p>
          <a:p>
            <a:pPr>
              <a:buNone/>
            </a:pPr>
            <a:endParaRPr lang="en-US" sz="2000" dirty="0" smtClean="0"/>
          </a:p>
          <a:p>
            <a:r>
              <a:rPr lang="en-US" sz="2000" dirty="0" smtClean="0"/>
              <a:t>Your decisions tend to get made based on circumstances and social pressures – e.g. religion might be very important to your family but not to you</a:t>
            </a:r>
          </a:p>
          <a:p>
            <a:pPr>
              <a:buNone/>
            </a:pPr>
            <a:endParaRPr lang="en-US" sz="2000" dirty="0" smtClean="0"/>
          </a:p>
          <a:p>
            <a:r>
              <a:rPr lang="en-US" sz="2000" dirty="0" smtClean="0"/>
              <a:t>Work on living your life based on what is most important to you as it eliminates bad decisions and helps to create a positive way forward</a:t>
            </a:r>
            <a:endParaRPr lang="en-GB" sz="2000" dirty="0"/>
          </a:p>
        </p:txBody>
      </p:sp>
      <p:pic>
        <p:nvPicPr>
          <p:cNvPr id="7170" name="Picture 2" descr="C:\Users\Keith\Dropbox\Images\money.jpg"/>
          <p:cNvPicPr>
            <a:picLocks noChangeAspect="1" noChangeArrowheads="1"/>
          </p:cNvPicPr>
          <p:nvPr/>
        </p:nvPicPr>
        <p:blipFill>
          <a:blip r:embed="rId3" cstate="print"/>
          <a:srcRect/>
          <a:stretch>
            <a:fillRect/>
          </a:stretch>
        </p:blipFill>
        <p:spPr bwMode="auto">
          <a:xfrm>
            <a:off x="5867400" y="2514600"/>
            <a:ext cx="3149600"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4876800" cy="4876800"/>
          </a:xfrm>
        </p:spPr>
        <p:style>
          <a:lnRef idx="1">
            <a:schemeClr val="accent1"/>
          </a:lnRef>
          <a:fillRef idx="3">
            <a:schemeClr val="accent1"/>
          </a:fillRef>
          <a:effectRef idx="2">
            <a:schemeClr val="accent1"/>
          </a:effectRef>
          <a:fontRef idx="minor">
            <a:schemeClr val="lt1"/>
          </a:fontRef>
        </p:style>
        <p:txBody>
          <a:bodyPr>
            <a:normAutofit fontScale="92500" lnSpcReduction="20000"/>
          </a:bodyPr>
          <a:lstStyle/>
          <a:p>
            <a:pPr>
              <a:buNone/>
            </a:pPr>
            <a:r>
              <a:rPr lang="en-GB" sz="2000" b="1" dirty="0" smtClean="0"/>
              <a:t>Personal Mission Statement:</a:t>
            </a:r>
            <a:endParaRPr lang="en-GB" sz="2000" dirty="0" smtClean="0"/>
          </a:p>
          <a:p>
            <a:pPr>
              <a:buNone/>
            </a:pPr>
            <a:endParaRPr lang="en-US" sz="2000" i="1" dirty="0" smtClean="0"/>
          </a:p>
          <a:p>
            <a:r>
              <a:rPr lang="en-US" sz="2000" dirty="0" smtClean="0"/>
              <a:t>Your mission statement defines who you are and how you will live and is intended to guide you in your day-to-day actions and decisions</a:t>
            </a:r>
          </a:p>
          <a:p>
            <a:pPr>
              <a:buNone/>
            </a:pPr>
            <a:endParaRPr lang="en-US" sz="2000" dirty="0" smtClean="0"/>
          </a:p>
          <a:p>
            <a:r>
              <a:rPr lang="en-US" sz="2000" dirty="0" smtClean="0"/>
              <a:t>It helps keep you on track particularly when you experience life’s highs and lows </a:t>
            </a:r>
          </a:p>
          <a:p>
            <a:pPr>
              <a:buNone/>
            </a:pPr>
            <a:endParaRPr lang="en-US" sz="2000" dirty="0" smtClean="0"/>
          </a:p>
          <a:p>
            <a:r>
              <a:rPr lang="en-GB" sz="2000" dirty="0" smtClean="0"/>
              <a:t>It contains 2 parts:</a:t>
            </a:r>
          </a:p>
          <a:p>
            <a:pPr>
              <a:buNone/>
            </a:pPr>
            <a:endParaRPr lang="en-GB" sz="2000" dirty="0" smtClean="0"/>
          </a:p>
          <a:p>
            <a:pPr lvl="1"/>
            <a:r>
              <a:rPr lang="en-US" sz="2000" dirty="0" smtClean="0"/>
              <a:t>What you wish to accomplish and contribute </a:t>
            </a:r>
          </a:p>
          <a:p>
            <a:pPr lvl="1"/>
            <a:r>
              <a:rPr lang="en-US" sz="2000" dirty="0" smtClean="0"/>
              <a:t>Who you want to be - the character strengths and qualities you wish to develop</a:t>
            </a:r>
            <a:endParaRPr lang="en-US" sz="2000" dirty="0" smtClean="0">
              <a:solidFill>
                <a:schemeClr val="accent2">
                  <a:lumMod val="75000"/>
                </a:schemeClr>
              </a:solidFill>
            </a:endParaRPr>
          </a:p>
          <a:p>
            <a:pPr>
              <a:buNone/>
            </a:pPr>
            <a:endParaRPr lang="en-GB" sz="2000" dirty="0" smtClean="0">
              <a:solidFill>
                <a:schemeClr val="bg1"/>
              </a:solidFill>
            </a:endParaRPr>
          </a:p>
          <a:p>
            <a:pPr lvl="0"/>
            <a:endParaRPr lang="en-GB" sz="2000" dirty="0" smtClean="0"/>
          </a:p>
          <a:p>
            <a:endParaRPr lang="en-GB" sz="2000" dirty="0"/>
          </a:p>
        </p:txBody>
      </p:sp>
      <p:pic>
        <p:nvPicPr>
          <p:cNvPr id="9218" name="Picture 2" descr="C:\Users\Keith\Dropbox\Images\ideas project.jpg"/>
          <p:cNvPicPr>
            <a:picLocks noChangeAspect="1" noChangeArrowheads="1"/>
          </p:cNvPicPr>
          <p:nvPr/>
        </p:nvPicPr>
        <p:blipFill>
          <a:blip r:embed="rId2" cstate="print"/>
          <a:srcRect/>
          <a:stretch>
            <a:fillRect/>
          </a:stretch>
        </p:blipFill>
        <p:spPr bwMode="auto">
          <a:xfrm>
            <a:off x="5943600" y="1752600"/>
            <a:ext cx="2534346" cy="4572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 calcmode="lin" valueType="num">
                                      <p:cBhvr additive="base">
                                        <p:cTn id="3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My Vision, Achieving My Goals</a:t>
            </a:r>
            <a:endParaRPr lang="en-GB" sz="2800" dirty="0"/>
          </a:p>
        </p:txBody>
      </p:sp>
      <p:sp>
        <p:nvSpPr>
          <p:cNvPr id="6" name="Content Placeholder 5"/>
          <p:cNvSpPr>
            <a:spLocks noGrp="1"/>
          </p:cNvSpPr>
          <p:nvPr>
            <p:ph idx="1"/>
          </p:nvPr>
        </p:nvSpPr>
        <p:spPr>
          <a:solidFill>
            <a:schemeClr val="accent6">
              <a:lumMod val="20000"/>
              <a:lumOff val="80000"/>
            </a:schemeClr>
          </a:solidFill>
        </p:spPr>
        <p:txBody>
          <a:bodyPr>
            <a:normAutofit fontScale="85000" lnSpcReduction="10000"/>
          </a:bodyPr>
          <a:lstStyle/>
          <a:p>
            <a:pPr>
              <a:buNone/>
            </a:pPr>
            <a:r>
              <a:rPr lang="en-GB" sz="2400" b="1" dirty="0" smtClean="0"/>
              <a:t>Mission Statement Personal Exercise:</a:t>
            </a:r>
          </a:p>
          <a:p>
            <a:pPr>
              <a:buNone/>
            </a:pPr>
            <a:endParaRPr lang="en-GB" sz="2000" b="1" dirty="0" smtClean="0"/>
          </a:p>
          <a:p>
            <a:r>
              <a:rPr lang="en-GB" sz="2000" dirty="0" smtClean="0">
                <a:solidFill>
                  <a:srgbClr val="FF00FF"/>
                </a:solidFill>
              </a:rPr>
              <a:t>From the list provided, </a:t>
            </a:r>
            <a:r>
              <a:rPr lang="en-US" sz="2000" dirty="0" smtClean="0">
                <a:solidFill>
                  <a:srgbClr val="FF00FF"/>
                </a:solidFill>
              </a:rPr>
              <a:t>select 4 words you relate to most or feel a strong attraction to</a:t>
            </a:r>
          </a:p>
          <a:p>
            <a:r>
              <a:rPr lang="en-US" sz="2000" dirty="0" smtClean="0">
                <a:solidFill>
                  <a:srgbClr val="FF00FF"/>
                </a:solidFill>
              </a:rPr>
              <a:t>Use these words and your chosen core values to create your mission statement</a:t>
            </a:r>
          </a:p>
          <a:p>
            <a:r>
              <a:rPr lang="en-US" sz="2000" dirty="0" smtClean="0"/>
              <a:t>Here are some examples to help you develop yours:</a:t>
            </a:r>
          </a:p>
          <a:p>
            <a:pPr>
              <a:buNone/>
            </a:pPr>
            <a:endParaRPr lang="en-US" sz="2000" dirty="0" smtClean="0"/>
          </a:p>
          <a:p>
            <a:pPr algn="ctr">
              <a:buNone/>
            </a:pPr>
            <a:r>
              <a:rPr lang="en-US" sz="2000" i="1" dirty="0" smtClean="0"/>
              <a:t>To think in ways that serve me and those around me with </a:t>
            </a:r>
            <a:r>
              <a:rPr lang="en-GB" sz="2000" i="1" dirty="0" smtClean="0"/>
              <a:t>honour</a:t>
            </a:r>
            <a:r>
              <a:rPr lang="en-US" sz="2000" i="1" dirty="0" smtClean="0"/>
              <a:t> and respect – Role could be policeman</a:t>
            </a:r>
          </a:p>
          <a:p>
            <a:pPr algn="ctr">
              <a:buNone/>
            </a:pPr>
            <a:endParaRPr lang="en-US" sz="2000" i="1" dirty="0" smtClean="0"/>
          </a:p>
          <a:p>
            <a:pPr algn="ctr">
              <a:buNone/>
            </a:pPr>
            <a:r>
              <a:rPr lang="en-US" sz="2000" i="1" dirty="0" smtClean="0"/>
              <a:t>To heal, living my life with </a:t>
            </a:r>
            <a:r>
              <a:rPr lang="en-GB" sz="2000" i="1" dirty="0" smtClean="0"/>
              <a:t>honour</a:t>
            </a:r>
            <a:r>
              <a:rPr lang="en-US" sz="2000" i="1" dirty="0" smtClean="0"/>
              <a:t> and treating others with love and respect – Role could be a nurse</a:t>
            </a:r>
          </a:p>
          <a:p>
            <a:pPr algn="ctr">
              <a:buNone/>
            </a:pPr>
            <a:endParaRPr lang="en-US" sz="2000" i="1" dirty="0" smtClean="0"/>
          </a:p>
          <a:p>
            <a:pPr algn="ctr">
              <a:buNone/>
            </a:pPr>
            <a:r>
              <a:rPr lang="en-US" sz="2000" i="1" dirty="0" smtClean="0"/>
              <a:t>To inspire and  support other people in a meaningful way that makes a difference – Role could be a teacher</a:t>
            </a:r>
          </a:p>
          <a:p>
            <a:endParaRPr lang="en-US" sz="2000" i="1" dirty="0" smtClean="0"/>
          </a:p>
          <a:p>
            <a:r>
              <a:rPr lang="en-US" sz="2000" dirty="0" smtClean="0">
                <a:solidFill>
                  <a:srgbClr val="FF00FF"/>
                </a:solidFill>
              </a:rPr>
              <a:t>Be prepared to share yours with the class and put it into your Draft Personal Plan</a:t>
            </a:r>
          </a:p>
          <a:p>
            <a:endParaRPr lang="en-GB" sz="2000" b="1" dirty="0">
              <a:solidFill>
                <a:srgbClr val="FF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dissolve">
                                      <p:cBhvr>
                                        <p:cTn id="7" dur="500"/>
                                        <p:tgtEl>
                                          <p:spTgt spid="6">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animEffect transition="in" filter="dissolve">
                                      <p:cBhvr>
                                        <p:cTn id="11" dur="500"/>
                                        <p:tgtEl>
                                          <p:spTgt spid="6">
                                            <p:txEl>
                                              <p:pRg st="3" end="3"/>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Effect transition="in" filter="dissolve">
                                      <p:cBhvr>
                                        <p:cTn id="15" dur="500"/>
                                        <p:tgtEl>
                                          <p:spTgt spid="6">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animEffect transition="in" filter="dissolve">
                                      <p:cBhvr>
                                        <p:cTn id="19" dur="500"/>
                                        <p:tgtEl>
                                          <p:spTgt spid="6">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animEffect transition="in" filter="dissolve">
                                      <p:cBhvr>
                                        <p:cTn id="23" dur="500"/>
                                        <p:tgtEl>
                                          <p:spTgt spid="6">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animEffect transition="in" filter="dissolve">
                                      <p:cBhvr>
                                        <p:cTn id="27" dur="500"/>
                                        <p:tgtEl>
                                          <p:spTgt spid="6">
                                            <p:txEl>
                                              <p:pRg st="10" end="10"/>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animEffect transition="in" filter="dissolve">
                                      <p:cBhvr>
                                        <p:cTn id="31" dur="5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5257800" cy="5257800"/>
          </a:xfrm>
          <a:solidFill>
            <a:schemeClr val="accent4">
              <a:lumMod val="20000"/>
              <a:lumOff val="80000"/>
            </a:schemeClr>
          </a:solidFill>
        </p:spPr>
        <p:txBody>
          <a:bodyPr>
            <a:normAutofit fontScale="92500" lnSpcReduction="10000"/>
          </a:bodyPr>
          <a:lstStyle/>
          <a:p>
            <a:pPr>
              <a:buNone/>
            </a:pPr>
            <a:r>
              <a:rPr lang="en-GB" sz="2200" b="1" dirty="0" smtClean="0"/>
              <a:t>Personal Exercise - Your Vision:</a:t>
            </a:r>
          </a:p>
          <a:p>
            <a:pPr>
              <a:buNone/>
            </a:pPr>
            <a:endParaRPr lang="en-GB" sz="2000" dirty="0" smtClean="0"/>
          </a:p>
          <a:p>
            <a:pPr marL="457200" indent="-457200"/>
            <a:r>
              <a:rPr lang="en-US" sz="1800" dirty="0" smtClean="0"/>
              <a:t>Is a mental image of where you want to be in the future and what it looks like</a:t>
            </a:r>
          </a:p>
          <a:p>
            <a:pPr marL="457200" indent="-457200"/>
            <a:endParaRPr lang="en-US" sz="1800" dirty="0" smtClean="0"/>
          </a:p>
          <a:p>
            <a:pPr marL="457200" indent="-457200">
              <a:buNone/>
            </a:pPr>
            <a:r>
              <a:rPr lang="en-US" sz="1800" b="1" dirty="0" smtClean="0">
                <a:solidFill>
                  <a:srgbClr val="FF00FF"/>
                </a:solidFill>
              </a:rPr>
              <a:t>It is Monday 9 a.m. morning, 7 years from now:</a:t>
            </a:r>
          </a:p>
          <a:p>
            <a:pPr marL="457200" indent="-457200">
              <a:buNone/>
            </a:pPr>
            <a:endParaRPr lang="en-US" sz="1800" b="1" dirty="0" smtClean="0">
              <a:solidFill>
                <a:srgbClr val="FF00FF"/>
              </a:solidFill>
            </a:endParaRPr>
          </a:p>
          <a:p>
            <a:r>
              <a:rPr lang="en-US" sz="1800" b="1" dirty="0" smtClean="0">
                <a:solidFill>
                  <a:srgbClr val="FF00FF"/>
                </a:solidFill>
              </a:rPr>
              <a:t>Where are you?</a:t>
            </a:r>
          </a:p>
          <a:p>
            <a:pPr>
              <a:buNone/>
            </a:pPr>
            <a:endParaRPr lang="en-US" sz="1800" b="1" dirty="0" smtClean="0">
              <a:solidFill>
                <a:srgbClr val="FF00FF"/>
              </a:solidFill>
            </a:endParaRPr>
          </a:p>
          <a:p>
            <a:r>
              <a:rPr lang="en-US" sz="1800" b="1" dirty="0" smtClean="0">
                <a:solidFill>
                  <a:srgbClr val="FF00FF"/>
                </a:solidFill>
              </a:rPr>
              <a:t>What job are you doing?</a:t>
            </a:r>
          </a:p>
          <a:p>
            <a:pPr>
              <a:buNone/>
            </a:pPr>
            <a:endParaRPr lang="en-US" sz="1800" b="1" dirty="0" smtClean="0">
              <a:solidFill>
                <a:srgbClr val="FF00FF"/>
              </a:solidFill>
            </a:endParaRPr>
          </a:p>
          <a:p>
            <a:r>
              <a:rPr lang="en-US" sz="1800" b="1" dirty="0" smtClean="0">
                <a:solidFill>
                  <a:srgbClr val="FF00FF"/>
                </a:solidFill>
              </a:rPr>
              <a:t>Who are you seeing?</a:t>
            </a:r>
          </a:p>
          <a:p>
            <a:pPr>
              <a:buNone/>
            </a:pPr>
            <a:endParaRPr lang="en-US" sz="1800" b="1" dirty="0" smtClean="0">
              <a:solidFill>
                <a:srgbClr val="FF00FF"/>
              </a:solidFill>
            </a:endParaRPr>
          </a:p>
          <a:p>
            <a:r>
              <a:rPr lang="en-US" sz="1800" b="1" dirty="0" smtClean="0">
                <a:solidFill>
                  <a:srgbClr val="FF00FF"/>
                </a:solidFill>
              </a:rPr>
              <a:t>Where </a:t>
            </a:r>
            <a:r>
              <a:rPr lang="en-US" sz="1800" b="1" dirty="0" smtClean="0">
                <a:solidFill>
                  <a:srgbClr val="FF00FF"/>
                </a:solidFill>
              </a:rPr>
              <a:t>are you living</a:t>
            </a:r>
            <a:r>
              <a:rPr lang="en-US" sz="1800" b="1" dirty="0" smtClean="0">
                <a:solidFill>
                  <a:srgbClr val="FF00FF"/>
                </a:solidFill>
              </a:rPr>
              <a:t>?</a:t>
            </a:r>
          </a:p>
          <a:p>
            <a:endParaRPr lang="en-US" sz="1800" b="1" dirty="0" smtClean="0">
              <a:solidFill>
                <a:srgbClr val="FF00FF"/>
              </a:solidFill>
            </a:endParaRPr>
          </a:p>
          <a:p>
            <a:r>
              <a:rPr lang="en-US" sz="1800" b="1" dirty="0" smtClean="0">
                <a:solidFill>
                  <a:srgbClr val="FF00FF"/>
                </a:solidFill>
              </a:rPr>
              <a:t>What are you wearing?</a:t>
            </a:r>
          </a:p>
          <a:p>
            <a:endParaRPr lang="en-US" sz="1800" b="1" dirty="0" smtClean="0">
              <a:solidFill>
                <a:srgbClr val="FF00FF"/>
              </a:solidFill>
            </a:endParaRPr>
          </a:p>
          <a:p>
            <a:r>
              <a:rPr lang="en-US" sz="1800" b="1" dirty="0" smtClean="0">
                <a:solidFill>
                  <a:srgbClr val="FF00FF"/>
                </a:solidFill>
              </a:rPr>
              <a:t>Put these into your Draft Personal Plan</a:t>
            </a:r>
          </a:p>
          <a:p>
            <a:pPr marL="457200" indent="-457200">
              <a:buNone/>
            </a:pPr>
            <a:endParaRPr lang="en-GB" sz="2600" dirty="0" smtClean="0"/>
          </a:p>
        </p:txBody>
      </p:sp>
      <p:pic>
        <p:nvPicPr>
          <p:cNvPr id="11266" name="Picture 2" descr="C:\Users\Keith\Dropbox\Images\goal 4.jpg"/>
          <p:cNvPicPr>
            <a:picLocks noChangeAspect="1" noChangeArrowheads="1"/>
          </p:cNvPicPr>
          <p:nvPr/>
        </p:nvPicPr>
        <p:blipFill>
          <a:blip r:embed="rId2" cstate="print"/>
          <a:srcRect/>
          <a:stretch>
            <a:fillRect/>
          </a:stretch>
        </p:blipFill>
        <p:spPr bwMode="auto">
          <a:xfrm>
            <a:off x="5704301" y="2971800"/>
            <a:ext cx="3439699" cy="22929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 calcmode="lin" valueType="num">
                                      <p:cBhvr additive="base">
                                        <p:cTn id="2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12" end="12"/>
                                            </p:txEl>
                                          </p:spTgt>
                                        </p:tgtEl>
                                        <p:attrNameLst>
                                          <p:attrName>style.visibility</p:attrName>
                                        </p:attrNameLst>
                                      </p:cBhvr>
                                      <p:to>
                                        <p:strVal val="visible"/>
                                      </p:to>
                                    </p:set>
                                    <p:anim calcmode="lin" valueType="num">
                                      <p:cBhvr additive="base">
                                        <p:cTn id="32"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anim calcmode="lin" valueType="num">
                                      <p:cBhvr additive="base">
                                        <p:cTn id="37"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
                                            <p:txEl>
                                              <p:pRg st="16" end="16"/>
                                            </p:txEl>
                                          </p:spTgt>
                                        </p:tgtEl>
                                        <p:attrNameLst>
                                          <p:attrName>style.visibility</p:attrName>
                                        </p:attrNameLst>
                                      </p:cBhvr>
                                      <p:to>
                                        <p:strVal val="visible"/>
                                      </p:to>
                                    </p:set>
                                    <p:anim calcmode="lin" valueType="num">
                                      <p:cBhvr additive="base">
                                        <p:cTn id="42"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b="1" dirty="0">
              <a:solidFill>
                <a:schemeClr val="accent6"/>
              </a:solidFill>
            </a:endParaRPr>
          </a:p>
        </p:txBody>
      </p:sp>
      <p:sp>
        <p:nvSpPr>
          <p:cNvPr id="5" name="Content Placeholder 4"/>
          <p:cNvSpPr>
            <a:spLocks noGrp="1"/>
          </p:cNvSpPr>
          <p:nvPr>
            <p:ph idx="1"/>
          </p:nvPr>
        </p:nvSpPr>
        <p:spPr>
          <a:xfrm>
            <a:off x="457200" y="1600200"/>
            <a:ext cx="4953000" cy="4953000"/>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en-GB" sz="2000" b="1" dirty="0" smtClean="0"/>
              <a:t>Your Action Plan:</a:t>
            </a:r>
          </a:p>
          <a:p>
            <a:pPr>
              <a:buNone/>
            </a:pPr>
            <a:endParaRPr lang="en-GB" sz="2400" dirty="0" smtClean="0"/>
          </a:p>
          <a:p>
            <a:pPr algn="ctr">
              <a:buNone/>
            </a:pPr>
            <a:r>
              <a:rPr lang="en-US" sz="2000" dirty="0" smtClean="0"/>
              <a:t>The difference between where you are </a:t>
            </a:r>
          </a:p>
          <a:p>
            <a:pPr algn="ctr">
              <a:buNone/>
            </a:pPr>
            <a:r>
              <a:rPr lang="en-US" sz="2000" dirty="0" smtClean="0"/>
              <a:t>(</a:t>
            </a:r>
            <a:r>
              <a:rPr lang="en-US" sz="2000" b="1" dirty="0" smtClean="0"/>
              <a:t>your current status)</a:t>
            </a:r>
            <a:endParaRPr lang="en-US" sz="2000" dirty="0" smtClean="0"/>
          </a:p>
          <a:p>
            <a:pPr algn="ctr">
              <a:buNone/>
            </a:pPr>
            <a:r>
              <a:rPr lang="en-US" sz="2000" dirty="0" smtClean="0"/>
              <a:t>and where you want to be</a:t>
            </a:r>
          </a:p>
          <a:p>
            <a:pPr algn="ctr">
              <a:buNone/>
            </a:pPr>
            <a:r>
              <a:rPr lang="en-US" sz="2000" b="1" dirty="0" smtClean="0"/>
              <a:t>(your vision)</a:t>
            </a:r>
          </a:p>
          <a:p>
            <a:pPr algn="ctr">
              <a:buNone/>
            </a:pPr>
            <a:r>
              <a:rPr lang="en-US" sz="2000" b="1" dirty="0" smtClean="0"/>
              <a:t> </a:t>
            </a:r>
            <a:r>
              <a:rPr lang="en-US" sz="2000" dirty="0" smtClean="0"/>
              <a:t>is what you do, the specific steps that take you there</a:t>
            </a:r>
          </a:p>
          <a:p>
            <a:pPr algn="ctr">
              <a:buNone/>
            </a:pPr>
            <a:r>
              <a:rPr lang="en-US" sz="2000" dirty="0" smtClean="0"/>
              <a:t>(</a:t>
            </a:r>
            <a:r>
              <a:rPr lang="en-US" sz="2000" b="1" dirty="0" smtClean="0"/>
              <a:t>your action plan)</a:t>
            </a:r>
            <a:endParaRPr lang="en-US" sz="2000" dirty="0" smtClean="0"/>
          </a:p>
          <a:p>
            <a:endParaRPr lang="en-GB" sz="2400" dirty="0" smtClean="0"/>
          </a:p>
          <a:p>
            <a:endParaRPr lang="en-GB" sz="2200" dirty="0" smtClean="0"/>
          </a:p>
          <a:p>
            <a:endParaRPr lang="en-GB" dirty="0"/>
          </a:p>
        </p:txBody>
      </p:sp>
      <p:pic>
        <p:nvPicPr>
          <p:cNvPr id="12290" name="Picture 2" descr="C:\Users\Keith\Dropbox\Images\aeroplane window.jpg"/>
          <p:cNvPicPr>
            <a:picLocks noChangeAspect="1" noChangeArrowheads="1"/>
          </p:cNvPicPr>
          <p:nvPr/>
        </p:nvPicPr>
        <p:blipFill>
          <a:blip r:embed="rId2" cstate="print"/>
          <a:srcRect/>
          <a:stretch>
            <a:fillRect/>
          </a:stretch>
        </p:blipFill>
        <p:spPr bwMode="auto">
          <a:xfrm>
            <a:off x="5867400" y="1600340"/>
            <a:ext cx="3048000" cy="45692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additive="base">
                                        <p:cTn id="7"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 calcmode="lin" valueType="num">
                                      <p:cBhvr additive="base">
                                        <p:cTn id="12"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 calcmode="lin" valueType="num">
                                      <p:cBhvr additive="base">
                                        <p:cTn id="17"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 calcmode="lin" valueType="num">
                                      <p:cBhvr additive="base">
                                        <p:cTn id="22"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 calcmode="lin" valueType="num">
                                      <p:cBhvr additive="base">
                                        <p:cTn id="27"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 calcmode="lin" valueType="num">
                                      <p:cBhvr additive="base">
                                        <p:cTn id="32"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4876800" cy="4525963"/>
          </a:xfrm>
          <a:solidFill>
            <a:schemeClr val="accent3">
              <a:lumMod val="20000"/>
              <a:lumOff val="80000"/>
            </a:schemeClr>
          </a:solidFill>
        </p:spPr>
        <p:txBody>
          <a:bodyPr>
            <a:normAutofit fontScale="92500" lnSpcReduction="20000"/>
          </a:bodyPr>
          <a:lstStyle/>
          <a:p>
            <a:pPr>
              <a:buNone/>
            </a:pPr>
            <a:r>
              <a:rPr lang="en-GB" sz="2000" b="1" dirty="0" smtClean="0"/>
              <a:t>Personal Exercise - Identifying My Goals: </a:t>
            </a:r>
          </a:p>
          <a:p>
            <a:pPr>
              <a:buNone/>
            </a:pPr>
            <a:endParaRPr lang="en-GB" sz="2000" dirty="0" smtClean="0">
              <a:solidFill>
                <a:srgbClr val="FF00FF"/>
              </a:solidFill>
            </a:endParaRPr>
          </a:p>
          <a:p>
            <a:r>
              <a:rPr lang="en-US" sz="2000" dirty="0" smtClean="0">
                <a:solidFill>
                  <a:srgbClr val="FF00FF"/>
                </a:solidFill>
              </a:rPr>
              <a:t>What do you want that you don’t have - what is it you want to achieve?</a:t>
            </a:r>
          </a:p>
          <a:p>
            <a:pPr>
              <a:buNone/>
            </a:pPr>
            <a:endParaRPr lang="en-US" sz="2000" dirty="0" smtClean="0">
              <a:solidFill>
                <a:srgbClr val="FF00FF"/>
              </a:solidFill>
            </a:endParaRPr>
          </a:p>
          <a:p>
            <a:r>
              <a:rPr lang="en-US" sz="2000" dirty="0" smtClean="0">
                <a:solidFill>
                  <a:srgbClr val="FF00FF"/>
                </a:solidFill>
              </a:rPr>
              <a:t>What do you want to preserve that you already have?</a:t>
            </a:r>
          </a:p>
          <a:p>
            <a:pPr>
              <a:buNone/>
            </a:pPr>
            <a:endParaRPr lang="en-US" sz="2000" dirty="0" smtClean="0">
              <a:solidFill>
                <a:srgbClr val="FF00FF"/>
              </a:solidFill>
            </a:endParaRPr>
          </a:p>
          <a:p>
            <a:r>
              <a:rPr lang="en-US" sz="2000" dirty="0" smtClean="0">
                <a:solidFill>
                  <a:srgbClr val="FF00FF"/>
                </a:solidFill>
              </a:rPr>
              <a:t>What don’t you have that you don’t want in your life - what do you want to avoid?</a:t>
            </a:r>
          </a:p>
          <a:p>
            <a:pPr>
              <a:buNone/>
            </a:pPr>
            <a:endParaRPr lang="en-US" sz="2000" dirty="0" smtClean="0">
              <a:solidFill>
                <a:srgbClr val="FF00FF"/>
              </a:solidFill>
            </a:endParaRPr>
          </a:p>
          <a:p>
            <a:r>
              <a:rPr lang="en-US" sz="2000" dirty="0" smtClean="0">
                <a:solidFill>
                  <a:srgbClr val="FF00FF"/>
                </a:solidFill>
              </a:rPr>
              <a:t>What do you have now that you don’t want - what do you want to eliminate?</a:t>
            </a:r>
          </a:p>
          <a:p>
            <a:endParaRPr lang="en-US" sz="2000" dirty="0" smtClean="0"/>
          </a:p>
          <a:p>
            <a:pPr>
              <a:buNone/>
            </a:pPr>
            <a:r>
              <a:rPr lang="en-US" sz="2000" dirty="0" smtClean="0">
                <a:solidFill>
                  <a:srgbClr val="FF00FF"/>
                </a:solidFill>
              </a:rPr>
              <a:t>Put these into your Draft Personal Plan</a:t>
            </a:r>
          </a:p>
          <a:p>
            <a:endParaRPr lang="en-US" sz="2000" dirty="0" smtClean="0"/>
          </a:p>
          <a:p>
            <a:pPr>
              <a:buNone/>
            </a:pPr>
            <a:endParaRPr lang="en-GB" sz="2000" dirty="0" smtClean="0">
              <a:solidFill>
                <a:srgbClr val="FF00FF"/>
              </a:solidFill>
            </a:endParaRPr>
          </a:p>
          <a:p>
            <a:pPr>
              <a:buNone/>
            </a:pPr>
            <a:endParaRPr lang="en-GB" dirty="0" smtClean="0">
              <a:solidFill>
                <a:srgbClr val="FF00FF"/>
              </a:solidFill>
            </a:endParaRPr>
          </a:p>
          <a:p>
            <a:pPr>
              <a:buNone/>
            </a:pPr>
            <a:endParaRPr lang="en-GB" dirty="0">
              <a:solidFill>
                <a:srgbClr val="FF00FF"/>
              </a:solidFill>
            </a:endParaRPr>
          </a:p>
        </p:txBody>
      </p:sp>
      <p:pic>
        <p:nvPicPr>
          <p:cNvPr id="13314" name="Picture 2" descr="C:\Users\Keith\Dropbox\Images\goals2.jpg"/>
          <p:cNvPicPr>
            <a:picLocks noChangeAspect="1" noChangeArrowheads="1"/>
          </p:cNvPicPr>
          <p:nvPr/>
        </p:nvPicPr>
        <p:blipFill>
          <a:blip r:embed="rId2" cstate="print"/>
          <a:srcRect/>
          <a:stretch>
            <a:fillRect/>
          </a:stretch>
        </p:blipFill>
        <p:spPr bwMode="auto">
          <a:xfrm>
            <a:off x="5486400" y="1726110"/>
            <a:ext cx="3352800" cy="430329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dissolve">
                                      <p:cBhvr>
                                        <p:cTn id="19" dur="500"/>
                                        <p:tgtEl>
                                          <p:spTgt spid="3">
                                            <p:txEl>
                                              <p:pRg st="8" end="8"/>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Effect transition="in" filter="dissolve">
                                      <p:cBhvr>
                                        <p:cTn id="2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4876800" cy="4525963"/>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buNone/>
            </a:pPr>
            <a:r>
              <a:rPr lang="en-GB" sz="2000" b="1" dirty="0" smtClean="0"/>
              <a:t>Personal Exercise - SWOT: </a:t>
            </a:r>
          </a:p>
          <a:p>
            <a:pPr>
              <a:buNone/>
            </a:pPr>
            <a:endParaRPr lang="en-GB" sz="2000" dirty="0" smtClean="0"/>
          </a:p>
          <a:p>
            <a:r>
              <a:rPr lang="en-US" sz="2000" dirty="0" smtClean="0"/>
              <a:t>Having defined your mission, vision, core values and job you would like to do, you can look more closely at what you have to work with and what can get in the way of you achieving what you want</a:t>
            </a:r>
          </a:p>
          <a:p>
            <a:pPr>
              <a:buNone/>
            </a:pPr>
            <a:endParaRPr lang="en-US" sz="1200" dirty="0" smtClean="0"/>
          </a:p>
          <a:p>
            <a:r>
              <a:rPr lang="en-US" sz="2000" dirty="0" smtClean="0"/>
              <a:t>The Strengths, Things to Improve, Opportunity, Threat analysis helps you measure yourself now against the job you want and highlights what you need to do to get it</a:t>
            </a:r>
          </a:p>
          <a:p>
            <a:pPr>
              <a:buNone/>
            </a:pPr>
            <a:endParaRPr lang="en-US" sz="2000" dirty="0" smtClean="0"/>
          </a:p>
          <a:p>
            <a:r>
              <a:rPr lang="en-US" sz="2000" dirty="0" smtClean="0">
                <a:solidFill>
                  <a:srgbClr val="FF00FF"/>
                </a:solidFill>
              </a:rPr>
              <a:t>Complete the SWOT template in your Draft Personal Plan – a sample one based on a nurse is provided</a:t>
            </a:r>
          </a:p>
          <a:p>
            <a:pPr>
              <a:buNone/>
            </a:pPr>
            <a:endParaRPr lang="en-US" sz="2000" dirty="0" smtClean="0"/>
          </a:p>
          <a:p>
            <a:pPr>
              <a:buNone/>
            </a:pPr>
            <a:endParaRPr lang="en-GB" sz="2000" dirty="0" smtClean="0">
              <a:solidFill>
                <a:srgbClr val="FF00FF"/>
              </a:solidFill>
            </a:endParaRPr>
          </a:p>
          <a:p>
            <a:pPr>
              <a:buNone/>
            </a:pPr>
            <a:endParaRPr lang="en-GB" dirty="0" smtClean="0">
              <a:solidFill>
                <a:srgbClr val="FF00FF"/>
              </a:solidFill>
            </a:endParaRPr>
          </a:p>
          <a:p>
            <a:pPr>
              <a:buNone/>
            </a:pPr>
            <a:endParaRPr lang="en-GB" dirty="0">
              <a:solidFill>
                <a:srgbClr val="FF00FF"/>
              </a:solidFill>
            </a:endParaRPr>
          </a:p>
        </p:txBody>
      </p:sp>
      <p:pic>
        <p:nvPicPr>
          <p:cNvPr id="14338" name="Picture 2" descr="C:\Users\Keith\Dropbox\Images\swot2.jpg"/>
          <p:cNvPicPr>
            <a:picLocks noChangeAspect="1" noChangeArrowheads="1"/>
          </p:cNvPicPr>
          <p:nvPr/>
        </p:nvPicPr>
        <p:blipFill>
          <a:blip r:embed="rId2" cstate="print"/>
          <a:srcRect/>
          <a:stretch>
            <a:fillRect/>
          </a:stretch>
        </p:blipFill>
        <p:spPr bwMode="auto">
          <a:xfrm>
            <a:off x="5410200" y="1981200"/>
            <a:ext cx="3632865" cy="38957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graphicFrame>
        <p:nvGraphicFramePr>
          <p:cNvPr id="5" name="Table 4"/>
          <p:cNvGraphicFramePr>
            <a:graphicFrameLocks noGrp="1"/>
          </p:cNvGraphicFramePr>
          <p:nvPr/>
        </p:nvGraphicFramePr>
        <p:xfrm>
          <a:off x="838197" y="2133600"/>
          <a:ext cx="7696202" cy="4419600"/>
        </p:xfrm>
        <a:graphic>
          <a:graphicData uri="http://schemas.openxmlformats.org/drawingml/2006/table">
            <a:tbl>
              <a:tblPr/>
              <a:tblGrid>
                <a:gridCol w="3733803"/>
                <a:gridCol w="3962399"/>
              </a:tblGrid>
              <a:tr h="2084717">
                <a:tc>
                  <a:txBody>
                    <a:bodyPr/>
                    <a:lstStyle/>
                    <a:p>
                      <a:pPr>
                        <a:lnSpc>
                          <a:spcPct val="115000"/>
                        </a:lnSpc>
                        <a:spcAft>
                          <a:spcPts val="0"/>
                        </a:spcAft>
                      </a:pPr>
                      <a:r>
                        <a:rPr lang="en-GB" sz="1400" b="1" dirty="0" smtClean="0">
                          <a:latin typeface="Calibri"/>
                          <a:ea typeface="Calibri"/>
                          <a:cs typeface="Times New Roman"/>
                        </a:rPr>
                        <a:t>Strengths</a:t>
                      </a:r>
                    </a:p>
                    <a:p>
                      <a:pPr>
                        <a:lnSpc>
                          <a:spcPct val="115000"/>
                        </a:lnSpc>
                        <a:spcAft>
                          <a:spcPts val="0"/>
                        </a:spcAft>
                        <a:buFont typeface="Arial" pitchFamily="34" charset="0"/>
                        <a:buChar char="•"/>
                      </a:pPr>
                      <a:r>
                        <a:rPr lang="en-GB" sz="1400" dirty="0" smtClean="0">
                          <a:latin typeface="Calibri"/>
                          <a:ea typeface="Calibri"/>
                          <a:cs typeface="Times New Roman"/>
                        </a:rPr>
                        <a:t>Compassionate</a:t>
                      </a:r>
                    </a:p>
                    <a:p>
                      <a:pPr>
                        <a:lnSpc>
                          <a:spcPct val="115000"/>
                        </a:lnSpc>
                        <a:spcAft>
                          <a:spcPts val="0"/>
                        </a:spcAft>
                        <a:buFont typeface="Arial" pitchFamily="34" charset="0"/>
                        <a:buChar char="•"/>
                      </a:pPr>
                      <a:r>
                        <a:rPr lang="en-GB" sz="1400" dirty="0" smtClean="0">
                          <a:latin typeface="Calibri"/>
                          <a:ea typeface="Calibri"/>
                          <a:cs typeface="Times New Roman"/>
                        </a:rPr>
                        <a:t>Caring</a:t>
                      </a:r>
                      <a:r>
                        <a:rPr lang="en-GB" sz="1400" baseline="0" dirty="0" smtClean="0">
                          <a:latin typeface="Calibri"/>
                          <a:ea typeface="Calibri"/>
                          <a:cs typeface="Times New Roman"/>
                        </a:rPr>
                        <a:t> </a:t>
                      </a:r>
                    </a:p>
                    <a:p>
                      <a:pPr>
                        <a:lnSpc>
                          <a:spcPct val="115000"/>
                        </a:lnSpc>
                        <a:spcAft>
                          <a:spcPts val="0"/>
                        </a:spcAft>
                        <a:buFont typeface="Arial" pitchFamily="34" charset="0"/>
                        <a:buChar char="•"/>
                      </a:pPr>
                      <a:r>
                        <a:rPr lang="en-GB" sz="1400" baseline="0" dirty="0" smtClean="0">
                          <a:latin typeface="Calibri"/>
                          <a:ea typeface="Calibri"/>
                          <a:cs typeface="Times New Roman"/>
                        </a:rPr>
                        <a:t>Committed</a:t>
                      </a:r>
                    </a:p>
                    <a:p>
                      <a:pPr>
                        <a:lnSpc>
                          <a:spcPct val="115000"/>
                        </a:lnSpc>
                        <a:spcAft>
                          <a:spcPts val="0"/>
                        </a:spcAft>
                        <a:buFont typeface="Arial" pitchFamily="34" charset="0"/>
                        <a:buChar char="•"/>
                      </a:pPr>
                      <a:r>
                        <a:rPr lang="en-GB" sz="1400" baseline="0" dirty="0" smtClean="0">
                          <a:latin typeface="Calibri"/>
                          <a:ea typeface="Calibri"/>
                          <a:cs typeface="Times New Roman"/>
                        </a:rPr>
                        <a:t>Empathy</a:t>
                      </a:r>
                    </a:p>
                    <a:p>
                      <a:pPr>
                        <a:lnSpc>
                          <a:spcPct val="115000"/>
                        </a:lnSpc>
                        <a:spcAft>
                          <a:spcPts val="0"/>
                        </a:spcAft>
                        <a:buFont typeface="Arial" pitchFamily="34" charset="0"/>
                        <a:buChar char="•"/>
                      </a:pPr>
                      <a:r>
                        <a:rPr lang="en-GB" sz="1400" baseline="0" dirty="0" smtClean="0">
                          <a:latin typeface="Calibri"/>
                          <a:ea typeface="Calibri"/>
                          <a:cs typeface="Times New Roman"/>
                        </a:rPr>
                        <a:t>Team skills</a:t>
                      </a: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en-GB" sz="1400" b="1" dirty="0" smtClean="0">
                          <a:latin typeface="Calibri"/>
                          <a:ea typeface="Calibri"/>
                          <a:cs typeface="Times New Roman"/>
                        </a:rPr>
                        <a:t>Things to Improve</a:t>
                      </a:r>
                    </a:p>
                    <a:p>
                      <a:pPr>
                        <a:lnSpc>
                          <a:spcPct val="115000"/>
                        </a:lnSpc>
                        <a:spcAft>
                          <a:spcPts val="0"/>
                        </a:spcAft>
                        <a:buFont typeface="Arial" pitchFamily="34" charset="0"/>
                        <a:buChar char="•"/>
                      </a:pPr>
                      <a:r>
                        <a:rPr lang="en-GB" sz="1400" b="0" dirty="0" smtClean="0">
                          <a:latin typeface="Calibri"/>
                          <a:ea typeface="Calibri"/>
                          <a:cs typeface="Times New Roman"/>
                        </a:rPr>
                        <a:t>Impatient</a:t>
                      </a:r>
                    </a:p>
                    <a:p>
                      <a:pPr>
                        <a:lnSpc>
                          <a:spcPct val="115000"/>
                        </a:lnSpc>
                        <a:spcAft>
                          <a:spcPts val="0"/>
                        </a:spcAft>
                        <a:buFont typeface="Arial" pitchFamily="34" charset="0"/>
                        <a:buChar char="•"/>
                      </a:pPr>
                      <a:r>
                        <a:rPr lang="en-GB" sz="1400" b="0" dirty="0" smtClean="0">
                          <a:latin typeface="Calibri"/>
                          <a:ea typeface="Calibri"/>
                          <a:cs typeface="Times New Roman"/>
                        </a:rPr>
                        <a:t>Impulsive</a:t>
                      </a:r>
                    </a:p>
                    <a:p>
                      <a:pPr>
                        <a:lnSpc>
                          <a:spcPct val="115000"/>
                        </a:lnSpc>
                        <a:spcAft>
                          <a:spcPts val="0"/>
                        </a:spcAft>
                        <a:buFont typeface="Arial" pitchFamily="34" charset="0"/>
                        <a:buChar char="•"/>
                      </a:pPr>
                      <a:r>
                        <a:rPr lang="en-GB" sz="1400" b="0" dirty="0" smtClean="0">
                          <a:latin typeface="Calibri"/>
                          <a:ea typeface="Calibri"/>
                          <a:cs typeface="Times New Roman"/>
                        </a:rPr>
                        <a:t>Disorganised</a:t>
                      </a:r>
                    </a:p>
                    <a:p>
                      <a:pPr>
                        <a:lnSpc>
                          <a:spcPct val="115000"/>
                        </a:lnSpc>
                        <a:spcAft>
                          <a:spcPts val="0"/>
                        </a:spcAft>
                        <a:buFont typeface="Arial" pitchFamily="34" charset="0"/>
                        <a:buChar char="•"/>
                      </a:pPr>
                      <a:r>
                        <a:rPr lang="en-GB" sz="1400" b="0" dirty="0" smtClean="0">
                          <a:latin typeface="Calibri"/>
                          <a:ea typeface="Calibri"/>
                          <a:cs typeface="Times New Roman"/>
                        </a:rPr>
                        <a:t>IT skills</a:t>
                      </a:r>
                      <a:endParaRPr lang="en-GB" sz="14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2334883">
                <a:tc>
                  <a:txBody>
                    <a:bodyPr/>
                    <a:lstStyle/>
                    <a:p>
                      <a:pPr>
                        <a:lnSpc>
                          <a:spcPct val="115000"/>
                        </a:lnSpc>
                        <a:spcAft>
                          <a:spcPts val="0"/>
                        </a:spcAft>
                      </a:pPr>
                      <a:r>
                        <a:rPr lang="en-GB" sz="1400" b="1" dirty="0" smtClean="0">
                          <a:latin typeface="Calibri"/>
                          <a:ea typeface="Calibri"/>
                          <a:cs typeface="Times New Roman"/>
                        </a:rPr>
                        <a:t>Opportunities</a:t>
                      </a:r>
                    </a:p>
                    <a:p>
                      <a:pPr>
                        <a:lnSpc>
                          <a:spcPct val="115000"/>
                        </a:lnSpc>
                        <a:spcAft>
                          <a:spcPts val="0"/>
                        </a:spcAft>
                        <a:buFont typeface="Arial" pitchFamily="34" charset="0"/>
                        <a:buChar char="•"/>
                      </a:pPr>
                      <a:r>
                        <a:rPr lang="en-GB" sz="1400" b="0" dirty="0" smtClean="0">
                          <a:latin typeface="Calibri"/>
                          <a:ea typeface="Calibri"/>
                          <a:cs typeface="Times New Roman"/>
                        </a:rPr>
                        <a:t>Nurse shortages</a:t>
                      </a:r>
                    </a:p>
                    <a:p>
                      <a:pPr>
                        <a:lnSpc>
                          <a:spcPct val="115000"/>
                        </a:lnSpc>
                        <a:spcAft>
                          <a:spcPts val="0"/>
                        </a:spcAft>
                        <a:buFont typeface="Arial" pitchFamily="34" charset="0"/>
                        <a:buChar char="•"/>
                      </a:pPr>
                      <a:r>
                        <a:rPr lang="en-GB" sz="1400" b="0" dirty="0" smtClean="0">
                          <a:latin typeface="Calibri"/>
                          <a:ea typeface="Calibri"/>
                          <a:cs typeface="Times New Roman"/>
                        </a:rPr>
                        <a:t>Good pay and career </a:t>
                      </a:r>
                    </a:p>
                    <a:p>
                      <a:pPr>
                        <a:lnSpc>
                          <a:spcPct val="115000"/>
                        </a:lnSpc>
                        <a:spcAft>
                          <a:spcPts val="0"/>
                        </a:spcAft>
                        <a:buFont typeface="Arial" pitchFamily="34" charset="0"/>
                        <a:buChar char="•"/>
                      </a:pPr>
                      <a:r>
                        <a:rPr lang="en-GB" sz="1400" b="0" dirty="0" smtClean="0">
                          <a:latin typeface="Calibri"/>
                          <a:ea typeface="Calibri"/>
                          <a:cs typeface="Times New Roman"/>
                        </a:rPr>
                        <a:t>Many local hospitals</a:t>
                      </a:r>
                    </a:p>
                    <a:p>
                      <a:pPr>
                        <a:lnSpc>
                          <a:spcPct val="115000"/>
                        </a:lnSpc>
                        <a:spcAft>
                          <a:spcPts val="0"/>
                        </a:spcAft>
                        <a:buFont typeface="Arial" pitchFamily="34" charset="0"/>
                        <a:buChar char="•"/>
                      </a:pPr>
                      <a:r>
                        <a:rPr lang="en-GB" sz="1400" b="0" dirty="0" smtClean="0">
                          <a:latin typeface="Calibri"/>
                          <a:ea typeface="Calibri"/>
                          <a:cs typeface="Times New Roman"/>
                        </a:rPr>
                        <a:t>College/University</a:t>
                      </a:r>
                    </a:p>
                    <a:p>
                      <a:pPr>
                        <a:lnSpc>
                          <a:spcPct val="115000"/>
                        </a:lnSpc>
                        <a:spcAft>
                          <a:spcPts val="0"/>
                        </a:spcAft>
                        <a:buFont typeface="Arial" pitchFamily="34" charset="0"/>
                        <a:buChar char="•"/>
                      </a:pPr>
                      <a:r>
                        <a:rPr lang="en-GB" sz="1400" b="0" dirty="0" smtClean="0">
                          <a:latin typeface="Calibri"/>
                          <a:ea typeface="Calibri"/>
                          <a:cs typeface="Times New Roman"/>
                        </a:rPr>
                        <a:t>Training and qualifications</a:t>
                      </a:r>
                    </a:p>
                    <a:p>
                      <a:pPr>
                        <a:lnSpc>
                          <a:spcPct val="115000"/>
                        </a:lnSpc>
                        <a:spcAft>
                          <a:spcPts val="0"/>
                        </a:spcAft>
                        <a:buFont typeface="Arial" pitchFamily="34" charset="0"/>
                        <a:buChar char="•"/>
                      </a:pPr>
                      <a:endParaRPr lang="en-GB" sz="1400" b="0" dirty="0" smtClean="0">
                        <a:latin typeface="Calibri"/>
                        <a:ea typeface="Calibri"/>
                        <a:cs typeface="Times New Roman"/>
                      </a:endParaRPr>
                    </a:p>
                    <a:p>
                      <a:pPr>
                        <a:lnSpc>
                          <a:spcPct val="115000"/>
                        </a:lnSpc>
                        <a:spcAft>
                          <a:spcPts val="0"/>
                        </a:spcAft>
                        <a:buFont typeface="Arial" pitchFamily="34" charset="0"/>
                        <a:buChar char="•"/>
                      </a:pPr>
                      <a:endParaRPr lang="en-GB"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15000"/>
                        </a:lnSpc>
                        <a:spcAft>
                          <a:spcPts val="0"/>
                        </a:spcAft>
                      </a:pPr>
                      <a:r>
                        <a:rPr lang="en-GB" sz="1400" b="1" dirty="0" smtClean="0">
                          <a:latin typeface="Calibri"/>
                          <a:ea typeface="Calibri"/>
                          <a:cs typeface="Times New Roman"/>
                        </a:rPr>
                        <a:t>Threats</a:t>
                      </a:r>
                    </a:p>
                    <a:p>
                      <a:pPr>
                        <a:lnSpc>
                          <a:spcPct val="115000"/>
                        </a:lnSpc>
                        <a:spcAft>
                          <a:spcPts val="0"/>
                        </a:spcAft>
                        <a:buFont typeface="Arial" pitchFamily="34" charset="0"/>
                        <a:buChar char="•"/>
                      </a:pPr>
                      <a:r>
                        <a:rPr lang="en-GB" sz="1400" b="0" dirty="0" smtClean="0">
                          <a:latin typeface="Calibri"/>
                          <a:ea typeface="Calibri"/>
                          <a:cs typeface="Times New Roman"/>
                        </a:rPr>
                        <a:t>Getting good grades</a:t>
                      </a:r>
                    </a:p>
                    <a:p>
                      <a:pPr>
                        <a:lnSpc>
                          <a:spcPct val="115000"/>
                        </a:lnSpc>
                        <a:spcAft>
                          <a:spcPts val="0"/>
                        </a:spcAft>
                        <a:buFont typeface="Arial" pitchFamily="34" charset="0"/>
                        <a:buChar char="•"/>
                      </a:pPr>
                      <a:r>
                        <a:rPr lang="en-GB" sz="1400" b="0" dirty="0" smtClean="0">
                          <a:latin typeface="Calibri"/>
                          <a:ea typeface="Calibri"/>
                          <a:cs typeface="Times New Roman"/>
                        </a:rPr>
                        <a:t>Student debt</a:t>
                      </a:r>
                    </a:p>
                    <a:p>
                      <a:pPr>
                        <a:lnSpc>
                          <a:spcPct val="115000"/>
                        </a:lnSpc>
                        <a:spcAft>
                          <a:spcPts val="0"/>
                        </a:spcAft>
                        <a:buFont typeface="Arial" pitchFamily="34" charset="0"/>
                        <a:buChar char="•"/>
                      </a:pPr>
                      <a:r>
                        <a:rPr lang="en-GB" sz="1400" b="0" dirty="0" smtClean="0">
                          <a:latin typeface="Calibri"/>
                          <a:ea typeface="Calibri"/>
                          <a:cs typeface="Times New Roman"/>
                        </a:rPr>
                        <a:t>Family have other plans for me</a:t>
                      </a:r>
                      <a:endParaRPr lang="en-GB" sz="1400" b="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bl>
          </a:graphicData>
        </a:graphic>
      </p:graphicFrame>
      <p:sp>
        <p:nvSpPr>
          <p:cNvPr id="7" name="TextBox 6"/>
          <p:cNvSpPr txBox="1"/>
          <p:nvPr/>
        </p:nvSpPr>
        <p:spPr>
          <a:xfrm>
            <a:off x="1295400" y="1447800"/>
            <a:ext cx="4495800" cy="400110"/>
          </a:xfrm>
          <a:prstGeom prst="rect">
            <a:avLst/>
          </a:prstGeom>
          <a:noFill/>
        </p:spPr>
        <p:txBody>
          <a:bodyPr wrap="square" rtlCol="0">
            <a:spAutoFit/>
          </a:bodyPr>
          <a:lstStyle/>
          <a:p>
            <a:r>
              <a:rPr lang="en-GB" sz="2000" b="1" dirty="0" smtClean="0"/>
              <a:t>Example SWOT against Nursing Role</a:t>
            </a:r>
            <a:endParaRPr lang="en-GB"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4572000" cy="4525963"/>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a:buNone/>
            </a:pPr>
            <a:r>
              <a:rPr lang="en-GB" sz="2000" b="1" dirty="0" smtClean="0"/>
              <a:t>Action Plan: </a:t>
            </a:r>
          </a:p>
          <a:p>
            <a:pPr>
              <a:buNone/>
            </a:pPr>
            <a:endParaRPr lang="en-GB" sz="2000" dirty="0" smtClean="0"/>
          </a:p>
          <a:p>
            <a:r>
              <a:rPr lang="en-GB" sz="2000" dirty="0" smtClean="0"/>
              <a:t>If e.g. your overall aim is to become a qualified nurse, the steps include the activities, action and timeframes required to achieve this</a:t>
            </a:r>
          </a:p>
          <a:p>
            <a:pPr>
              <a:buNone/>
            </a:pPr>
            <a:endParaRPr lang="en-GB" sz="2000" dirty="0" smtClean="0"/>
          </a:p>
          <a:p>
            <a:r>
              <a:rPr lang="en-GB" sz="2000" dirty="0" smtClean="0"/>
              <a:t>Your plan should be the route, with a series of goals/objectives,  to build on your strengths, address areas to improve, act on opportunities and minimise threats through a series of measurable goals/objectives along the way to getting there</a:t>
            </a:r>
          </a:p>
          <a:p>
            <a:pPr>
              <a:buNone/>
            </a:pPr>
            <a:endParaRPr lang="en-GB" sz="2000" dirty="0" smtClean="0"/>
          </a:p>
          <a:p>
            <a:r>
              <a:rPr lang="en-GB" sz="2000" dirty="0" smtClean="0"/>
              <a:t>These are the checkpoints along the way including target dates for completion</a:t>
            </a:r>
          </a:p>
          <a:p>
            <a:pPr>
              <a:buNone/>
            </a:pPr>
            <a:endParaRPr lang="en-GB" sz="2000" dirty="0" smtClean="0"/>
          </a:p>
          <a:p>
            <a:pPr>
              <a:buNone/>
            </a:pPr>
            <a:endParaRPr lang="en-US" sz="2000" dirty="0" smtClean="0"/>
          </a:p>
          <a:p>
            <a:pPr>
              <a:buNone/>
            </a:pPr>
            <a:endParaRPr lang="en-GB" sz="2000" dirty="0" smtClean="0">
              <a:solidFill>
                <a:srgbClr val="FF00FF"/>
              </a:solidFill>
            </a:endParaRPr>
          </a:p>
          <a:p>
            <a:pPr>
              <a:buNone/>
            </a:pPr>
            <a:endParaRPr lang="en-GB" dirty="0" smtClean="0">
              <a:solidFill>
                <a:srgbClr val="FF00FF"/>
              </a:solidFill>
            </a:endParaRPr>
          </a:p>
          <a:p>
            <a:pPr>
              <a:buNone/>
            </a:pPr>
            <a:endParaRPr lang="en-GB" dirty="0">
              <a:solidFill>
                <a:srgbClr val="FF00FF"/>
              </a:solidFill>
            </a:endParaRPr>
          </a:p>
        </p:txBody>
      </p:sp>
      <p:pic>
        <p:nvPicPr>
          <p:cNvPr id="15363" name="Picture 3" descr="C:\Users\Keith\Dropbox\Images\grow.jpg"/>
          <p:cNvPicPr>
            <a:picLocks noChangeAspect="1" noChangeArrowheads="1"/>
          </p:cNvPicPr>
          <p:nvPr/>
        </p:nvPicPr>
        <p:blipFill>
          <a:blip r:embed="rId2" cstate="print"/>
          <a:srcRect/>
          <a:stretch>
            <a:fillRect/>
          </a:stretch>
        </p:blipFill>
        <p:spPr bwMode="auto">
          <a:xfrm>
            <a:off x="5257800" y="2133600"/>
            <a:ext cx="3505200" cy="3505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3505200" cy="4572000"/>
          </a:xfrm>
          <a:solidFill>
            <a:schemeClr val="accent3">
              <a:lumMod val="20000"/>
              <a:lumOff val="80000"/>
            </a:schemeClr>
          </a:solidFill>
        </p:spPr>
        <p:txBody>
          <a:bodyPr>
            <a:normAutofit fontScale="92500" lnSpcReduction="10000"/>
          </a:bodyPr>
          <a:lstStyle/>
          <a:p>
            <a:pPr>
              <a:buNone/>
            </a:pPr>
            <a:r>
              <a:rPr lang="en-GB" sz="2000" b="1" dirty="0" smtClean="0"/>
              <a:t>SMART Objectives:</a:t>
            </a:r>
          </a:p>
          <a:p>
            <a:pPr>
              <a:buNone/>
            </a:pPr>
            <a:endParaRPr lang="en-GB" sz="2000" b="1" dirty="0" smtClean="0"/>
          </a:p>
          <a:p>
            <a:r>
              <a:rPr lang="en-GB" sz="2000" dirty="0" smtClean="0"/>
              <a:t>In order to see if I want a career in nursing, in the next 4 weeks, arrange to visit local hospital to find out more information on nursing opportunities, pathways, skills and qualifications required to become a qualified nurse</a:t>
            </a:r>
          </a:p>
          <a:p>
            <a:pPr>
              <a:buNone/>
            </a:pPr>
            <a:endParaRPr lang="en-GB" sz="2000" dirty="0" smtClean="0"/>
          </a:p>
          <a:p>
            <a:r>
              <a:rPr lang="en-GB" sz="2000" dirty="0" smtClean="0">
                <a:solidFill>
                  <a:srgbClr val="FF00FF"/>
                </a:solidFill>
              </a:rPr>
              <a:t>Write a SMART objective in your Personal Plan to help support achievement of each the </a:t>
            </a:r>
            <a:r>
              <a:rPr lang="en-GB" sz="2000" smtClean="0">
                <a:solidFill>
                  <a:srgbClr val="FF00FF"/>
                </a:solidFill>
              </a:rPr>
              <a:t>goals you </a:t>
            </a:r>
            <a:r>
              <a:rPr lang="en-GB" sz="2000" dirty="0" smtClean="0">
                <a:solidFill>
                  <a:srgbClr val="FF00FF"/>
                </a:solidFill>
              </a:rPr>
              <a:t>have identified earlier</a:t>
            </a:r>
          </a:p>
          <a:p>
            <a:pPr>
              <a:buNone/>
            </a:pPr>
            <a:endParaRPr lang="en-GB" sz="2000" dirty="0" smtClean="0"/>
          </a:p>
          <a:p>
            <a:pPr>
              <a:buNone/>
            </a:pPr>
            <a:endParaRPr lang="en-GB" sz="2000" dirty="0" smtClean="0"/>
          </a:p>
          <a:p>
            <a:pPr>
              <a:buNone/>
            </a:pPr>
            <a:endParaRPr lang="en-US" sz="2000" dirty="0" smtClean="0"/>
          </a:p>
          <a:p>
            <a:pPr>
              <a:buNone/>
            </a:pPr>
            <a:endParaRPr lang="en-GB" sz="2000" dirty="0" smtClean="0">
              <a:solidFill>
                <a:srgbClr val="FF00FF"/>
              </a:solidFill>
            </a:endParaRPr>
          </a:p>
          <a:p>
            <a:pPr>
              <a:buNone/>
            </a:pPr>
            <a:endParaRPr lang="en-GB" dirty="0" smtClean="0">
              <a:solidFill>
                <a:srgbClr val="FF00FF"/>
              </a:solidFill>
            </a:endParaRPr>
          </a:p>
          <a:p>
            <a:pPr>
              <a:buNone/>
            </a:pPr>
            <a:endParaRPr lang="en-GB" dirty="0">
              <a:solidFill>
                <a:srgbClr val="FF00FF"/>
              </a:solidFill>
            </a:endParaRPr>
          </a:p>
        </p:txBody>
      </p:sp>
      <p:pic>
        <p:nvPicPr>
          <p:cNvPr id="38914" name="Picture 2" descr="Image result for smart objectives"/>
          <p:cNvPicPr>
            <a:picLocks noChangeAspect="1" noChangeArrowheads="1"/>
          </p:cNvPicPr>
          <p:nvPr/>
        </p:nvPicPr>
        <p:blipFill>
          <a:blip r:embed="rId2" cstate="print"/>
          <a:srcRect/>
          <a:stretch>
            <a:fillRect/>
          </a:stretch>
        </p:blipFill>
        <p:spPr bwMode="auto">
          <a:xfrm>
            <a:off x="4114800" y="1905000"/>
            <a:ext cx="4800600" cy="3733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4572000" cy="4525963"/>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pPr>
              <a:buNone/>
            </a:pPr>
            <a:r>
              <a:rPr lang="en-GB" sz="2000" b="1" dirty="0" smtClean="0"/>
              <a:t>Draft Personal Plans:</a:t>
            </a:r>
          </a:p>
          <a:p>
            <a:endParaRPr lang="en-GB" sz="2000" dirty="0" smtClean="0">
              <a:solidFill>
                <a:srgbClr val="FF00FF"/>
              </a:solidFill>
            </a:endParaRPr>
          </a:p>
          <a:p>
            <a:r>
              <a:rPr lang="en-GB" sz="2000" dirty="0" smtClean="0"/>
              <a:t>You can see that we have built up our own Draft Personal Plan through the lesson based on our values, strengths, things to improve, choices and preferences</a:t>
            </a:r>
          </a:p>
          <a:p>
            <a:pPr>
              <a:buNone/>
            </a:pPr>
            <a:endParaRPr lang="en-GB" sz="2000" dirty="0" smtClean="0"/>
          </a:p>
          <a:p>
            <a:r>
              <a:rPr lang="en-GB" sz="2000" dirty="0" smtClean="0"/>
              <a:t>It is important to remember that we need to update our plans as things change in our lives so they are always current</a:t>
            </a:r>
          </a:p>
          <a:p>
            <a:pPr>
              <a:buNone/>
            </a:pPr>
            <a:endParaRPr lang="en-GB" sz="2000" dirty="0" smtClean="0"/>
          </a:p>
          <a:p>
            <a:r>
              <a:rPr lang="en-GB" sz="2000" dirty="0" smtClean="0"/>
              <a:t>It might be useful to go through your plan with your parents/carers  or teachers to get their input as well</a:t>
            </a:r>
          </a:p>
          <a:p>
            <a:pPr>
              <a:buNone/>
            </a:pPr>
            <a:endParaRPr lang="en-GB" sz="2000" dirty="0" smtClean="0"/>
          </a:p>
          <a:p>
            <a:pPr>
              <a:buNone/>
            </a:pPr>
            <a:endParaRPr lang="en-US" sz="2000" dirty="0" smtClean="0"/>
          </a:p>
          <a:p>
            <a:pPr>
              <a:buNone/>
            </a:pPr>
            <a:endParaRPr lang="en-GB" sz="2000" dirty="0" smtClean="0">
              <a:solidFill>
                <a:srgbClr val="FF00FF"/>
              </a:solidFill>
            </a:endParaRPr>
          </a:p>
          <a:p>
            <a:pPr>
              <a:buNone/>
            </a:pPr>
            <a:endParaRPr lang="en-GB" dirty="0" smtClean="0">
              <a:solidFill>
                <a:srgbClr val="FF00FF"/>
              </a:solidFill>
            </a:endParaRPr>
          </a:p>
          <a:p>
            <a:pPr>
              <a:buNone/>
            </a:pPr>
            <a:endParaRPr lang="en-GB" dirty="0">
              <a:solidFill>
                <a:srgbClr val="FF00FF"/>
              </a:solidFill>
            </a:endParaRPr>
          </a:p>
        </p:txBody>
      </p:sp>
      <p:pic>
        <p:nvPicPr>
          <p:cNvPr id="1026" name="Picture 2" descr="C:\Users\Keith\Dropbox\Images\plannign 4.jpg"/>
          <p:cNvPicPr>
            <a:picLocks noChangeAspect="1" noChangeArrowheads="1"/>
          </p:cNvPicPr>
          <p:nvPr/>
        </p:nvPicPr>
        <p:blipFill>
          <a:blip r:embed="rId2" cstate="print"/>
          <a:srcRect/>
          <a:stretch>
            <a:fillRect/>
          </a:stretch>
        </p:blipFill>
        <p:spPr bwMode="auto">
          <a:xfrm>
            <a:off x="5105400" y="2819400"/>
            <a:ext cx="3811606" cy="23916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4572000" cy="4525963"/>
          </a:xfrm>
          <a:solidFill>
            <a:schemeClr val="accent3">
              <a:lumMod val="20000"/>
              <a:lumOff val="80000"/>
            </a:schemeClr>
          </a:solidFill>
        </p:spPr>
        <p:txBody>
          <a:bodyPr>
            <a:normAutofit lnSpcReduction="10000"/>
          </a:bodyPr>
          <a:lstStyle/>
          <a:p>
            <a:pPr>
              <a:buNone/>
            </a:pPr>
            <a:r>
              <a:rPr lang="en-GB" sz="2000" b="1" dirty="0" smtClean="0"/>
              <a:t>Class Exercise:</a:t>
            </a:r>
          </a:p>
          <a:p>
            <a:endParaRPr lang="en-GB" sz="2000" dirty="0" smtClean="0">
              <a:solidFill>
                <a:srgbClr val="FF00FF"/>
              </a:solidFill>
            </a:endParaRPr>
          </a:p>
          <a:p>
            <a:r>
              <a:rPr lang="en-GB" sz="2000" dirty="0" smtClean="0">
                <a:solidFill>
                  <a:srgbClr val="FF00FF"/>
                </a:solidFill>
              </a:rPr>
              <a:t>Review the example Completed Personal Plan</a:t>
            </a:r>
          </a:p>
          <a:p>
            <a:pPr>
              <a:buNone/>
            </a:pPr>
            <a:endParaRPr lang="en-GB" sz="2000" dirty="0" smtClean="0">
              <a:solidFill>
                <a:srgbClr val="FF00FF"/>
              </a:solidFill>
            </a:endParaRPr>
          </a:p>
          <a:p>
            <a:r>
              <a:rPr lang="en-GB" sz="2000" dirty="0" smtClean="0">
                <a:solidFill>
                  <a:srgbClr val="FF00FF"/>
                </a:solidFill>
              </a:rPr>
              <a:t>What are your thoughts?</a:t>
            </a:r>
          </a:p>
          <a:p>
            <a:pPr>
              <a:buNone/>
            </a:pPr>
            <a:endParaRPr lang="en-GB" sz="2000" dirty="0" smtClean="0">
              <a:solidFill>
                <a:srgbClr val="FF00FF"/>
              </a:solidFill>
            </a:endParaRPr>
          </a:p>
          <a:p>
            <a:r>
              <a:rPr lang="en-GB" sz="2000" dirty="0" smtClean="0">
                <a:solidFill>
                  <a:srgbClr val="FF00FF"/>
                </a:solidFill>
              </a:rPr>
              <a:t>How do you feel about having gone through the process of developing your own plan?</a:t>
            </a:r>
            <a:endParaRPr lang="en-GB" sz="2000" dirty="0" smtClean="0"/>
          </a:p>
          <a:p>
            <a:pPr>
              <a:buNone/>
            </a:pPr>
            <a:endParaRPr lang="en-US" sz="2000" dirty="0" smtClean="0"/>
          </a:p>
          <a:p>
            <a:r>
              <a:rPr lang="en-GB" sz="2000" dirty="0" smtClean="0">
                <a:solidFill>
                  <a:srgbClr val="FF00FF"/>
                </a:solidFill>
              </a:rPr>
              <a:t>What will you do with your Personal Plan now?</a:t>
            </a:r>
          </a:p>
          <a:p>
            <a:pPr>
              <a:buNone/>
            </a:pPr>
            <a:endParaRPr lang="en-GB" sz="2000" dirty="0" smtClean="0">
              <a:solidFill>
                <a:srgbClr val="FF00FF"/>
              </a:solidFill>
            </a:endParaRPr>
          </a:p>
          <a:p>
            <a:pPr>
              <a:buNone/>
            </a:pPr>
            <a:endParaRPr lang="en-GB" dirty="0" smtClean="0">
              <a:solidFill>
                <a:srgbClr val="FF00FF"/>
              </a:solidFill>
            </a:endParaRPr>
          </a:p>
          <a:p>
            <a:pPr>
              <a:buNone/>
            </a:pPr>
            <a:endParaRPr lang="en-GB" dirty="0">
              <a:solidFill>
                <a:srgbClr val="FF00FF"/>
              </a:solidFill>
            </a:endParaRP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lvl="0"/>
            <a:r>
              <a:rPr lang="en-GB" sz="2000" dirty="0" smtClean="0"/>
              <a:t>You are at the stage where your are considering your future options which include work and/or higher education</a:t>
            </a:r>
          </a:p>
          <a:p>
            <a:pPr lvl="0">
              <a:buNone/>
            </a:pPr>
            <a:endParaRPr lang="en-GB" sz="2000" dirty="0" smtClean="0"/>
          </a:p>
          <a:p>
            <a:pPr lvl="0"/>
            <a:r>
              <a:rPr lang="en-GB" sz="2000" dirty="0" smtClean="0"/>
              <a:t>A high proportion of people fall into their career by accident, some enjoy their work but many don’t</a:t>
            </a:r>
          </a:p>
          <a:p>
            <a:pPr lvl="0"/>
            <a:endParaRPr lang="en-GB" sz="2000" dirty="0" smtClean="0"/>
          </a:p>
          <a:p>
            <a:r>
              <a:rPr lang="en-GB" sz="2000" dirty="0" smtClean="0"/>
              <a:t>This is a shame as work represents such a large proportion of our time and it has a significant knock-on effect on other areas of our lives, happiness and wellbeing</a:t>
            </a:r>
          </a:p>
          <a:p>
            <a:pPr lvl="0">
              <a:buNone/>
            </a:pPr>
            <a:endParaRPr lang="en-GB" sz="2000" dirty="0" smtClean="0"/>
          </a:p>
          <a:p>
            <a:r>
              <a:rPr lang="en-GB" sz="2000" dirty="0" smtClean="0"/>
              <a:t>So it is important to have a vision of your future and try to identify and plan how you get there</a:t>
            </a:r>
          </a:p>
          <a:p>
            <a:pPr lvl="0"/>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6" name="Picture 2" descr="The Vision = Power Source&#10;Only way to fight through the daily pain of&#10;doing what’s difficult. Vision creates passion.&#10;It’s..."/>
          <p:cNvPicPr>
            <a:picLocks noChangeAspect="1" noChangeArrowheads="1"/>
          </p:cNvPicPr>
          <p:nvPr/>
        </p:nvPicPr>
        <p:blipFill>
          <a:blip r:embed="rId2" cstate="print"/>
          <a:srcRect/>
          <a:stretch>
            <a:fillRect/>
          </a:stretch>
        </p:blipFill>
        <p:spPr bwMode="auto">
          <a:xfrm>
            <a:off x="5537200" y="2286000"/>
            <a:ext cx="3352800"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381000" y="1295400"/>
            <a:ext cx="4648200" cy="5334000"/>
          </a:xfrm>
          <a:solidFill>
            <a:schemeClr val="accent6">
              <a:lumMod val="20000"/>
              <a:lumOff val="80000"/>
            </a:schemeClr>
          </a:solidFill>
        </p:spPr>
        <p:txBody>
          <a:bodyPr>
            <a:normAutofit fontScale="32500" lnSpcReduction="20000"/>
          </a:bodyPr>
          <a:lstStyle/>
          <a:p>
            <a:pPr fontAlgn="base">
              <a:buNone/>
            </a:pPr>
            <a:r>
              <a:rPr lang="en-GB" sz="5500" b="1" dirty="0" smtClean="0"/>
              <a:t>Class Exercise:</a:t>
            </a:r>
          </a:p>
          <a:p>
            <a:pPr fontAlgn="base">
              <a:buNone/>
            </a:pPr>
            <a:endParaRPr lang="en-GB" sz="5500" b="1" dirty="0" smtClean="0">
              <a:solidFill>
                <a:srgbClr val="FF00FF"/>
              </a:solidFill>
            </a:endParaRPr>
          </a:p>
          <a:p>
            <a:pPr fontAlgn="base"/>
            <a:r>
              <a:rPr lang="en-US" sz="5500" dirty="0" smtClean="0">
                <a:solidFill>
                  <a:srgbClr val="FF00FF"/>
                </a:solidFill>
              </a:rPr>
              <a:t>Sometimes things don’t work out immediately and as we would like them to</a:t>
            </a:r>
          </a:p>
          <a:p>
            <a:pPr fontAlgn="base">
              <a:buNone/>
            </a:pPr>
            <a:endParaRPr lang="en-US" sz="5500" dirty="0" smtClean="0">
              <a:solidFill>
                <a:srgbClr val="FF00FF"/>
              </a:solidFill>
            </a:endParaRPr>
          </a:p>
          <a:p>
            <a:pPr fontAlgn="base"/>
            <a:r>
              <a:rPr lang="en-US" sz="5500" dirty="0" smtClean="0">
                <a:solidFill>
                  <a:srgbClr val="FF00FF"/>
                </a:solidFill>
              </a:rPr>
              <a:t>A young person has set their heart on going to University. When they open their exam results, they do not have grades to get into Uni</a:t>
            </a:r>
          </a:p>
          <a:p>
            <a:pPr fontAlgn="base">
              <a:buNone/>
            </a:pPr>
            <a:endParaRPr lang="en-US" sz="5500" dirty="0" smtClean="0">
              <a:solidFill>
                <a:srgbClr val="FF00FF"/>
              </a:solidFill>
            </a:endParaRPr>
          </a:p>
          <a:p>
            <a:pPr fontAlgn="base"/>
            <a:r>
              <a:rPr lang="en-US" sz="5500" dirty="0" smtClean="0">
                <a:solidFill>
                  <a:srgbClr val="FF00FF"/>
                </a:solidFill>
              </a:rPr>
              <a:t>What thoughts and feelings might this person have at this time and how do you think it might affect them?</a:t>
            </a:r>
          </a:p>
          <a:p>
            <a:pPr fontAlgn="base">
              <a:buNone/>
            </a:pPr>
            <a:endParaRPr lang="en-US" sz="5500" dirty="0" smtClean="0">
              <a:solidFill>
                <a:srgbClr val="FF00FF"/>
              </a:solidFill>
            </a:endParaRPr>
          </a:p>
          <a:p>
            <a:pPr fontAlgn="base"/>
            <a:r>
              <a:rPr lang="en-US" sz="5500" dirty="0" smtClean="0">
                <a:solidFill>
                  <a:srgbClr val="FF00FF"/>
                </a:solidFill>
              </a:rPr>
              <a:t>What options do you think they should consider and what positive encouragement could you give them?</a:t>
            </a:r>
          </a:p>
          <a:p>
            <a:pPr fontAlgn="base">
              <a:buNone/>
            </a:pPr>
            <a:endParaRPr lang="en-US" sz="5500" dirty="0" smtClean="0">
              <a:solidFill>
                <a:srgbClr val="FF00FF"/>
              </a:solidFill>
            </a:endParaRPr>
          </a:p>
          <a:p>
            <a:pPr fontAlgn="base"/>
            <a:r>
              <a:rPr lang="en-US" sz="5500" dirty="0" smtClean="0">
                <a:solidFill>
                  <a:srgbClr val="FF00FF"/>
                </a:solidFill>
              </a:rPr>
              <a:t>Share these with the class</a:t>
            </a:r>
          </a:p>
          <a:p>
            <a:pPr fontAlgn="base"/>
            <a:endParaRPr lang="en-US" sz="2000" dirty="0" smtClean="0">
              <a:solidFill>
                <a:srgbClr val="FF00FF"/>
              </a:solidFill>
            </a:endParaRPr>
          </a:p>
          <a:p>
            <a:pPr fontAlgn="base"/>
            <a:endParaRPr lang="en-US" sz="2000" dirty="0" smtClean="0">
              <a:solidFill>
                <a:srgbClr val="FF00FF"/>
              </a:solidFill>
            </a:endParaRPr>
          </a:p>
          <a:p>
            <a:pPr fontAlgn="base">
              <a:buNone/>
            </a:pPr>
            <a:r>
              <a:rPr lang="en-GB" dirty="0" smtClean="0"/>
              <a:t/>
            </a:r>
            <a:br>
              <a:rPr lang="en-GB" dirty="0" smtClean="0"/>
            </a:br>
            <a:r>
              <a:rPr lang="en-GB" dirty="0" smtClean="0"/>
              <a:t> </a:t>
            </a:r>
          </a:p>
          <a:p>
            <a:pPr>
              <a:buNone/>
            </a:pPr>
            <a:endParaRPr lang="en-GB"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Understand </a:t>
            </a:r>
            <a:r>
              <a:rPr lang="en-GB" sz="2000" dirty="0" smtClean="0"/>
              <a:t> the knowledge </a:t>
            </a:r>
            <a:r>
              <a:rPr lang="en-GB" sz="2000" dirty="0" smtClean="0"/>
              <a:t>and skills needed for setting realistic and challenging personal targets and goals</a:t>
            </a:r>
          </a:p>
          <a:p>
            <a:pPr>
              <a:buNone/>
            </a:pPr>
            <a:endParaRPr lang="en-GB" sz="2000" dirty="0" smtClean="0"/>
          </a:p>
          <a:p>
            <a:r>
              <a:rPr lang="en-GB" sz="2000" dirty="0" smtClean="0"/>
              <a:t>Evaluate our own personal strengths and areas for development and to use this to inform goal setting</a:t>
            </a:r>
          </a:p>
          <a:p>
            <a:pPr>
              <a:buNone/>
            </a:pPr>
            <a:endParaRPr lang="en-GB" sz="2000" dirty="0" smtClean="0"/>
          </a:p>
          <a:p>
            <a:r>
              <a:rPr lang="en-GB" sz="2000" dirty="0" smtClean="0"/>
              <a:t>Capture our personal outputs in the Draft Personal Plan provided</a:t>
            </a:r>
          </a:p>
          <a:p>
            <a:pPr>
              <a:buNone/>
            </a:pPr>
            <a:endParaRPr lang="en-GB" sz="2000" dirty="0" smtClean="0"/>
          </a:p>
          <a:p>
            <a:pPr>
              <a:buNone/>
            </a:pPr>
            <a:endParaRPr lang="en-GB" sz="2000" dirty="0" smtClean="0"/>
          </a:p>
          <a:p>
            <a:endParaRPr lang="en-GB" sz="2000" dirty="0" smtClean="0"/>
          </a:p>
          <a:p>
            <a:endParaRPr lang="en-GB" dirty="0"/>
          </a:p>
        </p:txBody>
      </p:sp>
      <p:pic>
        <p:nvPicPr>
          <p:cNvPr id="1026" name="Picture 2" descr="C:\Users\Keith\Dropbox\Images\target green.jpg"/>
          <p:cNvPicPr>
            <a:picLocks noChangeAspect="1" noChangeArrowheads="1"/>
          </p:cNvPicPr>
          <p:nvPr/>
        </p:nvPicPr>
        <p:blipFill>
          <a:blip r:embed="rId2" cstate="print"/>
          <a:srcRect/>
          <a:stretch>
            <a:fillRect/>
          </a:stretch>
        </p:blipFill>
        <p:spPr bwMode="auto">
          <a:xfrm>
            <a:off x="5619750" y="2362200"/>
            <a:ext cx="3429000" cy="2743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5181600" cy="4525963"/>
          </a:xfrm>
        </p:spPr>
        <p:style>
          <a:lnRef idx="1">
            <a:schemeClr val="accent3"/>
          </a:lnRef>
          <a:fillRef idx="2">
            <a:schemeClr val="accent3"/>
          </a:fillRef>
          <a:effectRef idx="1">
            <a:schemeClr val="accent3"/>
          </a:effectRef>
          <a:fontRef idx="minor">
            <a:schemeClr val="dk1"/>
          </a:fontRef>
        </p:style>
        <p:txBody>
          <a:bodyPr>
            <a:normAutofit fontScale="85000" lnSpcReduction="10000"/>
          </a:bodyPr>
          <a:lstStyle/>
          <a:p>
            <a:r>
              <a:rPr lang="en-GB" sz="2000" b="1" dirty="0" smtClean="0"/>
              <a:t>A lot of people aim at nothing in life and hit it with amazing accuracy</a:t>
            </a:r>
          </a:p>
          <a:p>
            <a:pPr>
              <a:buNone/>
            </a:pPr>
            <a:endParaRPr lang="en-GB" sz="2000" b="1" i="1" dirty="0" smtClean="0"/>
          </a:p>
          <a:p>
            <a:pPr algn="ctr">
              <a:buNone/>
            </a:pPr>
            <a:r>
              <a:rPr lang="en-GB" sz="2000" i="1" dirty="0" smtClean="0"/>
              <a:t>A man was travelling and stopped at a crossroads next to an elderly lady. He asked “Where does this road take me?” </a:t>
            </a:r>
          </a:p>
          <a:p>
            <a:pPr algn="ctr">
              <a:buNone/>
            </a:pPr>
            <a:r>
              <a:rPr lang="en-GB" sz="2000" i="1" dirty="0" smtClean="0"/>
              <a:t>	The elderly lady replied, “Where do you want to go?” </a:t>
            </a:r>
          </a:p>
          <a:p>
            <a:pPr algn="ctr">
              <a:buNone/>
            </a:pPr>
            <a:r>
              <a:rPr lang="en-GB" sz="2000" i="1" dirty="0" smtClean="0"/>
              <a:t>The man then said, “I don’t know.” </a:t>
            </a:r>
          </a:p>
          <a:p>
            <a:pPr algn="ctr">
              <a:buNone/>
            </a:pPr>
            <a:r>
              <a:rPr lang="en-GB" sz="2000" i="1" dirty="0" smtClean="0"/>
              <a:t>The elderly said, “Then take any road, what difference does it make?”</a:t>
            </a:r>
          </a:p>
          <a:p>
            <a:pPr>
              <a:buNone/>
            </a:pPr>
            <a:endParaRPr lang="en-GB" sz="2000" dirty="0" smtClean="0"/>
          </a:p>
          <a:p>
            <a:r>
              <a:rPr lang="en-GB" sz="2000" dirty="0" smtClean="0"/>
              <a:t>When we don’t know where we are going, any road will take us there</a:t>
            </a:r>
          </a:p>
          <a:p>
            <a:pPr>
              <a:buNone/>
            </a:pPr>
            <a:endParaRPr lang="en-GB" sz="2000" dirty="0" smtClean="0"/>
          </a:p>
          <a:p>
            <a:r>
              <a:rPr lang="en-GB" sz="2000" dirty="0" smtClean="0"/>
              <a:t>Having a positive vision and plan for our future helps us to be focussed and energised and is good for our mental health</a:t>
            </a:r>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5" name="Picture 4" descr="http://photos1.blogger.com/blogger/7873/1589/1600/crossroad1.jpg"/>
          <p:cNvPicPr>
            <a:picLocks noChangeAspect="1" noChangeArrowheads="1"/>
          </p:cNvPicPr>
          <p:nvPr/>
        </p:nvPicPr>
        <p:blipFill>
          <a:blip r:embed="rId2" cstate="print"/>
          <a:srcRect/>
          <a:stretch>
            <a:fillRect/>
          </a:stretch>
        </p:blipFill>
        <p:spPr bwMode="auto">
          <a:xfrm>
            <a:off x="5918200" y="2667000"/>
            <a:ext cx="3149600"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5105400" cy="4800600"/>
          </a:xfrm>
          <a:solidFill>
            <a:schemeClr val="bg2">
              <a:lumMod val="90000"/>
            </a:schemeClr>
          </a:solidFill>
        </p:spPr>
        <p:txBody>
          <a:bodyPr>
            <a:normAutofit fontScale="40000" lnSpcReduction="20000"/>
          </a:bodyPr>
          <a:lstStyle/>
          <a:p>
            <a:pPr>
              <a:buNone/>
            </a:pPr>
            <a:r>
              <a:rPr lang="en-GB" sz="4000" b="1" dirty="0" smtClean="0"/>
              <a:t>My Choices:</a:t>
            </a:r>
          </a:p>
          <a:p>
            <a:pPr>
              <a:buNone/>
            </a:pPr>
            <a:endParaRPr lang="en-GB" sz="4000" dirty="0" smtClean="0"/>
          </a:p>
          <a:p>
            <a:r>
              <a:rPr lang="en-GB" sz="4000" dirty="0" smtClean="0"/>
              <a:t>Our choice of career is often influenced by people close to us e.g. Parents and we hear comments including ‘my parents want me to be a doctor or a builder’ or anything else they feel might help you succeed</a:t>
            </a:r>
          </a:p>
          <a:p>
            <a:pPr>
              <a:buNone/>
            </a:pPr>
            <a:endParaRPr lang="en-GB" sz="4000" dirty="0" smtClean="0"/>
          </a:p>
          <a:p>
            <a:r>
              <a:rPr lang="en-GB" sz="4000" dirty="0" smtClean="0"/>
              <a:t>This is done for all of the right reasons but may not be what you would like to do</a:t>
            </a:r>
          </a:p>
          <a:p>
            <a:pPr>
              <a:buNone/>
            </a:pPr>
            <a:endParaRPr lang="en-GB" sz="4000" dirty="0" smtClean="0"/>
          </a:p>
          <a:p>
            <a:r>
              <a:rPr lang="en-GB" sz="4000" dirty="0" smtClean="0"/>
              <a:t>Today's lesson is aimed at exploring your thoughts on your dreams and goals and providing an approach and  draft plan to help you to focus on achieving them</a:t>
            </a:r>
          </a:p>
          <a:p>
            <a:pPr>
              <a:buNone/>
            </a:pPr>
            <a:endParaRPr lang="en-GB" sz="4000" b="1" dirty="0" smtClean="0"/>
          </a:p>
          <a:p>
            <a:r>
              <a:rPr lang="en-GB" sz="4000" dirty="0" smtClean="0"/>
              <a:t>Personal Planning </a:t>
            </a:r>
            <a:r>
              <a:rPr lang="en-GB" sz="4000" dirty="0" err="1" smtClean="0"/>
              <a:t>i</a:t>
            </a:r>
            <a:r>
              <a:rPr lang="en-US" sz="4000" dirty="0" smtClean="0"/>
              <a:t>s about aligning your personal and professional goals with who you are and what is most important to you</a:t>
            </a:r>
            <a:endParaRPr lang="en-GB" sz="4000" dirty="0" smtClean="0"/>
          </a:p>
          <a:p>
            <a:pPr>
              <a:buNone/>
            </a:pPr>
            <a:endParaRPr lang="en-GB" sz="4000" dirty="0" smtClean="0"/>
          </a:p>
          <a:p>
            <a:r>
              <a:rPr lang="en-GB" sz="4000" dirty="0" smtClean="0"/>
              <a:t>Dreams and goals change over time so the draft plan can be updated to reflect this</a:t>
            </a:r>
          </a:p>
          <a:p>
            <a:endParaRPr lang="en-GB" dirty="0"/>
          </a:p>
        </p:txBody>
      </p:sp>
      <p:pic>
        <p:nvPicPr>
          <p:cNvPr id="4" name="Picture 3" descr="graduates.jpg"/>
          <p:cNvPicPr>
            <a:picLocks noChangeAspect="1"/>
          </p:cNvPicPr>
          <p:nvPr/>
        </p:nvPicPr>
        <p:blipFill>
          <a:blip r:embed="rId2" cstate="print"/>
          <a:stretch>
            <a:fillRect/>
          </a:stretch>
        </p:blipFill>
        <p:spPr>
          <a:xfrm>
            <a:off x="5715000" y="1653473"/>
            <a:ext cx="3331852" cy="44425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381000" y="1295400"/>
            <a:ext cx="4267200" cy="5181600"/>
          </a:xfrm>
          <a:solidFill>
            <a:schemeClr val="accent6">
              <a:lumMod val="20000"/>
              <a:lumOff val="80000"/>
            </a:schemeClr>
          </a:solidFill>
        </p:spPr>
        <p:txBody>
          <a:bodyPr>
            <a:normAutofit/>
          </a:bodyPr>
          <a:lstStyle/>
          <a:p>
            <a:pPr fontAlgn="base">
              <a:buNone/>
            </a:pPr>
            <a:r>
              <a:rPr lang="en-GB" sz="2000" b="1" dirty="0" smtClean="0"/>
              <a:t>Personal Exercise:</a:t>
            </a:r>
          </a:p>
          <a:p>
            <a:pPr fontAlgn="base">
              <a:buNone/>
            </a:pPr>
            <a:endParaRPr lang="en-GB" sz="2000" b="1" dirty="0" smtClean="0">
              <a:solidFill>
                <a:srgbClr val="FF00FF"/>
              </a:solidFill>
            </a:endParaRPr>
          </a:p>
          <a:p>
            <a:pPr fontAlgn="base"/>
            <a:r>
              <a:rPr lang="en-US" sz="2000" dirty="0" smtClean="0">
                <a:solidFill>
                  <a:srgbClr val="FF00FF"/>
                </a:solidFill>
              </a:rPr>
              <a:t>List down three potential career options that you think match with your interests, personality, needs, values and skills</a:t>
            </a:r>
          </a:p>
          <a:p>
            <a:pPr fontAlgn="base">
              <a:buNone/>
            </a:pPr>
            <a:endParaRPr lang="en-US" sz="2000" dirty="0" smtClean="0"/>
          </a:p>
          <a:p>
            <a:pPr fontAlgn="base"/>
            <a:r>
              <a:rPr lang="en-GB" sz="2000" dirty="0" smtClean="0">
                <a:solidFill>
                  <a:srgbClr val="FF00FF"/>
                </a:solidFill>
              </a:rPr>
              <a:t>Put these into your Draft Personal Plan</a:t>
            </a:r>
          </a:p>
          <a:p>
            <a:pPr fontAlgn="base"/>
            <a:endParaRPr lang="en-GB" sz="2000" dirty="0" smtClean="0">
              <a:solidFill>
                <a:srgbClr val="FF00FF"/>
              </a:solidFill>
            </a:endParaRPr>
          </a:p>
          <a:p>
            <a:pPr fontAlgn="base">
              <a:buNone/>
            </a:pPr>
            <a:r>
              <a:rPr lang="en-GB" dirty="0" smtClean="0"/>
              <a:t/>
            </a:r>
            <a:br>
              <a:rPr lang="en-GB" dirty="0" smtClean="0"/>
            </a:br>
            <a:r>
              <a:rPr lang="en-GB" dirty="0" smtClean="0"/>
              <a:t> </a:t>
            </a:r>
          </a:p>
          <a:p>
            <a:pPr>
              <a:buNone/>
            </a:pPr>
            <a:endParaRPr lang="en-GB"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My Vision, Achieving My Goals</a:t>
            </a:r>
            <a:endParaRPr lang="en-GB" sz="2800" dirty="0"/>
          </a:p>
        </p:txBody>
      </p:sp>
      <p:sp>
        <p:nvSpPr>
          <p:cNvPr id="3" name="Content Placeholder 2"/>
          <p:cNvSpPr>
            <a:spLocks noGrp="1"/>
          </p:cNvSpPr>
          <p:nvPr>
            <p:ph idx="1"/>
          </p:nvPr>
        </p:nvSpPr>
        <p:spPr>
          <a:xfrm>
            <a:off x="457200" y="1600200"/>
            <a:ext cx="4953000" cy="4876800"/>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buNone/>
            </a:pPr>
            <a:r>
              <a:rPr lang="en-GB" sz="1900" b="1" dirty="0" smtClean="0"/>
              <a:t>Creating My Personal Plan:</a:t>
            </a:r>
          </a:p>
          <a:p>
            <a:pPr>
              <a:buNone/>
            </a:pPr>
            <a:endParaRPr lang="en-GB" sz="1900" dirty="0" smtClean="0"/>
          </a:p>
          <a:p>
            <a:pPr marL="514350" indent="-514350">
              <a:buFont typeface="+mj-lt"/>
              <a:buAutoNum type="arabicPeriod"/>
            </a:pPr>
            <a:r>
              <a:rPr lang="en-US" sz="1800" dirty="0" smtClean="0"/>
              <a:t>Identify what’s important to you (core values)</a:t>
            </a:r>
          </a:p>
          <a:p>
            <a:pPr marL="914400" lvl="1" indent="-514350">
              <a:buNone/>
            </a:pPr>
            <a:r>
              <a:rPr lang="en-US" sz="1800" dirty="0" smtClean="0"/>
              <a:t>	</a:t>
            </a:r>
            <a:r>
              <a:rPr lang="en-US" sz="1400" i="1" dirty="0" smtClean="0"/>
              <a:t>Ask yourself, “What values and virtues do I most admire and wish to incorporate into my life?”</a:t>
            </a:r>
          </a:p>
          <a:p>
            <a:pPr marL="514350" indent="-514350">
              <a:buFont typeface="+mj-lt"/>
              <a:buAutoNum type="arabicPeriod"/>
            </a:pPr>
            <a:r>
              <a:rPr lang="en-US" sz="1800" dirty="0" smtClean="0"/>
              <a:t> Decide where you want to go (mission)</a:t>
            </a:r>
          </a:p>
          <a:p>
            <a:pPr marL="914400" lvl="1" indent="-514350">
              <a:buNone/>
            </a:pPr>
            <a:r>
              <a:rPr lang="en-US" sz="1800" dirty="0" smtClean="0"/>
              <a:t>	</a:t>
            </a:r>
            <a:r>
              <a:rPr lang="en-US" sz="1400" i="1" dirty="0" smtClean="0"/>
              <a:t>The clearer you are about what you value and believe in, the happier and more effective you will be</a:t>
            </a:r>
          </a:p>
          <a:p>
            <a:pPr marL="582930" indent="-514350">
              <a:buFont typeface="+mj-lt"/>
              <a:buAutoNum type="arabicPeriod" startAt="3"/>
            </a:pPr>
            <a:r>
              <a:rPr lang="en-US" sz="1800" dirty="0" smtClean="0"/>
              <a:t>What it looks like (my vision)</a:t>
            </a:r>
          </a:p>
          <a:p>
            <a:pPr marL="582930" indent="-514350">
              <a:buFont typeface="+mj-lt"/>
              <a:buAutoNum type="arabicPeriod" startAt="3"/>
            </a:pPr>
            <a:r>
              <a:rPr lang="en-US" sz="1800" dirty="0" smtClean="0"/>
              <a:t>Identify  any roadblocks in your way (critical issues)</a:t>
            </a:r>
          </a:p>
          <a:p>
            <a:pPr marL="582930" indent="-514350">
              <a:buFont typeface="+mj-lt"/>
              <a:buAutoNum type="arabicPeriod" startAt="3"/>
            </a:pPr>
            <a:r>
              <a:rPr lang="en-US" sz="1800" dirty="0" smtClean="0"/>
              <a:t>Identify the goals to break through roadblocks</a:t>
            </a:r>
          </a:p>
          <a:p>
            <a:pPr marL="582930" indent="-514350">
              <a:buFont typeface="+mj-lt"/>
              <a:buAutoNum type="arabicPeriod" startAt="3"/>
            </a:pPr>
            <a:r>
              <a:rPr lang="en-US" sz="1800" dirty="0" smtClean="0"/>
              <a:t>Create a plan to meet the goals</a:t>
            </a:r>
          </a:p>
          <a:p>
            <a:pPr marL="582930" indent="-514350">
              <a:buFont typeface="+mj-lt"/>
              <a:buAutoNum type="arabicPeriod" startAt="3"/>
            </a:pPr>
            <a:r>
              <a:rPr lang="en-US" sz="1800" dirty="0" smtClean="0"/>
              <a:t>Establish check points and adjust the plan as needed</a:t>
            </a:r>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123" name="Picture 3" descr="C:\Users\Keith\Dropbox\Images\world in hands.jpg"/>
          <p:cNvPicPr>
            <a:picLocks noChangeAspect="1" noChangeArrowheads="1"/>
          </p:cNvPicPr>
          <p:nvPr/>
        </p:nvPicPr>
        <p:blipFill>
          <a:blip r:embed="rId2" cstate="print"/>
          <a:srcRect/>
          <a:stretch>
            <a:fillRect/>
          </a:stretch>
        </p:blipFill>
        <p:spPr bwMode="auto">
          <a:xfrm>
            <a:off x="5574528" y="2895600"/>
            <a:ext cx="3569472" cy="25034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dissolve">
                                      <p:cBhvr>
                                        <p:cTn id="4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3047</TotalTime>
  <Words>1879</Words>
  <Application>Microsoft Office PowerPoint</Application>
  <PresentationFormat>On-screen Show (4:3)</PresentationFormat>
  <Paragraphs>288</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   Bristol Healthy Schools  Stride  Emotional Health and Wellbeing Programme  Year 11 – Lesson 1  My Vision, Achieving My Goals</vt:lpstr>
      <vt:lpstr>Our School Values and Ground Rules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My Vision, Achieving My Goals</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355</cp:revision>
  <dcterms:created xsi:type="dcterms:W3CDTF">2006-08-16T00:00:00Z</dcterms:created>
  <dcterms:modified xsi:type="dcterms:W3CDTF">2018-01-02T14:59:24Z</dcterms:modified>
</cp:coreProperties>
</file>