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4" r:id="rId3"/>
    <p:sldId id="265" r:id="rId4"/>
    <p:sldId id="267" r:id="rId5"/>
    <p:sldId id="257" r:id="rId6"/>
    <p:sldId id="268" r:id="rId7"/>
    <p:sldId id="302" r:id="rId8"/>
    <p:sldId id="281" r:id="rId9"/>
    <p:sldId id="284" r:id="rId10"/>
    <p:sldId id="300" r:id="rId11"/>
    <p:sldId id="306" r:id="rId12"/>
    <p:sldId id="304" r:id="rId13"/>
    <p:sldId id="307" r:id="rId14"/>
    <p:sldId id="287" r:id="rId15"/>
    <p:sldId id="301" r:id="rId16"/>
    <p:sldId id="298" r:id="rId17"/>
    <p:sldId id="305" r:id="rId18"/>
    <p:sldId id="308" r:id="rId19"/>
    <p:sldId id="299" r:id="rId20"/>
    <p:sldId id="314" r:id="rId21"/>
    <p:sldId id="310" r:id="rId22"/>
    <p:sldId id="311" r:id="rId23"/>
    <p:sldId id="312" r:id="rId24"/>
    <p:sldId id="313" r:id="rId25"/>
    <p:sldId id="28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9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D0EAED-716B-4275-9F40-770D0A30CBA5}" type="datetimeFigureOut">
              <a:rPr lang="en-GB" smtClean="0"/>
              <a:pPr/>
              <a:t>07/01/2018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8DE9DE-32B2-4AF0-B5DD-50A95CC13377}"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78DE9DE-32B2-4AF0-B5DD-50A95CC13377}" type="slidenum">
              <a:rPr lang="en-GB" smtClean="0"/>
              <a:pPr/>
              <a:t>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78DE9DE-32B2-4AF0-B5DD-50A95CC13377}"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vimeo.com/231887531/b8340f09e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11 – Lesson 2</a:t>
            </a:r>
            <a:br>
              <a:rPr lang="en-GB" dirty="0" smtClean="0">
                <a:solidFill>
                  <a:schemeClr val="tx2">
                    <a:lumMod val="60000"/>
                    <a:lumOff val="40000"/>
                  </a:schemeClr>
                </a:solidFill>
              </a:rPr>
            </a:br>
            <a:r>
              <a:rPr lang="en-GB" dirty="0" smtClean="0">
                <a:solidFill>
                  <a:schemeClr val="tx2">
                    <a:lumMod val="60000"/>
                    <a:lumOff val="40000"/>
                  </a:schemeClr>
                </a:solidFill>
              </a:rPr>
              <a:t>Managing Expectations</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Managing Expectations</a:t>
            </a:r>
            <a:endParaRPr lang="en-GB" sz="2800" dirty="0"/>
          </a:p>
        </p:txBody>
      </p:sp>
      <p:sp>
        <p:nvSpPr>
          <p:cNvPr id="3" name="Content Placeholder 2"/>
          <p:cNvSpPr>
            <a:spLocks noGrp="1"/>
          </p:cNvSpPr>
          <p:nvPr>
            <p:ph idx="1"/>
          </p:nvPr>
        </p:nvSpPr>
        <p:spPr>
          <a:xfrm>
            <a:off x="457200" y="1600200"/>
            <a:ext cx="47244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US" sz="2000" b="1" dirty="0" smtClean="0"/>
              <a:t>In Pairs:</a:t>
            </a:r>
          </a:p>
          <a:p>
            <a:pPr>
              <a:buNone/>
            </a:pPr>
            <a:endParaRPr lang="en-US" sz="2000" b="1" dirty="0" smtClean="0"/>
          </a:p>
          <a:p>
            <a:r>
              <a:rPr lang="en-US" sz="2000" dirty="0" smtClean="0">
                <a:solidFill>
                  <a:srgbClr val="FF00FF"/>
                </a:solidFill>
              </a:rPr>
              <a:t>Why do you think others place expectations on you?</a:t>
            </a:r>
          </a:p>
          <a:p>
            <a:pPr>
              <a:buNone/>
            </a:pPr>
            <a:endParaRPr lang="en-US" sz="2000" dirty="0" smtClean="0">
              <a:solidFill>
                <a:srgbClr val="FF00FF"/>
              </a:solidFill>
            </a:endParaRPr>
          </a:p>
          <a:p>
            <a:r>
              <a:rPr lang="en-US" sz="2000" dirty="0" smtClean="0">
                <a:solidFill>
                  <a:srgbClr val="FF00FF"/>
                </a:solidFill>
              </a:rPr>
              <a:t>Why place expectations on yourself?</a:t>
            </a:r>
          </a:p>
          <a:p>
            <a:pPr>
              <a:buNone/>
            </a:pPr>
            <a:endParaRPr lang="en-US" sz="2000" dirty="0" smtClean="0">
              <a:solidFill>
                <a:srgbClr val="FF00FF"/>
              </a:solidFill>
            </a:endParaRPr>
          </a:p>
          <a:p>
            <a:r>
              <a:rPr lang="en-US" sz="2000" dirty="0" smtClean="0">
                <a:solidFill>
                  <a:srgbClr val="FF00FF"/>
                </a:solidFill>
              </a:rPr>
              <a:t>Share your feedback with the class</a:t>
            </a:r>
          </a:p>
          <a:p>
            <a:pPr>
              <a:buNone/>
            </a:pPr>
            <a:endParaRPr lang="en-GB" sz="3600" b="1"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3"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dirty="0"/>
          </a:p>
        </p:txBody>
      </p:sp>
      <p:sp>
        <p:nvSpPr>
          <p:cNvPr id="3" name="Content Placeholder 2"/>
          <p:cNvSpPr>
            <a:spLocks noGrp="1"/>
          </p:cNvSpPr>
          <p:nvPr>
            <p:ph sz="half" idx="1"/>
          </p:nvPr>
        </p:nvSpPr>
        <p:spPr>
          <a:solidFill>
            <a:schemeClr val="accent2">
              <a:lumMod val="20000"/>
              <a:lumOff val="80000"/>
            </a:schemeClr>
          </a:solidFill>
        </p:spPr>
        <p:txBody>
          <a:bodyPr>
            <a:normAutofit fontScale="47500" lnSpcReduction="20000"/>
          </a:bodyPr>
          <a:lstStyle/>
          <a:p>
            <a:pPr algn="ctr">
              <a:buNone/>
            </a:pPr>
            <a:r>
              <a:rPr lang="en-GB" sz="3600" b="1" dirty="0" smtClean="0"/>
              <a:t>Others</a:t>
            </a:r>
          </a:p>
          <a:p>
            <a:pPr>
              <a:buNone/>
            </a:pPr>
            <a:endParaRPr lang="en-GB" dirty="0" smtClean="0"/>
          </a:p>
          <a:p>
            <a:pPr>
              <a:lnSpc>
                <a:spcPct val="80000"/>
              </a:lnSpc>
            </a:pPr>
            <a:r>
              <a:rPr lang="en-GB" altLang="zh-CN" sz="3300" dirty="0" smtClean="0">
                <a:ea typeface="SimSun" pitchFamily="2" charset="-122"/>
              </a:rPr>
              <a:t>Wanting the best for you and forgetting you know what is best for yourself</a:t>
            </a:r>
          </a:p>
          <a:p>
            <a:pPr>
              <a:lnSpc>
                <a:spcPct val="80000"/>
              </a:lnSpc>
              <a:buFont typeface="Wingdings" pitchFamily="2" charset="2"/>
              <a:buNone/>
            </a:pPr>
            <a:endParaRPr lang="en-GB" altLang="zh-CN" sz="3300" dirty="0" smtClean="0">
              <a:ea typeface="SimSun" pitchFamily="2" charset="-122"/>
            </a:endParaRPr>
          </a:p>
          <a:p>
            <a:pPr>
              <a:lnSpc>
                <a:spcPct val="80000"/>
              </a:lnSpc>
            </a:pPr>
            <a:r>
              <a:rPr lang="en-GB" altLang="zh-CN" sz="3300" dirty="0" smtClean="0">
                <a:ea typeface="SimSun" pitchFamily="2" charset="-122"/>
              </a:rPr>
              <a:t>Trying to live their lives through you - wanting you to have the experiences they always wanted but never had the chance to have</a:t>
            </a:r>
          </a:p>
          <a:p>
            <a:pPr>
              <a:lnSpc>
                <a:spcPct val="80000"/>
              </a:lnSpc>
              <a:buFont typeface="Wingdings" pitchFamily="2" charset="2"/>
              <a:buNone/>
            </a:pPr>
            <a:endParaRPr lang="en-GB" altLang="zh-CN" sz="3300" dirty="0" smtClean="0">
              <a:ea typeface="SimSun" pitchFamily="2" charset="-122"/>
            </a:endParaRPr>
          </a:p>
          <a:p>
            <a:pPr>
              <a:lnSpc>
                <a:spcPct val="80000"/>
              </a:lnSpc>
            </a:pPr>
            <a:r>
              <a:rPr lang="en-GB" altLang="zh-CN" sz="3300" dirty="0" smtClean="0">
                <a:ea typeface="SimSun" pitchFamily="2" charset="-122"/>
              </a:rPr>
              <a:t>Assuming that an experience or value that worked for them will work for you too -forgetting that what works for them, may not work for everybody</a:t>
            </a:r>
          </a:p>
          <a:p>
            <a:pPr>
              <a:lnSpc>
                <a:spcPct val="80000"/>
              </a:lnSpc>
              <a:buFont typeface="Wingdings" pitchFamily="2" charset="2"/>
              <a:buNone/>
            </a:pPr>
            <a:endParaRPr lang="en-GB" altLang="zh-CN" sz="3300" dirty="0" smtClean="0">
              <a:ea typeface="SimSun" pitchFamily="2" charset="-122"/>
            </a:endParaRPr>
          </a:p>
          <a:p>
            <a:pPr>
              <a:lnSpc>
                <a:spcPct val="80000"/>
              </a:lnSpc>
            </a:pPr>
            <a:r>
              <a:rPr lang="en-GB" altLang="zh-CN" sz="3300" dirty="0" smtClean="0">
                <a:ea typeface="SimSun" pitchFamily="2" charset="-122"/>
              </a:rPr>
              <a:t>Placing different culture or value systems onto you. For example, your parents and grandparents might have been raised in a time and culture with values very different to yours, and may not realise or understand that the expectations they are placing on you are not ones that you would choose for yourself</a:t>
            </a:r>
          </a:p>
          <a:p>
            <a:pPr>
              <a:buNone/>
            </a:pPr>
            <a:endParaRPr lang="en-GB" dirty="0"/>
          </a:p>
        </p:txBody>
      </p:sp>
      <p:sp>
        <p:nvSpPr>
          <p:cNvPr id="4" name="Content Placeholder 3"/>
          <p:cNvSpPr>
            <a:spLocks noGrp="1"/>
          </p:cNvSpPr>
          <p:nvPr>
            <p:ph sz="half" idx="2"/>
          </p:nvPr>
        </p:nvSpPr>
        <p:spPr>
          <a:solidFill>
            <a:schemeClr val="accent3">
              <a:lumMod val="40000"/>
              <a:lumOff val="60000"/>
            </a:schemeClr>
          </a:solidFill>
        </p:spPr>
        <p:txBody>
          <a:bodyPr>
            <a:normAutofit fontScale="47500" lnSpcReduction="20000"/>
          </a:bodyPr>
          <a:lstStyle/>
          <a:p>
            <a:pPr algn="ctr">
              <a:buNone/>
            </a:pPr>
            <a:r>
              <a:rPr lang="en-GB" sz="3600" b="1" dirty="0" smtClean="0"/>
              <a:t>Yourself</a:t>
            </a:r>
          </a:p>
          <a:p>
            <a:pPr>
              <a:buNone/>
            </a:pPr>
            <a:endParaRPr lang="en-GB" dirty="0" smtClean="0"/>
          </a:p>
          <a:p>
            <a:pPr>
              <a:lnSpc>
                <a:spcPct val="80000"/>
              </a:lnSpc>
            </a:pPr>
            <a:r>
              <a:rPr lang="en-US" sz="3400" dirty="0" smtClean="0"/>
              <a:t>You might feel that meeting high expectations is the only way to get the approval of others</a:t>
            </a:r>
          </a:p>
          <a:p>
            <a:pPr>
              <a:lnSpc>
                <a:spcPct val="80000"/>
              </a:lnSpc>
              <a:buFont typeface="Wingdings" pitchFamily="2" charset="2"/>
              <a:buNone/>
            </a:pPr>
            <a:endParaRPr lang="en-US" sz="3400" dirty="0" smtClean="0"/>
          </a:p>
          <a:p>
            <a:pPr>
              <a:lnSpc>
                <a:spcPct val="80000"/>
              </a:lnSpc>
            </a:pPr>
            <a:r>
              <a:rPr lang="en-US" sz="3400" dirty="0" smtClean="0"/>
              <a:t>You might feel that achievement is the only way to be happy</a:t>
            </a:r>
          </a:p>
          <a:p>
            <a:pPr>
              <a:lnSpc>
                <a:spcPct val="80000"/>
              </a:lnSpc>
              <a:buFont typeface="Wingdings" pitchFamily="2" charset="2"/>
              <a:buNone/>
            </a:pPr>
            <a:endParaRPr lang="en-US" sz="3400" dirty="0" smtClean="0"/>
          </a:p>
          <a:p>
            <a:pPr>
              <a:lnSpc>
                <a:spcPct val="80000"/>
              </a:lnSpc>
            </a:pPr>
            <a:r>
              <a:rPr lang="en-US" sz="3400" dirty="0" smtClean="0"/>
              <a:t>You might feel that having high expectations of yourself pushes you to strive for and achieve bigger and better things</a:t>
            </a:r>
          </a:p>
          <a:p>
            <a:pPr>
              <a:lnSpc>
                <a:spcPct val="80000"/>
              </a:lnSpc>
              <a:buFont typeface="Wingdings" pitchFamily="2" charset="2"/>
              <a:buNone/>
            </a:pPr>
            <a:endParaRPr lang="en-US" sz="3400" dirty="0" smtClean="0"/>
          </a:p>
          <a:p>
            <a:pPr>
              <a:lnSpc>
                <a:spcPct val="80000"/>
              </a:lnSpc>
            </a:pPr>
            <a:r>
              <a:rPr lang="en-US" sz="3400" dirty="0" smtClean="0"/>
              <a:t>To set yourself up to fail - you might be more afraid of achieving your goals than failing to, or you might really expect to fail</a:t>
            </a:r>
          </a:p>
          <a:p>
            <a:pPr>
              <a:buNone/>
            </a:pP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Managing Expectations</a:t>
            </a:r>
            <a:endParaRPr lang="en-GB" sz="2800" dirty="0"/>
          </a:p>
        </p:txBody>
      </p:sp>
      <p:sp>
        <p:nvSpPr>
          <p:cNvPr id="3" name="Content Placeholder 2"/>
          <p:cNvSpPr>
            <a:spLocks noGrp="1"/>
          </p:cNvSpPr>
          <p:nvPr>
            <p:ph idx="1"/>
          </p:nvPr>
        </p:nvSpPr>
        <p:spPr>
          <a:xfrm>
            <a:off x="457200" y="1600200"/>
            <a:ext cx="47244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US" sz="2000" b="1" dirty="0" smtClean="0"/>
              <a:t>Class Discussion:</a:t>
            </a:r>
          </a:p>
          <a:p>
            <a:pPr>
              <a:buNone/>
            </a:pPr>
            <a:endParaRPr lang="en-US" sz="2000" b="1" dirty="0" smtClean="0"/>
          </a:p>
          <a:p>
            <a:r>
              <a:rPr lang="en-US" sz="2000" dirty="0" smtClean="0">
                <a:solidFill>
                  <a:srgbClr val="FF00FF"/>
                </a:solidFill>
              </a:rPr>
              <a:t>How do you think expectations and pressure can affect you positively and negatively?</a:t>
            </a:r>
          </a:p>
          <a:p>
            <a:pPr>
              <a:buNone/>
            </a:pPr>
            <a:endParaRPr lang="en-GB" sz="3600" b="1"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dirty="0"/>
          </a:p>
        </p:txBody>
      </p:sp>
      <p:sp>
        <p:nvSpPr>
          <p:cNvPr id="3" name="Content Placeholder 2"/>
          <p:cNvSpPr>
            <a:spLocks noGrp="1"/>
          </p:cNvSpPr>
          <p:nvPr>
            <p:ph sz="half" idx="1"/>
          </p:nvPr>
        </p:nvSpPr>
        <p:spPr>
          <a:solidFill>
            <a:schemeClr val="tx2">
              <a:lumMod val="20000"/>
              <a:lumOff val="80000"/>
            </a:schemeClr>
          </a:solidFill>
        </p:spPr>
        <p:txBody>
          <a:bodyPr>
            <a:normAutofit fontScale="40000" lnSpcReduction="20000"/>
          </a:bodyPr>
          <a:lstStyle/>
          <a:p>
            <a:pPr algn="ctr">
              <a:buNone/>
            </a:pPr>
            <a:r>
              <a:rPr lang="en-GB" sz="5000" b="1" dirty="0" smtClean="0"/>
              <a:t>Positive</a:t>
            </a:r>
          </a:p>
          <a:p>
            <a:pPr>
              <a:buNone/>
            </a:pPr>
            <a:endParaRPr lang="en-GB" dirty="0" smtClean="0"/>
          </a:p>
          <a:p>
            <a:pPr>
              <a:lnSpc>
                <a:spcPct val="120000"/>
              </a:lnSpc>
            </a:pPr>
            <a:r>
              <a:rPr lang="en-GB" altLang="zh-CN" sz="4000" dirty="0" smtClean="0">
                <a:ea typeface="SimSun" pitchFamily="2" charset="-122"/>
              </a:rPr>
              <a:t>Help to challenge or motivate you to do your best</a:t>
            </a:r>
          </a:p>
          <a:p>
            <a:pPr>
              <a:lnSpc>
                <a:spcPct val="120000"/>
              </a:lnSpc>
              <a:buNone/>
            </a:pPr>
            <a:endParaRPr lang="en-GB" altLang="zh-CN" sz="4000" dirty="0" smtClean="0">
              <a:ea typeface="SimSun" pitchFamily="2" charset="-122"/>
            </a:endParaRPr>
          </a:p>
          <a:p>
            <a:pPr>
              <a:lnSpc>
                <a:spcPct val="120000"/>
              </a:lnSpc>
            </a:pPr>
            <a:r>
              <a:rPr lang="en-GB" sz="4000" dirty="0" smtClean="0">
                <a:ea typeface="SimSun" pitchFamily="2" charset="-122"/>
              </a:rPr>
              <a:t>Bring you back on track</a:t>
            </a:r>
          </a:p>
          <a:p>
            <a:pPr>
              <a:lnSpc>
                <a:spcPct val="120000"/>
              </a:lnSpc>
              <a:buNone/>
            </a:pPr>
            <a:endParaRPr lang="en-GB" sz="4000" dirty="0" smtClean="0">
              <a:ea typeface="SimSun" pitchFamily="2" charset="-122"/>
            </a:endParaRPr>
          </a:p>
          <a:p>
            <a:pPr>
              <a:lnSpc>
                <a:spcPct val="120000"/>
              </a:lnSpc>
            </a:pPr>
            <a:r>
              <a:rPr lang="en-GB" sz="4000" dirty="0" smtClean="0">
                <a:ea typeface="SimSun" pitchFamily="2" charset="-122"/>
              </a:rPr>
              <a:t>Make you change negative to positive behaviour</a:t>
            </a:r>
            <a:endParaRPr lang="en-GB" sz="4000" dirty="0"/>
          </a:p>
        </p:txBody>
      </p:sp>
      <p:sp>
        <p:nvSpPr>
          <p:cNvPr id="4" name="Content Placeholder 3"/>
          <p:cNvSpPr>
            <a:spLocks noGrp="1"/>
          </p:cNvSpPr>
          <p:nvPr>
            <p:ph sz="half" idx="2"/>
          </p:nvPr>
        </p:nvSpPr>
        <p:spPr>
          <a:solidFill>
            <a:schemeClr val="accent2">
              <a:lumMod val="40000"/>
              <a:lumOff val="60000"/>
            </a:schemeClr>
          </a:solidFill>
        </p:spPr>
        <p:txBody>
          <a:bodyPr>
            <a:normAutofit fontScale="40000" lnSpcReduction="20000"/>
          </a:bodyPr>
          <a:lstStyle/>
          <a:p>
            <a:pPr algn="ctr">
              <a:buNone/>
            </a:pPr>
            <a:r>
              <a:rPr lang="en-GB" sz="5000" b="1" dirty="0" smtClean="0"/>
              <a:t>Negative</a:t>
            </a:r>
          </a:p>
          <a:p>
            <a:pPr>
              <a:buNone/>
            </a:pPr>
            <a:endParaRPr lang="en-GB" dirty="0" smtClean="0"/>
          </a:p>
          <a:p>
            <a:r>
              <a:rPr lang="en-US" altLang="zh-CN" sz="4000" dirty="0" smtClean="0">
                <a:ea typeface="SimSun" pitchFamily="2" charset="-122"/>
              </a:rPr>
              <a:t>Stress or anxiety, feeling helpless, overwhelmed or powerless, feeling down or depressed, feeling guilty, sense of failure or low self-esteem </a:t>
            </a:r>
          </a:p>
          <a:p>
            <a:pPr>
              <a:buNone/>
            </a:pPr>
            <a:endParaRPr lang="en-GB" altLang="zh-CN" sz="4000" dirty="0" smtClean="0">
              <a:ea typeface="SimSun" pitchFamily="2" charset="-122"/>
            </a:endParaRPr>
          </a:p>
          <a:p>
            <a:r>
              <a:rPr lang="en-US" altLang="zh-CN" sz="4000" dirty="0" smtClean="0">
                <a:ea typeface="SimSun" pitchFamily="2" charset="-122"/>
              </a:rPr>
              <a:t>Family problems such as fighting and lack of communication</a:t>
            </a:r>
          </a:p>
          <a:p>
            <a:pPr>
              <a:buNone/>
            </a:pPr>
            <a:endParaRPr lang="en-US" altLang="zh-CN" sz="4000" dirty="0" smtClean="0">
              <a:ea typeface="SimSun" pitchFamily="2" charset="-122"/>
            </a:endParaRPr>
          </a:p>
          <a:p>
            <a:r>
              <a:rPr lang="en-US" altLang="zh-CN" sz="4000" dirty="0" smtClean="0">
                <a:ea typeface="SimSun" pitchFamily="2" charset="-122"/>
              </a:rPr>
              <a:t>School problems such as not doing as you had hoped and making bad decisions</a:t>
            </a:r>
          </a:p>
          <a:p>
            <a:pPr>
              <a:buNone/>
            </a:pPr>
            <a:endParaRPr lang="en-US" altLang="zh-CN" sz="4000" dirty="0" smtClean="0">
              <a:ea typeface="SimSun" pitchFamily="2" charset="-122"/>
            </a:endParaRPr>
          </a:p>
          <a:p>
            <a:r>
              <a:rPr lang="en-US" altLang="zh-CN" sz="4000" dirty="0" smtClean="0">
                <a:ea typeface="SimSun" pitchFamily="2" charset="-122"/>
              </a:rPr>
              <a:t>Relationship or friendship problems, use of drugs, alcohol or smoking</a:t>
            </a:r>
          </a:p>
          <a:p>
            <a:endParaRPr lang="en-US" altLang="zh-CN" sz="4000" dirty="0" smtClean="0">
              <a:ea typeface="SimSun" pitchFamily="2" charset="-122"/>
            </a:endParaRPr>
          </a:p>
          <a:p>
            <a:r>
              <a:rPr lang="en-US" altLang="zh-CN" sz="4000" dirty="0" smtClean="0">
                <a:ea typeface="SimSun" pitchFamily="2" charset="-122"/>
              </a:rPr>
              <a:t>Not,  eating well, feeling like doing exercise or getting enough sleep, feeling run down and unwell</a:t>
            </a:r>
            <a:endParaRPr lang="en-US" sz="4000" dirty="0" smtClean="0"/>
          </a:p>
          <a:p>
            <a:endParaRPr lang="en-US" altLang="zh-CN" sz="3600" dirty="0" smtClean="0">
              <a:ea typeface="SimSun"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b="1" dirty="0">
              <a:solidFill>
                <a:schemeClr val="accent6"/>
              </a:solidFill>
            </a:endParaRPr>
          </a:p>
        </p:txBody>
      </p:sp>
      <p:sp>
        <p:nvSpPr>
          <p:cNvPr id="5" name="Content Placeholder 4"/>
          <p:cNvSpPr>
            <a:spLocks noGrp="1"/>
          </p:cNvSpPr>
          <p:nvPr>
            <p:ph idx="1"/>
          </p:nvPr>
        </p:nvSpPr>
        <p:spPr>
          <a:xfrm>
            <a:off x="457200" y="1600200"/>
            <a:ext cx="5943600" cy="5257800"/>
          </a:xfrm>
          <a:solidFill>
            <a:schemeClr val="bg2"/>
          </a:solidFill>
        </p:spPr>
        <p:txBody>
          <a:bodyPr>
            <a:normAutofit fontScale="85000" lnSpcReduction="10000"/>
          </a:bodyPr>
          <a:lstStyle/>
          <a:p>
            <a:pPr>
              <a:buNone/>
            </a:pPr>
            <a:r>
              <a:rPr lang="en-GB" altLang="zh-CN" sz="2000" b="1" dirty="0" smtClean="0">
                <a:ea typeface="SimSun" pitchFamily="2" charset="-122"/>
              </a:rPr>
              <a:t>Depression:</a:t>
            </a:r>
          </a:p>
          <a:p>
            <a:pPr>
              <a:buNone/>
            </a:pPr>
            <a:endParaRPr lang="en-GB" altLang="zh-CN" sz="2000" b="1" dirty="0" smtClean="0">
              <a:ea typeface="SimSun" pitchFamily="2" charset="-122"/>
            </a:endParaRPr>
          </a:p>
          <a:p>
            <a:r>
              <a:rPr lang="en-GB" sz="1800" dirty="0" smtClean="0"/>
              <a:t>Depression is a low mood. In its mildest form depression can mean just being in low spirits. It doesn’t stop you leading your normal life, but can make things harder to do and seem less worthwhile. At its most severe, depression can be life threatening because it can make you feel suicidal or simply give up the will to live</a:t>
            </a:r>
          </a:p>
          <a:p>
            <a:pPr>
              <a:buNone/>
            </a:pPr>
            <a:endParaRPr lang="en-GB" sz="1800" b="1" dirty="0" smtClean="0"/>
          </a:p>
          <a:p>
            <a:pPr>
              <a:buNone/>
            </a:pPr>
            <a:r>
              <a:rPr lang="en-GB" sz="1800" b="1" dirty="0" smtClean="0"/>
              <a:t>Common signs</a:t>
            </a:r>
          </a:p>
          <a:p>
            <a:pPr>
              <a:buNone/>
            </a:pPr>
            <a:endParaRPr lang="en-GB" sz="1800" dirty="0" smtClean="0"/>
          </a:p>
          <a:p>
            <a:r>
              <a:rPr lang="en-GB" sz="1800" dirty="0" smtClean="0"/>
              <a:t>Avoiding social events and activities you usually enjoy</a:t>
            </a:r>
          </a:p>
          <a:p>
            <a:r>
              <a:rPr lang="en-GB" sz="1800" dirty="0" smtClean="0"/>
              <a:t>Self harming or suicidal behaviour.</a:t>
            </a:r>
          </a:p>
          <a:p>
            <a:r>
              <a:rPr lang="en-GB" sz="1800" dirty="0" smtClean="0"/>
              <a:t>Finding it difficult to speak or think clearly</a:t>
            </a:r>
          </a:p>
          <a:p>
            <a:r>
              <a:rPr lang="en-GB" sz="1800" dirty="0" smtClean="0"/>
              <a:t>Losing interest in intimacy</a:t>
            </a:r>
          </a:p>
          <a:p>
            <a:r>
              <a:rPr lang="en-GB" sz="1800" dirty="0" smtClean="0"/>
              <a:t>Difficulty in remembering things or concentrating</a:t>
            </a:r>
          </a:p>
          <a:p>
            <a:r>
              <a:rPr lang="en-GB" sz="1800" dirty="0" smtClean="0"/>
              <a:t>Using more tobacco, alcohol or other drugs than normal.</a:t>
            </a:r>
          </a:p>
          <a:p>
            <a:r>
              <a:rPr lang="en-GB" sz="1800" dirty="0" smtClean="0"/>
              <a:t>Difficulty sleeping or sleeping too much </a:t>
            </a:r>
          </a:p>
          <a:p>
            <a:r>
              <a:rPr lang="en-GB" sz="1800" dirty="0" smtClean="0"/>
              <a:t>Feeling tired all the time </a:t>
            </a:r>
          </a:p>
          <a:p>
            <a:r>
              <a:rPr lang="en-GB" sz="1800" dirty="0" smtClean="0"/>
              <a:t>No appetite and losing weight or eating too much and gaining weight.</a:t>
            </a:r>
          </a:p>
          <a:p>
            <a:r>
              <a:rPr lang="en-GB" sz="1800" dirty="0" smtClean="0"/>
              <a:t>Physical aches and pains with no obvious physical cause.</a:t>
            </a:r>
          </a:p>
          <a:p>
            <a:r>
              <a:rPr lang="en-GB" sz="1800" dirty="0" smtClean="0"/>
              <a:t>Moving very slowly or being restless and agitated</a:t>
            </a:r>
            <a:endParaRPr lang="en-GB" altLang="zh-CN" sz="2000" dirty="0" smtClean="0">
              <a:ea typeface="SimSun" pitchFamily="2" charset="-122"/>
            </a:endParaRPr>
          </a:p>
          <a:p>
            <a:endParaRPr lang="en-US" altLang="zh-CN" sz="2000" dirty="0" smtClean="0">
              <a:ea typeface="SimSun" pitchFamily="2" charset="-122"/>
            </a:endParaRPr>
          </a:p>
          <a:p>
            <a:endParaRPr lang="en-US" altLang="zh-CN" sz="2000" dirty="0" smtClean="0">
              <a:ea typeface="SimSun" pitchFamily="2" charset="-122"/>
            </a:endParaRPr>
          </a:p>
        </p:txBody>
      </p:sp>
      <p:pic>
        <p:nvPicPr>
          <p:cNvPr id="6" name="Picture 5" descr="helping hands.jpg"/>
          <p:cNvPicPr>
            <a:picLocks noChangeAspect="1"/>
          </p:cNvPicPr>
          <p:nvPr/>
        </p:nvPicPr>
        <p:blipFill>
          <a:blip r:embed="rId2" cstate="print"/>
          <a:stretch>
            <a:fillRect/>
          </a:stretch>
        </p:blipFill>
        <p:spPr>
          <a:xfrm>
            <a:off x="6477000" y="1676400"/>
            <a:ext cx="2362200" cy="4800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additive="base">
                                        <p:cTn id="1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additive="base">
                                        <p:cTn id="17"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 calcmode="lin" valueType="num">
                                      <p:cBhvr additive="base">
                                        <p:cTn id="22"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 calcmode="lin" valueType="num">
                                      <p:cBhvr additive="base">
                                        <p:cTn id="27"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7" end="7"/>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5">
                                            <p:txEl>
                                              <p:pRg st="8" end="8"/>
                                            </p:txEl>
                                          </p:spTgt>
                                        </p:tgtEl>
                                        <p:attrNameLst>
                                          <p:attrName>style.visibility</p:attrName>
                                        </p:attrNameLst>
                                      </p:cBhvr>
                                      <p:to>
                                        <p:strVal val="visible"/>
                                      </p:to>
                                    </p:set>
                                    <p:anim calcmode="lin" valueType="num">
                                      <p:cBhvr additive="base">
                                        <p:cTn id="32"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8" end="8"/>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5">
                                            <p:txEl>
                                              <p:pRg st="9" end="9"/>
                                            </p:txEl>
                                          </p:spTgt>
                                        </p:tgtEl>
                                        <p:attrNameLst>
                                          <p:attrName>style.visibility</p:attrName>
                                        </p:attrNameLst>
                                      </p:cBhvr>
                                      <p:to>
                                        <p:strVal val="visible"/>
                                      </p:to>
                                    </p:set>
                                    <p:anim calcmode="lin" valueType="num">
                                      <p:cBhvr additive="base">
                                        <p:cTn id="37"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9" end="9"/>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5">
                                            <p:txEl>
                                              <p:pRg st="10" end="10"/>
                                            </p:txEl>
                                          </p:spTgt>
                                        </p:tgtEl>
                                        <p:attrNameLst>
                                          <p:attrName>style.visibility</p:attrName>
                                        </p:attrNameLst>
                                      </p:cBhvr>
                                      <p:to>
                                        <p:strVal val="visible"/>
                                      </p:to>
                                    </p:set>
                                    <p:anim calcmode="lin" valueType="num">
                                      <p:cBhvr additive="base">
                                        <p:cTn id="42" dur="500" fill="hold"/>
                                        <p:tgtEl>
                                          <p:spTgt spid="5">
                                            <p:txEl>
                                              <p:pRg st="10" end="10"/>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
                                            <p:txEl>
                                              <p:pRg st="10" end="10"/>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5">
                                            <p:txEl>
                                              <p:pRg st="11" end="11"/>
                                            </p:txEl>
                                          </p:spTgt>
                                        </p:tgtEl>
                                        <p:attrNameLst>
                                          <p:attrName>style.visibility</p:attrName>
                                        </p:attrNameLst>
                                      </p:cBhvr>
                                      <p:to>
                                        <p:strVal val="visible"/>
                                      </p:to>
                                    </p:set>
                                    <p:anim calcmode="lin" valueType="num">
                                      <p:cBhvr additive="base">
                                        <p:cTn id="47" dur="500" fill="hold"/>
                                        <p:tgtEl>
                                          <p:spTgt spid="5">
                                            <p:txEl>
                                              <p:pRg st="11" end="11"/>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
                                            <p:txEl>
                                              <p:pRg st="11" end="11"/>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9" fill="hold" nodeType="afterEffect">
                                  <p:stCondLst>
                                    <p:cond delay="0"/>
                                  </p:stCondLst>
                                  <p:childTnLst>
                                    <p:set>
                                      <p:cBhvr>
                                        <p:cTn id="51" dur="1" fill="hold">
                                          <p:stCondLst>
                                            <p:cond delay="0"/>
                                          </p:stCondLst>
                                        </p:cTn>
                                        <p:tgtEl>
                                          <p:spTgt spid="5">
                                            <p:txEl>
                                              <p:pRg st="12" end="12"/>
                                            </p:txEl>
                                          </p:spTgt>
                                        </p:tgtEl>
                                        <p:attrNameLst>
                                          <p:attrName>style.visibility</p:attrName>
                                        </p:attrNameLst>
                                      </p:cBhvr>
                                      <p:to>
                                        <p:strVal val="visible"/>
                                      </p:to>
                                    </p:set>
                                    <p:anim calcmode="lin" valueType="num">
                                      <p:cBhvr additive="base">
                                        <p:cTn id="52" dur="500" fill="hold"/>
                                        <p:tgtEl>
                                          <p:spTgt spid="5">
                                            <p:txEl>
                                              <p:pRg st="12" end="12"/>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5">
                                            <p:txEl>
                                              <p:pRg st="12" end="12"/>
                                            </p:txEl>
                                          </p:spTgt>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9" fill="hold" nodeType="afterEffect">
                                  <p:stCondLst>
                                    <p:cond delay="0"/>
                                  </p:stCondLst>
                                  <p:childTnLst>
                                    <p:set>
                                      <p:cBhvr>
                                        <p:cTn id="56" dur="1" fill="hold">
                                          <p:stCondLst>
                                            <p:cond delay="0"/>
                                          </p:stCondLst>
                                        </p:cTn>
                                        <p:tgtEl>
                                          <p:spTgt spid="5">
                                            <p:txEl>
                                              <p:pRg st="13" end="13"/>
                                            </p:txEl>
                                          </p:spTgt>
                                        </p:tgtEl>
                                        <p:attrNameLst>
                                          <p:attrName>style.visibility</p:attrName>
                                        </p:attrNameLst>
                                      </p:cBhvr>
                                      <p:to>
                                        <p:strVal val="visible"/>
                                      </p:to>
                                    </p:set>
                                    <p:anim calcmode="lin" valueType="num">
                                      <p:cBhvr additive="base">
                                        <p:cTn id="57" dur="500" fill="hold"/>
                                        <p:tgtEl>
                                          <p:spTgt spid="5">
                                            <p:txEl>
                                              <p:pRg st="13" end="13"/>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
                                            <p:txEl>
                                              <p:pRg st="13" end="13"/>
                                            </p:txEl>
                                          </p:spTgt>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 presetClass="entr" presetSubtype="9" fill="hold" nodeType="afterEffect">
                                  <p:stCondLst>
                                    <p:cond delay="0"/>
                                  </p:stCondLst>
                                  <p:childTnLst>
                                    <p:set>
                                      <p:cBhvr>
                                        <p:cTn id="61" dur="1" fill="hold">
                                          <p:stCondLst>
                                            <p:cond delay="0"/>
                                          </p:stCondLst>
                                        </p:cTn>
                                        <p:tgtEl>
                                          <p:spTgt spid="5">
                                            <p:txEl>
                                              <p:pRg st="14" end="14"/>
                                            </p:txEl>
                                          </p:spTgt>
                                        </p:tgtEl>
                                        <p:attrNameLst>
                                          <p:attrName>style.visibility</p:attrName>
                                        </p:attrNameLst>
                                      </p:cBhvr>
                                      <p:to>
                                        <p:strVal val="visible"/>
                                      </p:to>
                                    </p:set>
                                    <p:anim calcmode="lin" valueType="num">
                                      <p:cBhvr additive="base">
                                        <p:cTn id="62" dur="500" fill="hold"/>
                                        <p:tgtEl>
                                          <p:spTgt spid="5">
                                            <p:txEl>
                                              <p:pRg st="14" end="14"/>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5">
                                            <p:txEl>
                                              <p:pRg st="14" end="14"/>
                                            </p:txEl>
                                          </p:spTgt>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2" presetClass="entr" presetSubtype="9" fill="hold" nodeType="afterEffect">
                                  <p:stCondLst>
                                    <p:cond delay="0"/>
                                  </p:stCondLst>
                                  <p:childTnLst>
                                    <p:set>
                                      <p:cBhvr>
                                        <p:cTn id="66" dur="1" fill="hold">
                                          <p:stCondLst>
                                            <p:cond delay="0"/>
                                          </p:stCondLst>
                                        </p:cTn>
                                        <p:tgtEl>
                                          <p:spTgt spid="5">
                                            <p:txEl>
                                              <p:pRg st="15" end="15"/>
                                            </p:txEl>
                                          </p:spTgt>
                                        </p:tgtEl>
                                        <p:attrNameLst>
                                          <p:attrName>style.visibility</p:attrName>
                                        </p:attrNameLst>
                                      </p:cBhvr>
                                      <p:to>
                                        <p:strVal val="visible"/>
                                      </p:to>
                                    </p:set>
                                    <p:anim calcmode="lin" valueType="num">
                                      <p:cBhvr additive="base">
                                        <p:cTn id="67" dur="500" fill="hold"/>
                                        <p:tgtEl>
                                          <p:spTgt spid="5">
                                            <p:txEl>
                                              <p:pRg st="15" end="15"/>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5">
                                            <p:txEl>
                                              <p:pRg st="15" end="15"/>
                                            </p:txEl>
                                          </p:spTgt>
                                        </p:tgtEl>
                                        <p:attrNameLst>
                                          <p:attrName>ppt_y</p:attrName>
                                        </p:attrNameLst>
                                      </p:cBhvr>
                                      <p:tavLst>
                                        <p:tav tm="0">
                                          <p:val>
                                            <p:strVal val="0-#ppt_h/2"/>
                                          </p:val>
                                        </p:tav>
                                        <p:tav tm="100000">
                                          <p:val>
                                            <p:strVal val="#ppt_y"/>
                                          </p:val>
                                        </p:tav>
                                      </p:tavLst>
                                    </p:anim>
                                  </p:childTnLst>
                                </p:cTn>
                              </p:par>
                            </p:childTnLst>
                          </p:cTn>
                        </p:par>
                        <p:par>
                          <p:cTn id="69" fill="hold">
                            <p:stCondLst>
                              <p:cond delay="6500"/>
                            </p:stCondLst>
                            <p:childTnLst>
                              <p:par>
                                <p:cTn id="70" presetID="2" presetClass="entr" presetSubtype="9" fill="hold" nodeType="afterEffect">
                                  <p:stCondLst>
                                    <p:cond delay="0"/>
                                  </p:stCondLst>
                                  <p:childTnLst>
                                    <p:set>
                                      <p:cBhvr>
                                        <p:cTn id="71" dur="1" fill="hold">
                                          <p:stCondLst>
                                            <p:cond delay="0"/>
                                          </p:stCondLst>
                                        </p:cTn>
                                        <p:tgtEl>
                                          <p:spTgt spid="5">
                                            <p:txEl>
                                              <p:pRg st="16" end="16"/>
                                            </p:txEl>
                                          </p:spTgt>
                                        </p:tgtEl>
                                        <p:attrNameLst>
                                          <p:attrName>style.visibility</p:attrName>
                                        </p:attrNameLst>
                                      </p:cBhvr>
                                      <p:to>
                                        <p:strVal val="visible"/>
                                      </p:to>
                                    </p:set>
                                    <p:anim calcmode="lin" valueType="num">
                                      <p:cBhvr additive="base">
                                        <p:cTn id="72" dur="500" fill="hold"/>
                                        <p:tgtEl>
                                          <p:spTgt spid="5">
                                            <p:txEl>
                                              <p:pRg st="16" end="16"/>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5">
                                            <p:txEl>
                                              <p:pRg st="16" end="1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b="1" dirty="0">
              <a:solidFill>
                <a:schemeClr val="accent6"/>
              </a:solidFill>
            </a:endParaRPr>
          </a:p>
        </p:txBody>
      </p:sp>
      <p:sp>
        <p:nvSpPr>
          <p:cNvPr id="5" name="Content Placeholder 4"/>
          <p:cNvSpPr>
            <a:spLocks noGrp="1"/>
          </p:cNvSpPr>
          <p:nvPr>
            <p:ph idx="1"/>
          </p:nvPr>
        </p:nvSpPr>
        <p:spPr>
          <a:xfrm>
            <a:off x="457200" y="1600200"/>
            <a:ext cx="4953000" cy="5257800"/>
          </a:xfrm>
          <a:solidFill>
            <a:schemeClr val="accent4">
              <a:lumMod val="20000"/>
              <a:lumOff val="80000"/>
            </a:schemeClr>
          </a:solidFill>
        </p:spPr>
        <p:txBody>
          <a:bodyPr>
            <a:normAutofit fontScale="92500" lnSpcReduction="20000"/>
          </a:bodyPr>
          <a:lstStyle/>
          <a:p>
            <a:pPr>
              <a:buNone/>
            </a:pPr>
            <a:r>
              <a:rPr lang="en-GB" altLang="zh-CN" sz="1700" b="1" dirty="0" smtClean="0">
                <a:ea typeface="SimSun" pitchFamily="2" charset="-122"/>
              </a:rPr>
              <a:t>Counselling:</a:t>
            </a:r>
          </a:p>
          <a:p>
            <a:pPr>
              <a:buNone/>
            </a:pPr>
            <a:endParaRPr lang="en-GB" altLang="zh-CN" sz="1700" b="1" dirty="0" smtClean="0">
              <a:ea typeface="SimSun" pitchFamily="2" charset="-122"/>
            </a:endParaRPr>
          </a:p>
          <a:p>
            <a:pPr fontAlgn="base"/>
            <a:r>
              <a:rPr lang="en-GB" sz="1700" dirty="0" smtClean="0"/>
              <a:t>Ignoring symptoms of depression could lead to more serious problems so counselling might be beneficial for you if:</a:t>
            </a:r>
          </a:p>
          <a:p>
            <a:pPr fontAlgn="base">
              <a:buNone/>
            </a:pPr>
            <a:endParaRPr lang="en-GB" sz="1700" dirty="0" smtClean="0"/>
          </a:p>
          <a:p>
            <a:pPr lvl="1" fontAlgn="base"/>
            <a:r>
              <a:rPr lang="en-GB" sz="1700" dirty="0" smtClean="0"/>
              <a:t>Something has been troubling you over a period of time and you’re having difficulty finding a solution on your own</a:t>
            </a:r>
          </a:p>
          <a:p>
            <a:pPr lvl="1" fontAlgn="base">
              <a:buNone/>
            </a:pPr>
            <a:endParaRPr lang="en-GB" sz="1700" dirty="0" smtClean="0"/>
          </a:p>
          <a:p>
            <a:pPr lvl="1" fontAlgn="base"/>
            <a:r>
              <a:rPr lang="en-GB" sz="1700" dirty="0" smtClean="0"/>
              <a:t>Things are getting on top of you, and affecting your well being, for example, causing depression, anxiety or stress</a:t>
            </a:r>
          </a:p>
          <a:p>
            <a:pPr lvl="1" fontAlgn="base">
              <a:buNone/>
            </a:pPr>
            <a:endParaRPr lang="en-GB" sz="1700" dirty="0" smtClean="0"/>
          </a:p>
          <a:p>
            <a:pPr lvl="1" fontAlgn="base"/>
            <a:r>
              <a:rPr lang="en-GB" sz="1700" dirty="0" smtClean="0"/>
              <a:t>You find it hard to talk to friends or family because they are directly involved in the issues</a:t>
            </a:r>
          </a:p>
          <a:p>
            <a:pPr lvl="1" fontAlgn="base">
              <a:buNone/>
            </a:pPr>
            <a:endParaRPr lang="en-GB" sz="1700" dirty="0" smtClean="0"/>
          </a:p>
          <a:p>
            <a:pPr lvl="1" fontAlgn="base"/>
            <a:r>
              <a:rPr lang="en-GB" sz="1700" dirty="0" smtClean="0"/>
              <a:t>Issues from the past are having an impact on your day to day life</a:t>
            </a:r>
          </a:p>
          <a:p>
            <a:pPr lvl="1" fontAlgn="base">
              <a:buNone/>
            </a:pPr>
            <a:endParaRPr lang="en-GB" sz="1700" dirty="0" smtClean="0"/>
          </a:p>
          <a:p>
            <a:pPr lvl="1" fontAlgn="base"/>
            <a:r>
              <a:rPr lang="en-GB" sz="1700" dirty="0" smtClean="0"/>
              <a:t>Things that are troubling you are having a negative impact on your relationships or work</a:t>
            </a:r>
          </a:p>
          <a:p>
            <a:endParaRPr lang="en-US" altLang="zh-CN" sz="2000" dirty="0" smtClean="0">
              <a:ea typeface="SimSun" pitchFamily="2" charset="-122"/>
            </a:endParaRPr>
          </a:p>
          <a:p>
            <a:endParaRPr lang="en-US" altLang="zh-CN" sz="2000" dirty="0" smtClean="0">
              <a:ea typeface="SimSun" pitchFamily="2" charset="-122"/>
            </a:endParaRPr>
          </a:p>
        </p:txBody>
      </p:sp>
      <p:pic>
        <p:nvPicPr>
          <p:cNvPr id="7" name="Picture 6" descr="helping hands drowning.jpg"/>
          <p:cNvPicPr>
            <a:picLocks noChangeAspect="1"/>
          </p:cNvPicPr>
          <p:nvPr/>
        </p:nvPicPr>
        <p:blipFill>
          <a:blip r:embed="rId2" cstate="print"/>
          <a:stretch>
            <a:fillRect/>
          </a:stretch>
        </p:blipFill>
        <p:spPr>
          <a:xfrm>
            <a:off x="5591098" y="1981200"/>
            <a:ext cx="3345365" cy="411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dissolve">
                                      <p:cBhvr>
                                        <p:cTn id="19" dur="500"/>
                                        <p:tgtEl>
                                          <p:spTgt spid="5">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animEffect transition="in" filter="dissolve">
                                      <p:cBhvr>
                                        <p:cTn id="23" dur="500"/>
                                        <p:tgtEl>
                                          <p:spTgt spid="5">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animEffect transition="in" filter="dissolve">
                                      <p:cBhvr>
                                        <p:cTn id="27" dur="500"/>
                                        <p:tgtEl>
                                          <p:spTgt spid="5">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animEffect transition="in" filter="dissolve">
                                      <p:cBhvr>
                                        <p:cTn id="31"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dirty="0"/>
          </a:p>
        </p:txBody>
      </p:sp>
      <p:sp>
        <p:nvSpPr>
          <p:cNvPr id="3" name="Content Placeholder 2"/>
          <p:cNvSpPr>
            <a:spLocks noGrp="1"/>
          </p:cNvSpPr>
          <p:nvPr>
            <p:ph idx="1"/>
          </p:nvPr>
        </p:nvSpPr>
        <p:spPr/>
        <p:txBody>
          <a:bodyPr/>
          <a:lstStyle/>
          <a:p>
            <a:r>
              <a:rPr lang="en-GB" dirty="0" smtClean="0"/>
              <a:t>Click the link to the video</a:t>
            </a:r>
          </a:p>
          <a:p>
            <a:endParaRPr lang="en-GB" dirty="0" smtClean="0"/>
          </a:p>
          <a:p>
            <a:r>
              <a:rPr lang="en-GB" dirty="0" smtClean="0">
                <a:hlinkClick r:id="rId2"/>
              </a:rPr>
              <a:t>Michael Johnson Managing Pressure</a:t>
            </a:r>
            <a:r>
              <a:rPr lang="en-GB" dirty="0" smtClean="0"/>
              <a:t> </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Managing Expectations</a:t>
            </a:r>
            <a:endParaRPr lang="en-GB" sz="2800" dirty="0"/>
          </a:p>
        </p:txBody>
      </p:sp>
      <p:sp>
        <p:nvSpPr>
          <p:cNvPr id="3" name="Content Placeholder 2"/>
          <p:cNvSpPr>
            <a:spLocks noGrp="1"/>
          </p:cNvSpPr>
          <p:nvPr>
            <p:ph idx="1"/>
          </p:nvPr>
        </p:nvSpPr>
        <p:spPr>
          <a:xfrm>
            <a:off x="457200" y="1600200"/>
            <a:ext cx="47244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US" sz="2000" b="1" dirty="0" smtClean="0"/>
              <a:t>In Pairs:</a:t>
            </a:r>
          </a:p>
          <a:p>
            <a:pPr>
              <a:buNone/>
            </a:pPr>
            <a:endParaRPr lang="en-US" sz="2000" b="1" dirty="0" smtClean="0"/>
          </a:p>
          <a:p>
            <a:r>
              <a:rPr lang="en-US" sz="2000" dirty="0" smtClean="0">
                <a:solidFill>
                  <a:srgbClr val="FF00FF"/>
                </a:solidFill>
              </a:rPr>
              <a:t>What do you think are good ways of managing expectations and pressure?</a:t>
            </a:r>
          </a:p>
          <a:p>
            <a:pPr>
              <a:buNone/>
            </a:pPr>
            <a:endParaRPr lang="en-US" sz="2000" dirty="0" smtClean="0">
              <a:solidFill>
                <a:srgbClr val="FF00FF"/>
              </a:solidFill>
            </a:endParaRPr>
          </a:p>
          <a:p>
            <a:r>
              <a:rPr lang="en-US" sz="2000" dirty="0" smtClean="0">
                <a:solidFill>
                  <a:srgbClr val="FF00FF"/>
                </a:solidFill>
              </a:rPr>
              <a:t>Share with the class</a:t>
            </a:r>
          </a:p>
          <a:p>
            <a:pPr>
              <a:buNone/>
            </a:pPr>
            <a:endParaRPr lang="en-GB" sz="3600" b="1"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dirty="0"/>
          </a:p>
        </p:txBody>
      </p:sp>
      <p:sp>
        <p:nvSpPr>
          <p:cNvPr id="3" name="Content Placeholder 2"/>
          <p:cNvSpPr>
            <a:spLocks noGrp="1"/>
          </p:cNvSpPr>
          <p:nvPr>
            <p:ph sz="half" idx="1"/>
          </p:nvPr>
        </p:nvSpPr>
        <p:spPr>
          <a:solidFill>
            <a:schemeClr val="tx2">
              <a:lumMod val="20000"/>
              <a:lumOff val="80000"/>
            </a:schemeClr>
          </a:solidFill>
        </p:spPr>
        <p:txBody>
          <a:bodyPr>
            <a:normAutofit fontScale="62500" lnSpcReduction="20000"/>
          </a:bodyPr>
          <a:lstStyle/>
          <a:p>
            <a:r>
              <a:rPr lang="en-US" altLang="zh-CN" sz="2200" dirty="0" smtClean="0">
                <a:ea typeface="SimSun" pitchFamily="2" charset="-122"/>
              </a:rPr>
              <a:t>Decisions should be based on what is best for you</a:t>
            </a:r>
          </a:p>
          <a:p>
            <a:pPr>
              <a:buFont typeface="Wingdings" pitchFamily="2" charset="2"/>
              <a:buNone/>
            </a:pPr>
            <a:endParaRPr lang="en-US" altLang="zh-CN" sz="2200" dirty="0" smtClean="0">
              <a:ea typeface="SimSun" pitchFamily="2" charset="-122"/>
            </a:endParaRPr>
          </a:p>
          <a:p>
            <a:r>
              <a:rPr lang="en-US" altLang="zh-CN" sz="2200" dirty="0" smtClean="0">
                <a:ea typeface="SimSun" pitchFamily="2" charset="-122"/>
              </a:rPr>
              <a:t>Take responsibility for what you do and how you think</a:t>
            </a:r>
          </a:p>
          <a:p>
            <a:pPr>
              <a:buNone/>
            </a:pPr>
            <a:endParaRPr lang="en-US" altLang="zh-CN" sz="2200" dirty="0" smtClean="0">
              <a:ea typeface="SimSun" pitchFamily="2" charset="-122"/>
            </a:endParaRPr>
          </a:p>
          <a:p>
            <a:r>
              <a:rPr lang="en-GB" sz="2200" dirty="0" smtClean="0"/>
              <a:t>Talking to someone outside the situation, such as a friend, parent or teacher can be a great way of expressing your feelings</a:t>
            </a:r>
          </a:p>
          <a:p>
            <a:pPr lvl="1">
              <a:buNone/>
            </a:pPr>
            <a:endParaRPr lang="en-GB" sz="2200" dirty="0" smtClean="0"/>
          </a:p>
          <a:p>
            <a:r>
              <a:rPr lang="en-GB" sz="2200" dirty="0" smtClean="0"/>
              <a:t>If you think you have depression, speak to your teacher or find out what counselling services are available and use them immediately</a:t>
            </a:r>
          </a:p>
          <a:p>
            <a:endParaRPr lang="en-US" altLang="zh-CN" sz="2200" dirty="0" smtClean="0">
              <a:ea typeface="SimSun" pitchFamily="2" charset="-122"/>
            </a:endParaRPr>
          </a:p>
          <a:p>
            <a:r>
              <a:rPr lang="en-US" altLang="zh-CN" sz="2200" dirty="0" smtClean="0">
                <a:ea typeface="SimSun" pitchFamily="2" charset="-122"/>
              </a:rPr>
              <a:t> </a:t>
            </a:r>
            <a:r>
              <a:rPr lang="en-US" sz="2200" dirty="0" smtClean="0"/>
              <a:t>Talk to the person setting the unhelpful expectations  as they might be unaware of the unhelpful pressure they are putting on you</a:t>
            </a:r>
          </a:p>
          <a:p>
            <a:pPr lvl="1">
              <a:buFont typeface="Wingdings" pitchFamily="2" charset="2"/>
              <a:buNone/>
            </a:pPr>
            <a:endParaRPr lang="en-US" sz="2200" dirty="0" smtClean="0"/>
          </a:p>
          <a:p>
            <a:r>
              <a:rPr lang="en-US" sz="2200" dirty="0" smtClean="0"/>
              <a:t>When you talk to them, it might be helpful to use a phrase such as 'When you treat me like this, then </a:t>
            </a:r>
            <a:r>
              <a:rPr lang="en-US" sz="2200" i="1" dirty="0" smtClean="0"/>
              <a:t>x</a:t>
            </a:r>
            <a:r>
              <a:rPr lang="en-US" sz="2200" dirty="0" smtClean="0"/>
              <a:t> happens</a:t>
            </a:r>
            <a:endParaRPr lang="en-GB" sz="2200" dirty="0" smtClean="0"/>
          </a:p>
          <a:p>
            <a:pPr algn="ctr">
              <a:buNone/>
            </a:pPr>
            <a:endParaRPr lang="en-GB" sz="4000" dirty="0"/>
          </a:p>
        </p:txBody>
      </p:sp>
      <p:sp>
        <p:nvSpPr>
          <p:cNvPr id="4" name="Content Placeholder 3"/>
          <p:cNvSpPr>
            <a:spLocks noGrp="1"/>
          </p:cNvSpPr>
          <p:nvPr>
            <p:ph sz="half" idx="2"/>
          </p:nvPr>
        </p:nvSpPr>
        <p:spPr>
          <a:solidFill>
            <a:schemeClr val="accent2">
              <a:lumMod val="40000"/>
              <a:lumOff val="60000"/>
            </a:schemeClr>
          </a:solidFill>
        </p:spPr>
        <p:txBody>
          <a:bodyPr>
            <a:normAutofit fontScale="62500" lnSpcReduction="20000"/>
          </a:bodyPr>
          <a:lstStyle/>
          <a:p>
            <a:r>
              <a:rPr lang="en-GB" sz="2200" dirty="0" smtClean="0"/>
              <a:t>Re-think your own expectations – see if they are achievable for you</a:t>
            </a:r>
          </a:p>
          <a:p>
            <a:pPr>
              <a:buNone/>
            </a:pPr>
            <a:endParaRPr lang="en-GB" sz="2200" dirty="0" smtClean="0"/>
          </a:p>
          <a:p>
            <a:r>
              <a:rPr lang="en-GB" sz="2000" dirty="0" smtClean="0"/>
              <a:t>Space and a change of scenery can be helpful, going for a walk, listening to your favourite music, reading a book, going to the movies, things you like</a:t>
            </a:r>
          </a:p>
          <a:p>
            <a:pPr>
              <a:buNone/>
            </a:pPr>
            <a:endParaRPr lang="en-GB" sz="2000" dirty="0" smtClean="0"/>
          </a:p>
          <a:p>
            <a:pPr marL="342900" lvl="1" indent="-342900">
              <a:buFont typeface="Arial" pitchFamily="34" charset="0"/>
              <a:buChar char="•"/>
            </a:pPr>
            <a:r>
              <a:rPr lang="en-US" sz="2000" dirty="0" smtClean="0"/>
              <a:t>Writing down your feelings can be a great way of understanding a situation, reducing the power of expectations and in developing solutions</a:t>
            </a:r>
          </a:p>
          <a:p>
            <a:pPr marL="342900" lvl="1" indent="-342900">
              <a:buFont typeface="Arial" pitchFamily="34" charset="0"/>
              <a:buChar char="•"/>
            </a:pPr>
            <a:endParaRPr lang="en-US" sz="2000" dirty="0" smtClean="0"/>
          </a:p>
          <a:p>
            <a:r>
              <a:rPr lang="en-US" altLang="zh-CN" sz="2200" dirty="0" smtClean="0">
                <a:ea typeface="SimSun" pitchFamily="2" charset="-122"/>
              </a:rPr>
              <a:t>Don’t use drugs and alcohol  including lots of caffeine or other energy boosting drinks in the hope of feeling better or forgetting expectations and pressure</a:t>
            </a:r>
          </a:p>
          <a:p>
            <a:pPr>
              <a:buNone/>
            </a:pPr>
            <a:endParaRPr lang="en-US" altLang="zh-CN" sz="2200" dirty="0" smtClean="0">
              <a:ea typeface="SimSun" pitchFamily="2" charset="-122"/>
            </a:endParaRPr>
          </a:p>
          <a:p>
            <a:r>
              <a:rPr lang="en-US" altLang="zh-CN" sz="2200" dirty="0" smtClean="0">
                <a:ea typeface="SimSun" pitchFamily="2" charset="-122"/>
              </a:rPr>
              <a:t>Get enough sleep</a:t>
            </a:r>
          </a:p>
          <a:p>
            <a:endParaRPr lang="en-US" altLang="zh-CN" sz="3600" dirty="0" smtClean="0">
              <a:ea typeface="SimSun"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b="1" dirty="0">
              <a:solidFill>
                <a:schemeClr val="accent6"/>
              </a:solidFill>
            </a:endParaRPr>
          </a:p>
        </p:txBody>
      </p:sp>
      <p:sp>
        <p:nvSpPr>
          <p:cNvPr id="3" name="Content Placeholder 2"/>
          <p:cNvSpPr>
            <a:spLocks noGrp="1"/>
          </p:cNvSpPr>
          <p:nvPr>
            <p:ph idx="1"/>
          </p:nvPr>
        </p:nvSpPr>
        <p:spPr>
          <a:xfrm>
            <a:off x="457200" y="1600200"/>
            <a:ext cx="4800600" cy="5257800"/>
          </a:xfrm>
          <a:solidFill>
            <a:schemeClr val="accent3">
              <a:lumMod val="20000"/>
              <a:lumOff val="80000"/>
            </a:schemeClr>
          </a:solidFill>
        </p:spPr>
        <p:txBody>
          <a:bodyPr>
            <a:noAutofit/>
          </a:bodyPr>
          <a:lstStyle/>
          <a:p>
            <a:pPr>
              <a:buNone/>
            </a:pPr>
            <a:r>
              <a:rPr lang="en-GB" sz="1600" b="1" dirty="0" smtClean="0"/>
              <a:t>In Groups of 4:</a:t>
            </a:r>
          </a:p>
          <a:p>
            <a:pPr>
              <a:buNone/>
            </a:pPr>
            <a:endParaRPr lang="en-GB" sz="1600" dirty="0" smtClean="0">
              <a:solidFill>
                <a:srgbClr val="FF00FF"/>
              </a:solidFill>
            </a:endParaRPr>
          </a:p>
          <a:p>
            <a:r>
              <a:rPr lang="en-GB" sz="1600" dirty="0" smtClean="0">
                <a:solidFill>
                  <a:srgbClr val="FF00FF"/>
                </a:solidFill>
              </a:rPr>
              <a:t>You are worried about your friend. They don’t seem to enjoy the things you used to do together. They often make excuses to avoid social situations. You have noticed they seem really tired all the time, and seem to have lost all their energy and enthusiasm. This has been going on for several weeks and seems to be getting </a:t>
            </a:r>
            <a:r>
              <a:rPr lang="en-GB" sz="1600" dirty="0" smtClean="0">
                <a:solidFill>
                  <a:srgbClr val="FF00FF"/>
                </a:solidFill>
              </a:rPr>
              <a:t>worse</a:t>
            </a:r>
            <a:endParaRPr lang="en-GB" sz="1600" dirty="0" smtClean="0">
              <a:solidFill>
                <a:srgbClr val="FF00FF"/>
              </a:solidFill>
            </a:endParaRPr>
          </a:p>
          <a:p>
            <a:pPr lvl="1">
              <a:buNone/>
            </a:pPr>
            <a:endParaRPr lang="en-GB" sz="1600" dirty="0" smtClean="0">
              <a:solidFill>
                <a:srgbClr val="FF00FF"/>
              </a:solidFill>
            </a:endParaRPr>
          </a:p>
          <a:p>
            <a:r>
              <a:rPr lang="en-GB" sz="1600" dirty="0" smtClean="0">
                <a:solidFill>
                  <a:srgbClr val="FF00FF"/>
                </a:solidFill>
              </a:rPr>
              <a:t>Compose a message that you want to say to them as a concerned friend to the signs of things not being right</a:t>
            </a:r>
          </a:p>
          <a:p>
            <a:pPr>
              <a:buNone/>
            </a:pPr>
            <a:endParaRPr lang="en-GB" sz="1600" dirty="0" smtClean="0">
              <a:solidFill>
                <a:srgbClr val="FF00FF"/>
              </a:solidFill>
            </a:endParaRPr>
          </a:p>
          <a:p>
            <a:r>
              <a:rPr lang="en-GB" sz="1600" dirty="0" smtClean="0">
                <a:solidFill>
                  <a:srgbClr val="FF00FF"/>
                </a:solidFill>
              </a:rPr>
              <a:t>Share it with the class</a:t>
            </a:r>
            <a:endParaRPr lang="en-GB" sz="16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70575" y="1371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6"/>
          </a:lnRef>
          <a:fillRef idx="2">
            <a:schemeClr val="accent6"/>
          </a:fillRef>
          <a:effectRef idx="1">
            <a:schemeClr val="accent6"/>
          </a:effectRef>
          <a:fontRef idx="minor">
            <a:schemeClr val="dk1"/>
          </a:fontRef>
        </p:style>
        <p:txBody>
          <a:bodyPr>
            <a:normAutofit/>
          </a:bodyPr>
          <a:lstStyle/>
          <a:p>
            <a:pPr>
              <a:lnSpc>
                <a:spcPct val="90000"/>
              </a:lnSpc>
            </a:pPr>
            <a:r>
              <a:rPr lang="en-GB" altLang="zh-CN" sz="2000" dirty="0" smtClean="0">
                <a:ea typeface="SimSun" pitchFamily="2" charset="-122"/>
              </a:rPr>
              <a:t>Everyone goes through times when they feel the expectations or pressure to achieve certain things, behave in a particular way or even to look a certain way</a:t>
            </a:r>
          </a:p>
          <a:p>
            <a:pPr>
              <a:lnSpc>
                <a:spcPct val="90000"/>
              </a:lnSpc>
              <a:buFont typeface="Wingdings" pitchFamily="2" charset="2"/>
              <a:buNone/>
            </a:pPr>
            <a:r>
              <a:rPr lang="en-GB" altLang="zh-CN" sz="2000" dirty="0" smtClean="0">
                <a:ea typeface="SimSun" pitchFamily="2" charset="-122"/>
              </a:rPr>
              <a:t> </a:t>
            </a:r>
          </a:p>
          <a:p>
            <a:pPr>
              <a:lnSpc>
                <a:spcPct val="90000"/>
              </a:lnSpc>
            </a:pPr>
            <a:r>
              <a:rPr lang="en-GB" altLang="zh-CN" sz="2000" dirty="0" smtClean="0">
                <a:ea typeface="SimSun" pitchFamily="2" charset="-122"/>
              </a:rPr>
              <a:t>Expectations and pressure might have a positive influence, helping you to challenge or motivate yourself to do your best</a:t>
            </a:r>
          </a:p>
          <a:p>
            <a:pPr>
              <a:lnSpc>
                <a:spcPct val="90000"/>
              </a:lnSpc>
              <a:buFont typeface="Wingdings" pitchFamily="2" charset="2"/>
              <a:buNone/>
            </a:pPr>
            <a:endParaRPr lang="en-GB" altLang="zh-CN" sz="2000" dirty="0" smtClean="0">
              <a:ea typeface="SimSun" pitchFamily="2" charset="-122"/>
            </a:endParaRPr>
          </a:p>
          <a:p>
            <a:pPr>
              <a:lnSpc>
                <a:spcPct val="90000"/>
              </a:lnSpc>
            </a:pPr>
            <a:r>
              <a:rPr lang="en-GB" altLang="zh-CN" sz="2000" dirty="0" smtClean="0">
                <a:ea typeface="SimSun" pitchFamily="2" charset="-122"/>
              </a:rPr>
              <a:t>However, unrealistic pressure might not be helpful and have a negative impact on your thoughts, feelings, behaviour and mental health</a:t>
            </a: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026" name="Picture 2" descr="C:\Users\Keith\Dropbox\Images\eye.jpg"/>
          <p:cNvPicPr>
            <a:picLocks noChangeAspect="1" noChangeArrowheads="1"/>
          </p:cNvPicPr>
          <p:nvPr/>
        </p:nvPicPr>
        <p:blipFill>
          <a:blip r:embed="rId2" cstate="print"/>
          <a:srcRect/>
          <a:stretch>
            <a:fillRect/>
          </a:stretch>
        </p:blipFill>
        <p:spPr bwMode="auto">
          <a:xfrm>
            <a:off x="5410200" y="2209800"/>
            <a:ext cx="3635827" cy="36449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dirty="0"/>
          </a:p>
        </p:txBody>
      </p:sp>
      <p:sp>
        <p:nvSpPr>
          <p:cNvPr id="3" name="Content Placeholder 2"/>
          <p:cNvSpPr>
            <a:spLocks noGrp="1"/>
          </p:cNvSpPr>
          <p:nvPr>
            <p:ph idx="1"/>
          </p:nvPr>
        </p:nvSpPr>
        <p:spPr>
          <a:xfrm>
            <a:off x="457200" y="1600200"/>
            <a:ext cx="4800600" cy="4525963"/>
          </a:xfrm>
          <a:solidFill>
            <a:schemeClr val="accent6">
              <a:lumMod val="20000"/>
              <a:lumOff val="80000"/>
            </a:schemeClr>
          </a:solidFill>
        </p:spPr>
        <p:txBody>
          <a:bodyPr>
            <a:normAutofit/>
          </a:bodyPr>
          <a:lstStyle/>
          <a:p>
            <a:pPr>
              <a:buNone/>
            </a:pPr>
            <a:r>
              <a:rPr lang="en-GB" sz="2000" b="1" dirty="0" smtClean="0"/>
              <a:t>In Groups of 4: </a:t>
            </a:r>
          </a:p>
          <a:p>
            <a:pPr>
              <a:buNone/>
            </a:pPr>
            <a:endParaRPr lang="en-GB" sz="2000" dirty="0" smtClean="0"/>
          </a:p>
          <a:p>
            <a:r>
              <a:rPr lang="en-GB" sz="2000" dirty="0" smtClean="0">
                <a:solidFill>
                  <a:srgbClr val="FF00FF"/>
                </a:solidFill>
              </a:rPr>
              <a:t>What are some of the pressures that Year 11 students face?</a:t>
            </a:r>
          </a:p>
          <a:p>
            <a:pPr>
              <a:buNone/>
            </a:pPr>
            <a:endParaRPr lang="en-GB" sz="2000" dirty="0" smtClean="0">
              <a:solidFill>
                <a:srgbClr val="FF00FF"/>
              </a:solidFill>
            </a:endParaRPr>
          </a:p>
          <a:p>
            <a:r>
              <a:rPr lang="en-GB" sz="2000" dirty="0" smtClean="0">
                <a:solidFill>
                  <a:srgbClr val="FF00FF"/>
                </a:solidFill>
              </a:rPr>
              <a:t>Share with the class</a:t>
            </a:r>
          </a:p>
          <a:p>
            <a:pPr>
              <a:buNone/>
            </a:pPr>
            <a:endParaRPr lang="en-GB" sz="2000" dirty="0" smtClean="0">
              <a:solidFill>
                <a:srgbClr val="FF00FF"/>
              </a:solidFill>
            </a:endParaRPr>
          </a:p>
          <a:p>
            <a:pPr>
              <a:buNone/>
            </a:pPr>
            <a:endParaRPr lang="en-GB" sz="2000" dirty="0" smtClean="0"/>
          </a:p>
          <a:p>
            <a:pPr lvl="0">
              <a:buNone/>
            </a:pPr>
            <a:endParaRPr lang="en-GB" sz="2000" b="1" dirty="0" smtClean="0">
              <a:solidFill>
                <a:srgbClr val="FF00FF"/>
              </a:solidFill>
            </a:endParaRPr>
          </a:p>
          <a:p>
            <a:pPr>
              <a:buNone/>
            </a:pPr>
            <a:endParaRPr lang="en-GB" sz="2400" dirty="0" smtClean="0"/>
          </a:p>
          <a:p>
            <a:pPr>
              <a:buNone/>
            </a:pPr>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76400"/>
            <a:ext cx="5181600" cy="4572000"/>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pPr>
              <a:buNone/>
            </a:pPr>
            <a:r>
              <a:rPr lang="en-GB" sz="2400" b="1" dirty="0" smtClean="0"/>
              <a:t>Examples: </a:t>
            </a:r>
          </a:p>
          <a:p>
            <a:pPr>
              <a:buNone/>
            </a:pPr>
            <a:endParaRPr lang="en-GB" sz="2000" dirty="0" smtClean="0">
              <a:solidFill>
                <a:srgbClr val="FF00FF"/>
              </a:solidFill>
            </a:endParaRPr>
          </a:p>
          <a:p>
            <a:r>
              <a:rPr lang="en-GB" sz="2000" dirty="0" smtClean="0">
                <a:solidFill>
                  <a:srgbClr val="FF00FF"/>
                </a:solidFill>
              </a:rPr>
              <a:t>Doing well at school</a:t>
            </a:r>
          </a:p>
          <a:p>
            <a:r>
              <a:rPr lang="en-GB" sz="2000" dirty="0" smtClean="0">
                <a:solidFill>
                  <a:srgbClr val="FF00FF"/>
                </a:solidFill>
              </a:rPr>
              <a:t>Fitting in with the crowd</a:t>
            </a:r>
          </a:p>
          <a:p>
            <a:r>
              <a:rPr lang="en-GB" sz="2000" dirty="0" smtClean="0">
                <a:solidFill>
                  <a:srgbClr val="FF00FF"/>
                </a:solidFill>
              </a:rPr>
              <a:t>Being popular</a:t>
            </a:r>
          </a:p>
          <a:p>
            <a:r>
              <a:rPr lang="en-GB" sz="2000" dirty="0" smtClean="0">
                <a:solidFill>
                  <a:srgbClr val="FF00FF"/>
                </a:solidFill>
              </a:rPr>
              <a:t>How I look</a:t>
            </a:r>
          </a:p>
          <a:p>
            <a:r>
              <a:rPr lang="en-GB" sz="2000" dirty="0" smtClean="0">
                <a:solidFill>
                  <a:srgbClr val="FF00FF"/>
                </a:solidFill>
              </a:rPr>
              <a:t>Job prospects and career</a:t>
            </a:r>
          </a:p>
          <a:p>
            <a:r>
              <a:rPr lang="en-GB" sz="2000" dirty="0" smtClean="0">
                <a:solidFill>
                  <a:srgbClr val="FF00FF"/>
                </a:solidFill>
              </a:rPr>
              <a:t>Higher education  </a:t>
            </a:r>
          </a:p>
          <a:p>
            <a:r>
              <a:rPr lang="en-GB" sz="2000" dirty="0" smtClean="0">
                <a:solidFill>
                  <a:srgbClr val="FF00FF"/>
                </a:solidFill>
              </a:rPr>
              <a:t>Pleasing my family and friends</a:t>
            </a:r>
          </a:p>
          <a:p>
            <a:r>
              <a:rPr lang="en-GB" sz="2000" dirty="0" smtClean="0">
                <a:solidFill>
                  <a:srgbClr val="FF00FF"/>
                </a:solidFill>
              </a:rPr>
              <a:t>Having a partner</a:t>
            </a:r>
          </a:p>
          <a:p>
            <a:r>
              <a:rPr lang="en-GB" sz="2000" dirty="0" smtClean="0">
                <a:solidFill>
                  <a:srgbClr val="FF00FF"/>
                </a:solidFill>
              </a:rPr>
              <a:t>Being sexually active</a:t>
            </a:r>
          </a:p>
          <a:p>
            <a:r>
              <a:rPr lang="en-GB" sz="2000" dirty="0" smtClean="0">
                <a:solidFill>
                  <a:srgbClr val="FF00FF"/>
                </a:solidFill>
              </a:rPr>
              <a:t>Smoking, drinking and drugs</a:t>
            </a:r>
          </a:p>
          <a:p>
            <a:endParaRPr lang="en-GB" sz="2000" dirty="0" smtClean="0">
              <a:solidFill>
                <a:srgbClr val="FF00FF"/>
              </a:solidFill>
            </a:endParaRPr>
          </a:p>
          <a:p>
            <a:r>
              <a:rPr lang="en-GB" sz="2000" dirty="0" smtClean="0">
                <a:solidFill>
                  <a:srgbClr val="FF00FF"/>
                </a:solidFill>
              </a:rPr>
              <a:t>Any more?</a:t>
            </a: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Managing Expectations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7" name="Picture 4" descr="anxiety"/>
          <p:cNvPicPr>
            <a:picLocks noChangeAspect="1" noChangeArrowheads="1"/>
          </p:cNvPicPr>
          <p:nvPr/>
        </p:nvPicPr>
        <p:blipFill>
          <a:blip r:embed="rId2" cstate="print"/>
          <a:srcRect/>
          <a:stretch>
            <a:fillRect/>
          </a:stretch>
        </p:blipFill>
        <p:spPr bwMode="auto">
          <a:xfrm>
            <a:off x="5715000" y="3200400"/>
            <a:ext cx="3353445"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9" fill="hold" nodeType="after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 calcmode="lin" valueType="num">
                                      <p:cBhvr additive="base">
                                        <p:cTn id="5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9" fill="hold" nodeType="afterEffect">
                                  <p:stCondLst>
                                    <p:cond delay="0"/>
                                  </p:stCondLst>
                                  <p:childTnLst>
                                    <p:set>
                                      <p:cBhvr>
                                        <p:cTn id="56" dur="1" fill="hold">
                                          <p:stCondLst>
                                            <p:cond delay="0"/>
                                          </p:stCondLst>
                                        </p:cTn>
                                        <p:tgtEl>
                                          <p:spTgt spid="3">
                                            <p:txEl>
                                              <p:pRg st="13" end="13"/>
                                            </p:txEl>
                                          </p:spTgt>
                                        </p:tgtEl>
                                        <p:attrNameLst>
                                          <p:attrName>style.visibility</p:attrName>
                                        </p:attrNameLst>
                                      </p:cBhvr>
                                      <p:to>
                                        <p:strVal val="visible"/>
                                      </p:to>
                                    </p:set>
                                    <p:anim calcmode="lin" valueType="num">
                                      <p:cBhvr additive="base">
                                        <p:cTn id="5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3" end="1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a:solidFill>
            <a:schemeClr val="accent3"/>
          </a:solidFill>
        </p:spPr>
        <p:txBody>
          <a:bodyPr>
            <a:normAutofit/>
          </a:bodyPr>
          <a:lstStyle/>
          <a:p>
            <a:pPr>
              <a:buNone/>
            </a:pPr>
            <a:r>
              <a:rPr lang="en-GB" sz="2000" dirty="0" smtClean="0"/>
              <a:t>Today we are going to:</a:t>
            </a:r>
          </a:p>
          <a:p>
            <a:pPr>
              <a:buNone/>
            </a:pPr>
            <a:endParaRPr lang="en-GB" sz="2000" dirty="0" smtClean="0"/>
          </a:p>
          <a:p>
            <a:r>
              <a:rPr lang="en-GB" sz="2000" dirty="0" smtClean="0">
                <a:solidFill>
                  <a:schemeClr val="bg1"/>
                </a:solidFill>
              </a:rPr>
              <a:t>Learn  to recognise pressure and have strategies to manage it</a:t>
            </a:r>
          </a:p>
          <a:p>
            <a:pPr>
              <a:buNone/>
            </a:pP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endParaRPr lang="en-GB" dirty="0"/>
          </a:p>
        </p:txBody>
      </p:sp>
      <p:pic>
        <p:nvPicPr>
          <p:cNvPr id="14337" name="Picture 1" descr="C:\Users\Keith\Dropbox\Images\preparation runner start.jpg"/>
          <p:cNvPicPr>
            <a:picLocks noChangeAspect="1" noChangeArrowheads="1"/>
          </p:cNvPicPr>
          <p:nvPr/>
        </p:nvPicPr>
        <p:blipFill>
          <a:blip r:embed="rId2" cstate="print"/>
          <a:srcRect/>
          <a:stretch>
            <a:fillRect/>
          </a:stretch>
        </p:blipFill>
        <p:spPr bwMode="auto">
          <a:xfrm>
            <a:off x="5532437" y="2895600"/>
            <a:ext cx="3382963" cy="21336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dirty="0"/>
          </a:p>
        </p:txBody>
      </p:sp>
      <p:sp>
        <p:nvSpPr>
          <p:cNvPr id="3" name="Content Placeholder 2"/>
          <p:cNvSpPr>
            <a:spLocks noGrp="1"/>
          </p:cNvSpPr>
          <p:nvPr>
            <p:ph idx="1"/>
          </p:nvPr>
        </p:nvSpPr>
        <p:spPr>
          <a:xfrm>
            <a:off x="457200" y="1600200"/>
            <a:ext cx="4800600" cy="4525963"/>
          </a:xfrm>
          <a:solidFill>
            <a:schemeClr val="accent6">
              <a:lumMod val="20000"/>
              <a:lumOff val="80000"/>
            </a:schemeClr>
          </a:solidFill>
        </p:spPr>
        <p:txBody>
          <a:bodyPr>
            <a:normAutofit/>
          </a:bodyPr>
          <a:lstStyle/>
          <a:p>
            <a:pPr>
              <a:buNone/>
            </a:pPr>
            <a:r>
              <a:rPr lang="en-GB" sz="2000" b="1" dirty="0" smtClean="0"/>
              <a:t>Class Discussion: </a:t>
            </a:r>
          </a:p>
          <a:p>
            <a:pPr>
              <a:buNone/>
            </a:pPr>
            <a:endParaRPr lang="en-GB" sz="2000" dirty="0" smtClean="0"/>
          </a:p>
          <a:p>
            <a:r>
              <a:rPr lang="en-US" sz="2000" dirty="0" smtClean="0">
                <a:solidFill>
                  <a:srgbClr val="FF00FF"/>
                </a:solidFill>
              </a:rPr>
              <a:t>Where do expectations come from and in what way? </a:t>
            </a:r>
          </a:p>
          <a:p>
            <a:pPr>
              <a:buNone/>
            </a:pPr>
            <a:endParaRPr lang="en-GB" sz="2000" dirty="0" smtClean="0">
              <a:solidFill>
                <a:srgbClr val="FF00FF"/>
              </a:solidFill>
            </a:endParaRPr>
          </a:p>
          <a:p>
            <a:pPr>
              <a:buNone/>
            </a:pPr>
            <a:endParaRPr lang="en-GB" sz="2000" dirty="0" smtClean="0"/>
          </a:p>
          <a:p>
            <a:pPr lvl="0">
              <a:buNone/>
            </a:pPr>
            <a:endParaRPr lang="en-GB" sz="2000" b="1" dirty="0" smtClean="0">
              <a:solidFill>
                <a:srgbClr val="FF00FF"/>
              </a:solidFill>
            </a:endParaRPr>
          </a:p>
          <a:p>
            <a:pPr>
              <a:buNone/>
            </a:pPr>
            <a:endParaRPr lang="en-GB" sz="2400" dirty="0" smtClean="0"/>
          </a:p>
          <a:p>
            <a:pPr>
              <a:buNone/>
            </a:pPr>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500"/>
                                        <p:tgtEl>
                                          <p:spTgt spid="3">
                                            <p:txEl>
                                              <p:pRg st="0" end="0"/>
                                            </p:txEl>
                                          </p:spTgt>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amond(in)">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dirty="0"/>
          </a:p>
        </p:txBody>
      </p:sp>
      <p:sp>
        <p:nvSpPr>
          <p:cNvPr id="3" name="Content Placeholder 2"/>
          <p:cNvSpPr>
            <a:spLocks noGrp="1"/>
          </p:cNvSpPr>
          <p:nvPr>
            <p:ph idx="1"/>
          </p:nvPr>
        </p:nvSpPr>
        <p:spPr>
          <a:xfrm>
            <a:off x="457200" y="1600200"/>
            <a:ext cx="4876800" cy="4525963"/>
          </a:xfrm>
        </p:spPr>
        <p:style>
          <a:lnRef idx="1">
            <a:schemeClr val="accent6"/>
          </a:lnRef>
          <a:fillRef idx="3">
            <a:schemeClr val="accent6"/>
          </a:fillRef>
          <a:effectRef idx="2">
            <a:schemeClr val="accent6"/>
          </a:effectRef>
          <a:fontRef idx="minor">
            <a:schemeClr val="lt1"/>
          </a:fontRef>
        </p:style>
        <p:txBody>
          <a:bodyPr>
            <a:normAutofit fontScale="92500" lnSpcReduction="10000"/>
          </a:bodyPr>
          <a:lstStyle/>
          <a:p>
            <a:pPr>
              <a:buNone/>
            </a:pPr>
            <a:r>
              <a:rPr lang="en-US" sz="2000" b="1" dirty="0" smtClean="0">
                <a:solidFill>
                  <a:schemeClr val="bg1"/>
                </a:solidFill>
              </a:rPr>
              <a:t>Where Do Expectations Come From? </a:t>
            </a:r>
          </a:p>
          <a:p>
            <a:pPr>
              <a:buNone/>
            </a:pPr>
            <a:endParaRPr lang="en-GB" sz="2000" dirty="0" smtClean="0">
              <a:solidFill>
                <a:schemeClr val="bg1"/>
              </a:solidFill>
            </a:endParaRPr>
          </a:p>
          <a:p>
            <a:pPr>
              <a:lnSpc>
                <a:spcPct val="80000"/>
              </a:lnSpc>
            </a:pPr>
            <a:r>
              <a:rPr lang="en-US" sz="2000" b="1" dirty="0" smtClean="0">
                <a:solidFill>
                  <a:schemeClr val="bg1"/>
                </a:solidFill>
              </a:rPr>
              <a:t>You</a:t>
            </a:r>
            <a:r>
              <a:rPr lang="en-US" sz="2000" dirty="0" smtClean="0">
                <a:solidFill>
                  <a:schemeClr val="bg1"/>
                </a:solidFill>
              </a:rPr>
              <a:t> - Sometimes the expectations you put on yourself can be the most unrealistic and hardest to meet</a:t>
            </a:r>
          </a:p>
          <a:p>
            <a:pPr>
              <a:lnSpc>
                <a:spcPct val="80000"/>
              </a:lnSpc>
              <a:buFont typeface="Wingdings" pitchFamily="2" charset="2"/>
              <a:buNone/>
            </a:pPr>
            <a:endParaRPr lang="en-US" sz="2000" dirty="0" smtClean="0">
              <a:solidFill>
                <a:schemeClr val="bg1"/>
              </a:solidFill>
            </a:endParaRPr>
          </a:p>
          <a:p>
            <a:pPr>
              <a:lnSpc>
                <a:spcPct val="80000"/>
              </a:lnSpc>
            </a:pPr>
            <a:r>
              <a:rPr lang="en-US" sz="2000" b="1" dirty="0" smtClean="0">
                <a:solidFill>
                  <a:schemeClr val="bg1"/>
                </a:solidFill>
              </a:rPr>
              <a:t>Family -</a:t>
            </a:r>
            <a:r>
              <a:rPr lang="en-US" sz="2000" dirty="0" smtClean="0">
                <a:solidFill>
                  <a:schemeClr val="bg1"/>
                </a:solidFill>
              </a:rPr>
              <a:t> Family expectations might range from how to behave or dress, what sort of person you can date, or what sort of work you choose ,etc</a:t>
            </a:r>
          </a:p>
          <a:p>
            <a:pPr>
              <a:lnSpc>
                <a:spcPct val="80000"/>
              </a:lnSpc>
              <a:buFont typeface="Wingdings" pitchFamily="2" charset="2"/>
              <a:buNone/>
            </a:pPr>
            <a:r>
              <a:rPr lang="en-US" sz="2000" dirty="0" smtClean="0">
                <a:solidFill>
                  <a:schemeClr val="bg1"/>
                </a:solidFill>
              </a:rPr>
              <a:t> </a:t>
            </a:r>
          </a:p>
          <a:p>
            <a:pPr>
              <a:lnSpc>
                <a:spcPct val="80000"/>
              </a:lnSpc>
            </a:pPr>
            <a:r>
              <a:rPr lang="en-US" sz="2000" b="1" dirty="0" smtClean="0">
                <a:solidFill>
                  <a:schemeClr val="bg1"/>
                </a:solidFill>
              </a:rPr>
              <a:t>Peers - </a:t>
            </a:r>
            <a:r>
              <a:rPr lang="en-US" sz="2000" dirty="0" smtClean="0">
                <a:solidFill>
                  <a:schemeClr val="bg1"/>
                </a:solidFill>
              </a:rPr>
              <a:t>Sometimes your friends or boyfriend/girlfriend, might expect you to behave or dress a certain way</a:t>
            </a:r>
          </a:p>
          <a:p>
            <a:pPr>
              <a:lnSpc>
                <a:spcPct val="80000"/>
              </a:lnSpc>
              <a:buFont typeface="Wingdings" pitchFamily="2" charset="2"/>
              <a:buNone/>
            </a:pPr>
            <a:endParaRPr lang="en-US" sz="2000" dirty="0" smtClean="0">
              <a:solidFill>
                <a:schemeClr val="bg1"/>
              </a:solidFill>
            </a:endParaRPr>
          </a:p>
          <a:p>
            <a:pPr>
              <a:lnSpc>
                <a:spcPct val="80000"/>
              </a:lnSpc>
            </a:pPr>
            <a:r>
              <a:rPr lang="en-US" sz="2000" b="1" dirty="0" smtClean="0">
                <a:solidFill>
                  <a:schemeClr val="bg1"/>
                </a:solidFill>
              </a:rPr>
              <a:t>School - </a:t>
            </a:r>
            <a:r>
              <a:rPr lang="en-US" sz="2000" dirty="0" smtClean="0">
                <a:solidFill>
                  <a:schemeClr val="bg1"/>
                </a:solidFill>
              </a:rPr>
              <a:t>Your school or individual teachers may expect high results in a subject or across subjects</a:t>
            </a:r>
            <a:endParaRPr lang="en-US" sz="2000" dirty="0">
              <a:solidFill>
                <a:schemeClr val="bg1"/>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blinds(horizontal)">
                                      <p:cBhvr>
                                        <p:cTn id="11" dur="500"/>
                                        <p:tgtEl>
                                          <p:spTgt spid="3">
                                            <p:txEl>
                                              <p:pRg st="4" end="4"/>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blinds(horizontal)">
                                      <p:cBhvr>
                                        <p:cTn id="15" dur="500"/>
                                        <p:tgtEl>
                                          <p:spTgt spid="3">
                                            <p:txEl>
                                              <p:pRg st="6" end="6"/>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blinds(horizontal)">
                                      <p:cBhvr>
                                        <p:cTn id="1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Expectations</a:t>
            </a:r>
            <a:endParaRPr lang="en-GB" sz="2800" dirty="0"/>
          </a:p>
        </p:txBody>
      </p:sp>
      <p:sp>
        <p:nvSpPr>
          <p:cNvPr id="3" name="Content Placeholder 2"/>
          <p:cNvSpPr>
            <a:spLocks noGrp="1"/>
          </p:cNvSpPr>
          <p:nvPr>
            <p:ph idx="1"/>
          </p:nvPr>
        </p:nvSpPr>
        <p:spPr>
          <a:xfrm>
            <a:off x="457200" y="1600200"/>
            <a:ext cx="4876800" cy="4525963"/>
          </a:xfrm>
        </p:spPr>
        <p:style>
          <a:lnRef idx="1">
            <a:schemeClr val="accent2"/>
          </a:lnRef>
          <a:fillRef idx="3">
            <a:schemeClr val="accent2"/>
          </a:fillRef>
          <a:effectRef idx="2">
            <a:schemeClr val="accent2"/>
          </a:effectRef>
          <a:fontRef idx="minor">
            <a:schemeClr val="lt1"/>
          </a:fontRef>
        </p:style>
        <p:txBody>
          <a:bodyPr>
            <a:normAutofit/>
          </a:bodyPr>
          <a:lstStyle/>
          <a:p>
            <a:pPr>
              <a:buNone/>
            </a:pPr>
            <a:r>
              <a:rPr lang="en-US" sz="2000" b="1" dirty="0" smtClean="0">
                <a:solidFill>
                  <a:schemeClr val="bg1"/>
                </a:solidFill>
              </a:rPr>
              <a:t>Where do expectations come from? </a:t>
            </a:r>
          </a:p>
          <a:p>
            <a:pPr>
              <a:buNone/>
            </a:pPr>
            <a:endParaRPr lang="en-GB" sz="2000" dirty="0" smtClean="0">
              <a:solidFill>
                <a:schemeClr val="bg1"/>
              </a:solidFill>
            </a:endParaRPr>
          </a:p>
          <a:p>
            <a:pPr>
              <a:lnSpc>
                <a:spcPct val="80000"/>
              </a:lnSpc>
            </a:pPr>
            <a:r>
              <a:rPr lang="en-US" sz="2000" b="1" dirty="0" smtClean="0">
                <a:solidFill>
                  <a:schemeClr val="bg1"/>
                </a:solidFill>
              </a:rPr>
              <a:t>Sports team or interest group- </a:t>
            </a:r>
            <a:r>
              <a:rPr lang="en-US" sz="2000" dirty="0" smtClean="0">
                <a:solidFill>
                  <a:schemeClr val="bg1"/>
                </a:solidFill>
              </a:rPr>
              <a:t>There may be pressure from your teams or groups to participate and do well. They may also expect you to achieve well academically, regardless of how much time spent in your chosen interest</a:t>
            </a:r>
          </a:p>
          <a:p>
            <a:pPr>
              <a:lnSpc>
                <a:spcPct val="80000"/>
              </a:lnSpc>
              <a:buFont typeface="Wingdings" pitchFamily="2" charset="2"/>
              <a:buNone/>
            </a:pPr>
            <a:endParaRPr lang="en-US" sz="2000" dirty="0" smtClean="0">
              <a:solidFill>
                <a:schemeClr val="bg1"/>
              </a:solidFill>
            </a:endParaRPr>
          </a:p>
          <a:p>
            <a:pPr>
              <a:lnSpc>
                <a:spcPct val="80000"/>
              </a:lnSpc>
            </a:pPr>
            <a:r>
              <a:rPr lang="en-US" sz="2000" b="1" dirty="0" smtClean="0">
                <a:solidFill>
                  <a:schemeClr val="bg1"/>
                </a:solidFill>
              </a:rPr>
              <a:t>Society -</a:t>
            </a:r>
            <a:r>
              <a:rPr lang="en-US" sz="2000" dirty="0" smtClean="0">
                <a:solidFill>
                  <a:schemeClr val="bg1"/>
                </a:solidFill>
              </a:rPr>
              <a:t> Sometimes society, through the media and advertising, expects you to behave in a certain way or buy certain products</a:t>
            </a:r>
            <a:endParaRPr lang="en-US" sz="2000" dirty="0">
              <a:solidFill>
                <a:schemeClr val="bg1"/>
              </a:solidFill>
            </a:endParaRPr>
          </a:p>
        </p:txBody>
      </p:sp>
      <p:pic>
        <p:nvPicPr>
          <p:cNvPr id="5" name="Picture 2" descr="C:\Users\Keith\Dropbox\Images\question marks.jpg"/>
          <p:cNvPicPr>
            <a:picLocks noChangeAspect="1" noChangeArrowheads="1"/>
          </p:cNvPicPr>
          <p:nvPr/>
        </p:nvPicPr>
        <p:blipFill>
          <a:blip r:embed="rId3"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1771</TotalTime>
  <Words>1582</Words>
  <Application>Microsoft Office PowerPoint</Application>
  <PresentationFormat>On-screen Show (4:3)</PresentationFormat>
  <Paragraphs>236</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Bristol Healthy Schools  Stride  Emotional Health and Wellbeing Programme  Year 11 – Lesson 2 Managing Expectations</vt:lpstr>
      <vt:lpstr>Our School Values and Ground Rules</vt:lpstr>
      <vt:lpstr>Managing Expectations</vt:lpstr>
      <vt:lpstr>Managing Expectations</vt:lpstr>
      <vt:lpstr> </vt:lpstr>
      <vt:lpstr>Managing Expectations</vt:lpstr>
      <vt:lpstr>Managing Expectations</vt:lpstr>
      <vt:lpstr>Managing Expectations</vt:lpstr>
      <vt:lpstr>Managing Expectations</vt:lpstr>
      <vt:lpstr>Managing Expectations</vt:lpstr>
      <vt:lpstr>Managing Expectations</vt:lpstr>
      <vt:lpstr>Managing Expectations</vt:lpstr>
      <vt:lpstr>Managing Expectations</vt:lpstr>
      <vt:lpstr>Managing Expectations</vt:lpstr>
      <vt:lpstr>Managing Expectations</vt:lpstr>
      <vt:lpstr>Managing Expectations</vt:lpstr>
      <vt:lpstr>Managing Expectations</vt:lpstr>
      <vt:lpstr>Managing Expectations</vt:lpstr>
      <vt:lpstr>Managing Expectations</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228</cp:revision>
  <dcterms:created xsi:type="dcterms:W3CDTF">2006-08-16T00:00:00Z</dcterms:created>
  <dcterms:modified xsi:type="dcterms:W3CDTF">2018-01-07T15:16:46Z</dcterms:modified>
</cp:coreProperties>
</file>