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4" r:id="rId3"/>
    <p:sldId id="265" r:id="rId4"/>
    <p:sldId id="285" r:id="rId5"/>
    <p:sldId id="298" r:id="rId6"/>
    <p:sldId id="268" r:id="rId7"/>
    <p:sldId id="267" r:id="rId8"/>
    <p:sldId id="302" r:id="rId9"/>
    <p:sldId id="303" r:id="rId10"/>
    <p:sldId id="300" r:id="rId11"/>
    <p:sldId id="301" r:id="rId12"/>
    <p:sldId id="304" r:id="rId13"/>
    <p:sldId id="295" r:id="rId14"/>
    <p:sldId id="293" r:id="rId15"/>
    <p:sldId id="310" r:id="rId16"/>
    <p:sldId id="306" r:id="rId17"/>
    <p:sldId id="307" r:id="rId18"/>
    <p:sldId id="308" r:id="rId19"/>
    <p:sldId id="309" r:id="rId20"/>
    <p:sldId id="28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8696" autoAdjust="0"/>
  </p:normalViewPr>
  <p:slideViewPr>
    <p:cSldViewPr>
      <p:cViewPr varScale="1">
        <p:scale>
          <a:sx n="81" d="100"/>
          <a:sy n="81" d="100"/>
        </p:scale>
        <p:origin x="-108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62A6BF-E13A-4A35-93A9-56E5EB3A41A3}" type="datetimeFigureOut">
              <a:rPr lang="en-US" smtClean="0"/>
              <a:t>1/7/2018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B7FD18-A81A-4A31-A656-46F24FF0760B}"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4B7FD18-A81A-4A31-A656-46F24FF0760B}" type="slidenum">
              <a:rPr lang="en-GB" smtClean="0"/>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11 – Lesson 3</a:t>
            </a:r>
            <a:br>
              <a:rPr lang="en-GB" dirty="0" smtClean="0">
                <a:solidFill>
                  <a:schemeClr val="tx2">
                    <a:lumMod val="60000"/>
                    <a:lumOff val="40000"/>
                  </a:schemeClr>
                </a:solidFill>
              </a:rPr>
            </a:br>
            <a:r>
              <a:rPr lang="en-GB" dirty="0" smtClean="0">
                <a:solidFill>
                  <a:schemeClr val="tx2">
                    <a:lumMod val="60000"/>
                    <a:lumOff val="40000"/>
                  </a:schemeClr>
                </a:solidFill>
              </a:rPr>
              <a:t>Moving On and Looking Forward</a:t>
            </a:r>
            <a:endParaRPr lang="en-GB" dirty="0">
              <a:solidFill>
                <a:schemeClr val="accent1"/>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Moving On and Looking Forward</a:t>
            </a:r>
            <a:endParaRPr lang="en-GB" sz="2800" dirty="0"/>
          </a:p>
        </p:txBody>
      </p:sp>
      <p:sp>
        <p:nvSpPr>
          <p:cNvPr id="3" name="Content Placeholder 2"/>
          <p:cNvSpPr>
            <a:spLocks noGrp="1"/>
          </p:cNvSpPr>
          <p:nvPr>
            <p:ph idx="1"/>
          </p:nvPr>
        </p:nvSpPr>
        <p:spPr>
          <a:xfrm>
            <a:off x="457200" y="1600200"/>
            <a:ext cx="4572000" cy="4876800"/>
          </a:xfrm>
          <a:solidFill>
            <a:schemeClr val="accent6">
              <a:lumMod val="20000"/>
              <a:lumOff val="80000"/>
            </a:schemeClr>
          </a:solidFill>
        </p:spPr>
        <p:style>
          <a:lnRef idx="1">
            <a:schemeClr val="accent1"/>
          </a:lnRef>
          <a:fillRef idx="2">
            <a:schemeClr val="accent1"/>
          </a:fillRef>
          <a:effectRef idx="1">
            <a:schemeClr val="accent1"/>
          </a:effectRef>
          <a:fontRef idx="minor">
            <a:schemeClr val="dk1"/>
          </a:fontRef>
        </p:style>
        <p:txBody>
          <a:bodyPr>
            <a:normAutofit fontScale="77500" lnSpcReduction="20000"/>
          </a:bodyPr>
          <a:lstStyle/>
          <a:p>
            <a:pPr>
              <a:buNone/>
            </a:pPr>
            <a:r>
              <a:rPr lang="en-GB" sz="2000" b="1" smtClean="0"/>
              <a:t>Personal Exercise</a:t>
            </a:r>
            <a:r>
              <a:rPr lang="en-GB" sz="2000" b="1" dirty="0" smtClean="0"/>
              <a:t>:</a:t>
            </a:r>
          </a:p>
          <a:p>
            <a:pPr>
              <a:buNone/>
            </a:pPr>
            <a:endParaRPr lang="en-GB" sz="2000" b="1" dirty="0" smtClean="0"/>
          </a:p>
          <a:p>
            <a:r>
              <a:rPr lang="en-GB" sz="2000" dirty="0" smtClean="0">
                <a:solidFill>
                  <a:srgbClr val="FF00FF"/>
                </a:solidFill>
              </a:rPr>
              <a:t>What personal changes do you have to make to achieve your goals – make a list?</a:t>
            </a:r>
          </a:p>
          <a:p>
            <a:pPr>
              <a:buNone/>
            </a:pPr>
            <a:endParaRPr lang="en-GB" sz="2000" dirty="0" smtClean="0">
              <a:solidFill>
                <a:srgbClr val="FF00FF"/>
              </a:solidFill>
            </a:endParaRPr>
          </a:p>
          <a:p>
            <a:r>
              <a:rPr lang="en-GB" sz="2000" dirty="0" smtClean="0">
                <a:solidFill>
                  <a:srgbClr val="FF00FF"/>
                </a:solidFill>
              </a:rPr>
              <a:t>Which would be the most difficult changes and why?</a:t>
            </a:r>
          </a:p>
          <a:p>
            <a:pPr>
              <a:buNone/>
            </a:pPr>
            <a:endParaRPr lang="en-GB" sz="2000" dirty="0" smtClean="0">
              <a:solidFill>
                <a:srgbClr val="FF00FF"/>
              </a:solidFill>
            </a:endParaRPr>
          </a:p>
          <a:p>
            <a:r>
              <a:rPr lang="en-GB" sz="2000" dirty="0" smtClean="0">
                <a:solidFill>
                  <a:srgbClr val="FF00FF"/>
                </a:solidFill>
              </a:rPr>
              <a:t>How would these make you feel?</a:t>
            </a:r>
          </a:p>
          <a:p>
            <a:pPr>
              <a:buNone/>
            </a:pPr>
            <a:endParaRPr lang="en-GB" sz="2000" dirty="0" smtClean="0">
              <a:solidFill>
                <a:srgbClr val="FF00FF"/>
              </a:solidFill>
            </a:endParaRPr>
          </a:p>
          <a:p>
            <a:r>
              <a:rPr lang="en-GB" sz="2000" dirty="0" smtClean="0">
                <a:solidFill>
                  <a:srgbClr val="FF00FF"/>
                </a:solidFill>
              </a:rPr>
              <a:t>Are you ready to make them now or are there any that you would need to prepare for?</a:t>
            </a:r>
          </a:p>
          <a:p>
            <a:pPr>
              <a:buNone/>
            </a:pPr>
            <a:endParaRPr lang="en-GB" sz="2000" dirty="0" smtClean="0">
              <a:solidFill>
                <a:srgbClr val="FF00FF"/>
              </a:solidFill>
            </a:endParaRPr>
          </a:p>
          <a:p>
            <a:r>
              <a:rPr lang="en-GB" sz="2000" dirty="0" smtClean="0">
                <a:solidFill>
                  <a:srgbClr val="FF00FF"/>
                </a:solidFill>
              </a:rPr>
              <a:t>What circumstances might stop you from making the change?</a:t>
            </a:r>
          </a:p>
          <a:p>
            <a:endParaRPr lang="en-GB" sz="2000" dirty="0" smtClean="0">
              <a:solidFill>
                <a:srgbClr val="FF00FF"/>
              </a:solidFill>
            </a:endParaRPr>
          </a:p>
          <a:p>
            <a:r>
              <a:rPr lang="en-GB" sz="2000" dirty="0" smtClean="0">
                <a:solidFill>
                  <a:srgbClr val="FF00FF"/>
                </a:solidFill>
              </a:rPr>
              <a:t>Who would you talk to about your decisions?</a:t>
            </a:r>
          </a:p>
          <a:p>
            <a:pPr>
              <a:buNone/>
            </a:pPr>
            <a:endParaRPr lang="en-GB" sz="2000" dirty="0" smtClean="0">
              <a:solidFill>
                <a:srgbClr val="FF00FF"/>
              </a:solidFill>
            </a:endParaRPr>
          </a:p>
          <a:p>
            <a:r>
              <a:rPr lang="en-GB" sz="2000" dirty="0" smtClean="0">
                <a:solidFill>
                  <a:srgbClr val="FF00FF"/>
                </a:solidFill>
              </a:rPr>
              <a:t>Be prepared to share your thoughts with the class</a:t>
            </a:r>
          </a:p>
          <a:p>
            <a:endParaRPr lang="en-GB" sz="2000" dirty="0" smtClean="0"/>
          </a:p>
          <a:p>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715000" y="2057400"/>
            <a:ext cx="3208900" cy="3916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dissolve">
                                      <p:cBhvr>
                                        <p:cTn id="31" dur="500"/>
                                        <p:tgtEl>
                                          <p:spTgt spid="3">
                                            <p:txEl>
                                              <p:pRg st="12" end="12"/>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animEffect transition="in" filter="dissolve">
                                      <p:cBhvr>
                                        <p:cTn id="35"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Moving On and Looking Forward</a:t>
            </a:r>
            <a:endParaRPr lang="en-GB" sz="2800" dirty="0"/>
          </a:p>
        </p:txBody>
      </p:sp>
      <p:sp>
        <p:nvSpPr>
          <p:cNvPr id="3" name="Content Placeholder 2"/>
          <p:cNvSpPr>
            <a:spLocks noGrp="1"/>
          </p:cNvSpPr>
          <p:nvPr>
            <p:ph idx="1"/>
          </p:nvPr>
        </p:nvSpPr>
        <p:spPr>
          <a:xfrm>
            <a:off x="381000" y="1295400"/>
            <a:ext cx="5410200" cy="5334000"/>
          </a:xfrm>
          <a:solidFill>
            <a:schemeClr val="accent6">
              <a:lumMod val="20000"/>
              <a:lumOff val="80000"/>
            </a:schemeClr>
          </a:solidFill>
        </p:spPr>
        <p:txBody>
          <a:bodyPr>
            <a:normAutofit fontScale="47500" lnSpcReduction="20000"/>
          </a:bodyPr>
          <a:lstStyle/>
          <a:p>
            <a:pPr fontAlgn="base">
              <a:buNone/>
            </a:pPr>
            <a:r>
              <a:rPr lang="en-GB" sz="3800" b="1" dirty="0" smtClean="0"/>
              <a:t>Class Exercise:</a:t>
            </a:r>
          </a:p>
          <a:p>
            <a:pPr fontAlgn="base">
              <a:buNone/>
            </a:pPr>
            <a:endParaRPr lang="en-GB" sz="3800" b="1" dirty="0" smtClean="0">
              <a:solidFill>
                <a:srgbClr val="FF00FF"/>
              </a:solidFill>
            </a:endParaRPr>
          </a:p>
          <a:p>
            <a:pPr fontAlgn="base"/>
            <a:r>
              <a:rPr lang="en-GB" sz="3800" dirty="0" smtClean="0">
                <a:solidFill>
                  <a:srgbClr val="FF00FF"/>
                </a:solidFill>
              </a:rPr>
              <a:t>Riya is a very bright student and has set her heart on becoming a doctor in the future</a:t>
            </a:r>
          </a:p>
          <a:p>
            <a:pPr fontAlgn="base"/>
            <a:endParaRPr lang="en-GB" sz="3800" dirty="0" smtClean="0">
              <a:solidFill>
                <a:srgbClr val="FF00FF"/>
              </a:solidFill>
            </a:endParaRPr>
          </a:p>
          <a:p>
            <a:pPr fontAlgn="base"/>
            <a:r>
              <a:rPr lang="en-GB" sz="3800" dirty="0" smtClean="0">
                <a:solidFill>
                  <a:srgbClr val="FF00FF"/>
                </a:solidFill>
              </a:rPr>
              <a:t>Her parents have a small family business and expect her to work in it as soon as she is </a:t>
            </a:r>
            <a:r>
              <a:rPr lang="en-GB" sz="3800" dirty="0" smtClean="0">
                <a:solidFill>
                  <a:srgbClr val="FF00FF"/>
                </a:solidFill>
              </a:rPr>
              <a:t>able</a:t>
            </a:r>
          </a:p>
          <a:p>
            <a:pPr fontAlgn="base"/>
            <a:endParaRPr lang="en-GB" sz="3800" dirty="0" smtClean="0">
              <a:solidFill>
                <a:srgbClr val="FF00FF"/>
              </a:solidFill>
            </a:endParaRPr>
          </a:p>
          <a:p>
            <a:pPr fontAlgn="base"/>
            <a:r>
              <a:rPr lang="en-GB" sz="3800" dirty="0" smtClean="0">
                <a:solidFill>
                  <a:srgbClr val="FF00FF"/>
                </a:solidFill>
              </a:rPr>
              <a:t>She doesn’t want to upset or offend her parents but really wants to achieve her dreams</a:t>
            </a:r>
          </a:p>
          <a:p>
            <a:pPr fontAlgn="base"/>
            <a:endParaRPr lang="en-GB" sz="3800" dirty="0" smtClean="0">
              <a:solidFill>
                <a:srgbClr val="FF00FF"/>
              </a:solidFill>
            </a:endParaRPr>
          </a:p>
          <a:p>
            <a:pPr fontAlgn="base"/>
            <a:r>
              <a:rPr lang="en-GB" sz="3800" dirty="0" smtClean="0">
                <a:solidFill>
                  <a:srgbClr val="FF00FF"/>
                </a:solidFill>
              </a:rPr>
              <a:t>Give her some advice on what she should do and how she can convince her parents to change their minds</a:t>
            </a:r>
          </a:p>
          <a:p>
            <a:pPr fontAlgn="base">
              <a:buNone/>
            </a:pPr>
            <a:endParaRPr lang="en-GB" sz="3800" dirty="0" smtClean="0">
              <a:solidFill>
                <a:srgbClr val="FF00FF"/>
              </a:solidFill>
            </a:endParaRPr>
          </a:p>
          <a:p>
            <a:pPr fontAlgn="base"/>
            <a:r>
              <a:rPr lang="en-GB" sz="3800" dirty="0" smtClean="0">
                <a:solidFill>
                  <a:srgbClr val="FF00FF"/>
                </a:solidFill>
              </a:rPr>
              <a:t>What effect would it have on her wellbeing if the answer was yes or no?</a:t>
            </a:r>
          </a:p>
          <a:p>
            <a:pPr fontAlgn="base"/>
            <a:endParaRPr lang="en-GB" sz="3800" dirty="0" smtClean="0">
              <a:solidFill>
                <a:srgbClr val="FF00FF"/>
              </a:solidFill>
            </a:endParaRPr>
          </a:p>
          <a:p>
            <a:pPr fontAlgn="base"/>
            <a:r>
              <a:rPr lang="en-GB" sz="3800" dirty="0" smtClean="0">
                <a:solidFill>
                  <a:srgbClr val="FF00FF"/>
                </a:solidFill>
              </a:rPr>
              <a:t>Share these with the class</a:t>
            </a:r>
          </a:p>
          <a:p>
            <a:pPr fontAlgn="base">
              <a:buNone/>
            </a:pPr>
            <a:r>
              <a:rPr lang="en-GB" dirty="0" smtClean="0"/>
              <a:t/>
            </a:r>
            <a:br>
              <a:rPr lang="en-GB" dirty="0" smtClean="0"/>
            </a:br>
            <a:r>
              <a:rPr lang="en-GB" dirty="0" smtClean="0"/>
              <a:t> </a:t>
            </a:r>
          </a:p>
          <a:p>
            <a:pPr>
              <a:buNone/>
            </a:pPr>
            <a:endParaRPr lang="en-GB" dirty="0"/>
          </a:p>
        </p:txBody>
      </p:sp>
      <p:pic>
        <p:nvPicPr>
          <p:cNvPr id="1026" name="Picture 2" descr="C:\Users\Keith\Dropbox\Images\question marks.jpg"/>
          <p:cNvPicPr>
            <a:picLocks noChangeAspect="1" noChangeArrowheads="1"/>
          </p:cNvPicPr>
          <p:nvPr/>
        </p:nvPicPr>
        <p:blipFill>
          <a:blip r:embed="rId3" cstate="print"/>
          <a:srcRect/>
          <a:stretch>
            <a:fillRect/>
          </a:stretch>
        </p:blipFill>
        <p:spPr bwMode="auto">
          <a:xfrm>
            <a:off x="5858900" y="2057400"/>
            <a:ext cx="3208900" cy="3916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2" end="12"/>
                                            </p:txEl>
                                          </p:spTgt>
                                        </p:tgtEl>
                                        <p:attrNameLst>
                                          <p:attrName>style.visibility</p:attrName>
                                        </p:attrNameLst>
                                      </p:cBhvr>
                                      <p:to>
                                        <p:strVal val="visible"/>
                                      </p:to>
                                    </p:set>
                                    <p:anim calcmode="lin" valueType="num">
                                      <p:cBhvr additive="base">
                                        <p:cTn id="32"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anim calcmode="lin" valueType="num">
                                      <p:cBhvr additive="base">
                                        <p:cTn id="3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3" end="1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Moving On and Looking Forward</a:t>
            </a:r>
            <a:endParaRPr lang="en-GB" sz="2800" dirty="0"/>
          </a:p>
        </p:txBody>
      </p:sp>
      <p:sp>
        <p:nvSpPr>
          <p:cNvPr id="3" name="Content Placeholder 2"/>
          <p:cNvSpPr>
            <a:spLocks noGrp="1"/>
          </p:cNvSpPr>
          <p:nvPr>
            <p:ph idx="1"/>
          </p:nvPr>
        </p:nvSpPr>
        <p:spPr>
          <a:xfrm>
            <a:off x="381000" y="1295400"/>
            <a:ext cx="5410200" cy="5562600"/>
          </a:xfrm>
          <a:solidFill>
            <a:schemeClr val="accent6">
              <a:lumMod val="20000"/>
              <a:lumOff val="80000"/>
            </a:schemeClr>
          </a:solidFill>
        </p:spPr>
        <p:txBody>
          <a:bodyPr>
            <a:normAutofit fontScale="32500" lnSpcReduction="20000"/>
          </a:bodyPr>
          <a:lstStyle/>
          <a:p>
            <a:pPr fontAlgn="base">
              <a:buNone/>
            </a:pPr>
            <a:r>
              <a:rPr lang="en-GB" sz="5500" b="1" dirty="0" smtClean="0"/>
              <a:t>Class Exercise:</a:t>
            </a:r>
          </a:p>
          <a:p>
            <a:pPr fontAlgn="base">
              <a:buNone/>
            </a:pPr>
            <a:endParaRPr lang="en-GB" sz="5500" b="1" dirty="0" smtClean="0">
              <a:solidFill>
                <a:srgbClr val="FF00FF"/>
              </a:solidFill>
            </a:endParaRPr>
          </a:p>
          <a:p>
            <a:pPr fontAlgn="base"/>
            <a:r>
              <a:rPr lang="en-GB" sz="5500" dirty="0" smtClean="0">
                <a:solidFill>
                  <a:srgbClr val="FF00FF"/>
                </a:solidFill>
              </a:rPr>
              <a:t>John has decided to do an engineering apprenticeship when he leaves year 11</a:t>
            </a:r>
          </a:p>
          <a:p>
            <a:pPr fontAlgn="base"/>
            <a:endParaRPr lang="en-GB" sz="5500" dirty="0" smtClean="0">
              <a:solidFill>
                <a:srgbClr val="FF00FF"/>
              </a:solidFill>
            </a:endParaRPr>
          </a:p>
          <a:p>
            <a:pPr fontAlgn="base"/>
            <a:r>
              <a:rPr lang="en-GB" sz="5500" dirty="0" smtClean="0">
                <a:solidFill>
                  <a:srgbClr val="FF00FF"/>
                </a:solidFill>
              </a:rPr>
              <a:t>John was really keen to train to be a plumber but his friends talked him into going to college with them, so as mates they would still be together and have a good </a:t>
            </a:r>
            <a:r>
              <a:rPr lang="en-GB" sz="5500" dirty="0" smtClean="0">
                <a:solidFill>
                  <a:srgbClr val="FF00FF"/>
                </a:solidFill>
              </a:rPr>
              <a:t>laugh</a:t>
            </a:r>
          </a:p>
          <a:p>
            <a:pPr fontAlgn="base">
              <a:buNone/>
            </a:pPr>
            <a:endParaRPr lang="en-GB" sz="5500" dirty="0" smtClean="0">
              <a:solidFill>
                <a:srgbClr val="FF00FF"/>
              </a:solidFill>
            </a:endParaRPr>
          </a:p>
          <a:p>
            <a:pPr fontAlgn="base"/>
            <a:r>
              <a:rPr lang="en-GB" sz="5500" dirty="0" smtClean="0">
                <a:solidFill>
                  <a:srgbClr val="FF00FF"/>
                </a:solidFill>
              </a:rPr>
              <a:t>He doesn’t want to upset or offend his friends but really wants to achieve his goals</a:t>
            </a:r>
          </a:p>
          <a:p>
            <a:pPr fontAlgn="base"/>
            <a:endParaRPr lang="en-GB" sz="5500" dirty="0" smtClean="0">
              <a:solidFill>
                <a:srgbClr val="FF00FF"/>
              </a:solidFill>
            </a:endParaRPr>
          </a:p>
          <a:p>
            <a:pPr fontAlgn="base"/>
            <a:r>
              <a:rPr lang="en-GB" sz="5500" dirty="0" smtClean="0">
                <a:solidFill>
                  <a:srgbClr val="FF00FF"/>
                </a:solidFill>
              </a:rPr>
              <a:t>Give him some advice on what he should do and how he can explain this to his friends</a:t>
            </a:r>
          </a:p>
          <a:p>
            <a:pPr fontAlgn="base">
              <a:buNone/>
            </a:pPr>
            <a:endParaRPr lang="en-GB" sz="5500" dirty="0" smtClean="0">
              <a:solidFill>
                <a:srgbClr val="FF00FF"/>
              </a:solidFill>
            </a:endParaRPr>
          </a:p>
          <a:p>
            <a:pPr fontAlgn="base"/>
            <a:r>
              <a:rPr lang="en-GB" sz="5500" dirty="0" smtClean="0">
                <a:solidFill>
                  <a:srgbClr val="FF00FF"/>
                </a:solidFill>
              </a:rPr>
              <a:t>What effect would it have on his wellbeing  and career prospects if he chose the engineering route?</a:t>
            </a:r>
          </a:p>
          <a:p>
            <a:pPr fontAlgn="base"/>
            <a:endParaRPr lang="en-GB" sz="5500" dirty="0" smtClean="0">
              <a:solidFill>
                <a:srgbClr val="FF00FF"/>
              </a:solidFill>
            </a:endParaRPr>
          </a:p>
          <a:p>
            <a:pPr fontAlgn="base"/>
            <a:r>
              <a:rPr lang="en-GB" sz="5500" dirty="0" smtClean="0">
                <a:solidFill>
                  <a:srgbClr val="FF00FF"/>
                </a:solidFill>
              </a:rPr>
              <a:t>Share these with the class</a:t>
            </a:r>
          </a:p>
          <a:p>
            <a:pPr fontAlgn="base">
              <a:buNone/>
            </a:pPr>
            <a:r>
              <a:rPr lang="en-GB" dirty="0" smtClean="0"/>
              <a:t/>
            </a:r>
            <a:br>
              <a:rPr lang="en-GB" dirty="0" smtClean="0"/>
            </a:br>
            <a:r>
              <a:rPr lang="en-GB" dirty="0" smtClean="0"/>
              <a:t> </a:t>
            </a:r>
          </a:p>
          <a:p>
            <a:pPr>
              <a:buNone/>
            </a:pPr>
            <a:endParaRPr lang="en-GB" dirty="0"/>
          </a:p>
        </p:txBody>
      </p:sp>
      <p:pic>
        <p:nvPicPr>
          <p:cNvPr id="1026" name="Picture 2" descr="C:\Users\Keith\Dropbox\Images\question marks.jpg"/>
          <p:cNvPicPr>
            <a:picLocks noChangeAspect="1" noChangeArrowheads="1"/>
          </p:cNvPicPr>
          <p:nvPr/>
        </p:nvPicPr>
        <p:blipFill>
          <a:blip r:embed="rId2" cstate="print"/>
          <a:srcRect/>
          <a:stretch>
            <a:fillRect/>
          </a:stretch>
        </p:blipFill>
        <p:spPr bwMode="auto">
          <a:xfrm>
            <a:off x="5858900" y="2057400"/>
            <a:ext cx="3208900" cy="3916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Moving On and Looking Forward</a:t>
            </a:r>
            <a:endParaRPr lang="en-GB" sz="2800" dirty="0"/>
          </a:p>
        </p:txBody>
      </p:sp>
      <p:sp>
        <p:nvSpPr>
          <p:cNvPr id="3" name="Content Placeholder 2"/>
          <p:cNvSpPr>
            <a:spLocks noGrp="1"/>
          </p:cNvSpPr>
          <p:nvPr>
            <p:ph idx="1"/>
          </p:nvPr>
        </p:nvSpPr>
        <p:spPr>
          <a:xfrm>
            <a:off x="457200" y="1600200"/>
            <a:ext cx="4648200" cy="4876800"/>
          </a:xfrm>
        </p:spPr>
        <p:style>
          <a:lnRef idx="1">
            <a:schemeClr val="accent4"/>
          </a:lnRef>
          <a:fillRef idx="2">
            <a:schemeClr val="accent4"/>
          </a:fillRef>
          <a:effectRef idx="1">
            <a:schemeClr val="accent4"/>
          </a:effectRef>
          <a:fontRef idx="minor">
            <a:schemeClr val="dk1"/>
          </a:fontRef>
        </p:style>
        <p:txBody>
          <a:bodyPr>
            <a:normAutofit/>
          </a:bodyPr>
          <a:lstStyle/>
          <a:p>
            <a:r>
              <a:rPr lang="en-GB" sz="2000" b="1" dirty="0" smtClean="0"/>
              <a:t>Letting the opinions of others control your life:</a:t>
            </a:r>
          </a:p>
          <a:p>
            <a:pPr>
              <a:buNone/>
            </a:pPr>
            <a:endParaRPr lang="en-GB" sz="2000" dirty="0" smtClean="0"/>
          </a:p>
          <a:p>
            <a:r>
              <a:rPr lang="en-GB" sz="2000" dirty="0" smtClean="0"/>
              <a:t>Sometimes you have to do exactly what’s best for you and your life, not what’s best for everyone else</a:t>
            </a:r>
            <a:r>
              <a:rPr lang="en-GB" sz="1900" dirty="0" smtClean="0"/>
              <a:t> </a:t>
            </a:r>
          </a:p>
          <a:p>
            <a:pPr>
              <a:buNone/>
            </a:pPr>
            <a:endParaRPr lang="en-GB" sz="1900" dirty="0" smtClean="0"/>
          </a:p>
          <a:p>
            <a:r>
              <a:rPr lang="en-GB" sz="2000" dirty="0" smtClean="0"/>
              <a:t>Friends or family may influence your decision for selfish reasons as they don’t want things to change for them</a:t>
            </a:r>
          </a:p>
          <a:p>
            <a:pPr>
              <a:buNone/>
            </a:pPr>
            <a:endParaRPr lang="en-GB" sz="2000" dirty="0" smtClean="0"/>
          </a:p>
          <a:p>
            <a:r>
              <a:rPr lang="en-GB" sz="2000" dirty="0" smtClean="0"/>
              <a:t>Sometimes you have to give up some of these to move on and realise your goals</a:t>
            </a:r>
          </a:p>
          <a:p>
            <a:pPr lvl="1">
              <a:buNone/>
            </a:pPr>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8194" name="Picture 2" descr="C:\Users\Keith\Dropbox\Images\eye 2.jpg"/>
          <p:cNvPicPr>
            <a:picLocks noChangeAspect="1" noChangeArrowheads="1"/>
          </p:cNvPicPr>
          <p:nvPr/>
        </p:nvPicPr>
        <p:blipFill>
          <a:blip r:embed="rId2" cstate="print"/>
          <a:srcRect/>
          <a:stretch>
            <a:fillRect/>
          </a:stretch>
        </p:blipFill>
        <p:spPr bwMode="auto">
          <a:xfrm>
            <a:off x="5105400" y="2133600"/>
            <a:ext cx="3962591" cy="39576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Moving On and Looking Forward</a:t>
            </a:r>
            <a:endParaRPr lang="en-GB" sz="2800" dirty="0"/>
          </a:p>
        </p:txBody>
      </p:sp>
      <p:sp>
        <p:nvSpPr>
          <p:cNvPr id="3" name="Content Placeholder 2"/>
          <p:cNvSpPr>
            <a:spLocks noGrp="1"/>
          </p:cNvSpPr>
          <p:nvPr>
            <p:ph idx="1"/>
          </p:nvPr>
        </p:nvSpPr>
        <p:spPr>
          <a:xfrm>
            <a:off x="457200" y="1600200"/>
            <a:ext cx="4800600" cy="4525963"/>
          </a:xfrm>
          <a:solidFill>
            <a:schemeClr val="accent3">
              <a:lumMod val="20000"/>
              <a:lumOff val="80000"/>
            </a:schemeClr>
          </a:solidFill>
        </p:spPr>
        <p:txBody>
          <a:bodyPr>
            <a:normAutofit fontScale="40000" lnSpcReduction="20000"/>
          </a:bodyPr>
          <a:lstStyle/>
          <a:p>
            <a:pPr>
              <a:buNone/>
            </a:pPr>
            <a:r>
              <a:rPr lang="en-GB" sz="4000" b="1" dirty="0" smtClean="0"/>
              <a:t>Personal Exercise: </a:t>
            </a:r>
          </a:p>
          <a:p>
            <a:pPr>
              <a:buNone/>
            </a:pPr>
            <a:endParaRPr lang="en-GB" sz="4000" dirty="0" smtClean="0"/>
          </a:p>
          <a:p>
            <a:r>
              <a:rPr lang="en-GB" sz="4000" dirty="0" smtClean="0">
                <a:solidFill>
                  <a:srgbClr val="FF00FF"/>
                </a:solidFill>
              </a:rPr>
              <a:t>Identify why you have chosen to:</a:t>
            </a:r>
          </a:p>
          <a:p>
            <a:endParaRPr lang="en-GB" sz="4000" dirty="0" smtClean="0">
              <a:solidFill>
                <a:srgbClr val="FF00FF"/>
              </a:solidFill>
            </a:endParaRPr>
          </a:p>
          <a:p>
            <a:pPr lvl="1"/>
            <a:r>
              <a:rPr lang="en-GB" sz="4000" dirty="0" smtClean="0"/>
              <a:t>Stay in fulltime education</a:t>
            </a:r>
          </a:p>
          <a:p>
            <a:pPr lvl="1"/>
            <a:r>
              <a:rPr lang="en-GB" sz="4000" dirty="0" smtClean="0"/>
              <a:t>Start an apprenticeship or traineeship</a:t>
            </a:r>
          </a:p>
          <a:p>
            <a:pPr lvl="1"/>
            <a:r>
              <a:rPr lang="en-GB" sz="4000" dirty="0" smtClean="0"/>
              <a:t>Spend 20 hours or more a week working or volunteering while in part time education or training</a:t>
            </a:r>
          </a:p>
          <a:p>
            <a:endParaRPr lang="en-GB" sz="4000" dirty="0" smtClean="0">
              <a:solidFill>
                <a:srgbClr val="FF00FF"/>
              </a:solidFill>
            </a:endParaRPr>
          </a:p>
          <a:p>
            <a:r>
              <a:rPr lang="en-GB" sz="4000" smtClean="0">
                <a:solidFill>
                  <a:srgbClr val="FF00FF"/>
                </a:solidFill>
              </a:rPr>
              <a:t>If </a:t>
            </a:r>
            <a:r>
              <a:rPr lang="en-GB" sz="4000" dirty="0" smtClean="0">
                <a:solidFill>
                  <a:srgbClr val="FF00FF"/>
                </a:solidFill>
              </a:rPr>
              <a:t>you are undecided, identify what factors will influence your decision</a:t>
            </a:r>
          </a:p>
          <a:p>
            <a:pPr>
              <a:buNone/>
            </a:pPr>
            <a:endParaRPr lang="en-GB" sz="4000" dirty="0" smtClean="0">
              <a:solidFill>
                <a:srgbClr val="FF00FF"/>
              </a:solidFill>
            </a:endParaRPr>
          </a:p>
          <a:p>
            <a:r>
              <a:rPr lang="en-GB" sz="4000" dirty="0" smtClean="0">
                <a:solidFill>
                  <a:srgbClr val="FF00FF"/>
                </a:solidFill>
              </a:rPr>
              <a:t>What impact will your choices have on how you feel and happiness overall?</a:t>
            </a:r>
          </a:p>
          <a:p>
            <a:pPr>
              <a:buNone/>
            </a:pPr>
            <a:endParaRPr lang="en-GB" sz="4000" dirty="0" smtClean="0">
              <a:solidFill>
                <a:srgbClr val="FF00FF"/>
              </a:solidFill>
            </a:endParaRPr>
          </a:p>
          <a:p>
            <a:r>
              <a:rPr lang="en-GB" sz="4000" dirty="0" smtClean="0">
                <a:solidFill>
                  <a:srgbClr val="FF00FF"/>
                </a:solidFill>
              </a:rPr>
              <a:t>Be prepared to share with the class</a:t>
            </a:r>
          </a:p>
          <a:p>
            <a:pPr>
              <a:buNone/>
            </a:pPr>
            <a:endParaRPr lang="en-GB" sz="2000" dirty="0" smtClean="0">
              <a:solidFill>
                <a:srgbClr val="FF00FF"/>
              </a:solidFill>
            </a:endParaRPr>
          </a:p>
          <a:p>
            <a:endParaRPr lang="en-GB" dirty="0" smtClean="0">
              <a:solidFill>
                <a:srgbClr val="FF00FF"/>
              </a:solidFill>
            </a:endParaRPr>
          </a:p>
          <a:p>
            <a:pPr>
              <a:buNone/>
            </a:pPr>
            <a:endParaRPr lang="en-GB" dirty="0">
              <a:solidFill>
                <a:srgbClr val="FF00FF"/>
              </a:solidFill>
            </a:endParaRPr>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638800" y="1788776"/>
            <a:ext cx="3429000" cy="41849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dissolve">
                                      <p:cBhvr>
                                        <p:cTn id="15" dur="500"/>
                                        <p:tgtEl>
                                          <p:spTgt spid="3">
                                            <p:txEl>
                                              <p:pRg st="5" end="5"/>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dissolve">
                                      <p:cBhvr>
                                        <p:cTn id="31"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Moving On and Looking Forward</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6"/>
          </a:lnRef>
          <a:fillRef idx="3">
            <a:schemeClr val="accent6"/>
          </a:fillRef>
          <a:effectRef idx="2">
            <a:schemeClr val="accent6"/>
          </a:effectRef>
          <a:fontRef idx="minor">
            <a:schemeClr val="lt1"/>
          </a:fontRef>
        </p:style>
        <p:txBody>
          <a:bodyPr>
            <a:normAutofit/>
          </a:bodyPr>
          <a:lstStyle/>
          <a:p>
            <a:pPr lvl="0"/>
            <a:r>
              <a:rPr lang="en-GB" sz="2000" dirty="0" smtClean="0"/>
              <a:t>Moving on and looking forward can be a daunting and sometimes challenging experience</a:t>
            </a:r>
          </a:p>
          <a:p>
            <a:pPr lvl="0">
              <a:buNone/>
            </a:pPr>
            <a:endParaRPr lang="en-GB" sz="2000" dirty="0" smtClean="0"/>
          </a:p>
          <a:p>
            <a:pPr lvl="0"/>
            <a:r>
              <a:rPr lang="en-GB" sz="2000" dirty="0" smtClean="0"/>
              <a:t>It can mean leaving behind a way of life, school and the people who currently share your life with</a:t>
            </a:r>
          </a:p>
          <a:p>
            <a:pPr lvl="0">
              <a:buNone/>
            </a:pPr>
            <a:endParaRPr lang="en-GB" sz="2000" dirty="0" smtClean="0"/>
          </a:p>
          <a:p>
            <a:pPr lvl="0"/>
            <a:r>
              <a:rPr lang="en-GB" sz="2000" dirty="0" smtClean="0"/>
              <a:t>We are uncertain of what the future might look like and how we might fit into it which fills us with both excitement and perhaps fear as well</a:t>
            </a:r>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2050" name="Picture 2" descr="C:\Users\Keith\Dropbox\Images\railway tracks.jpg"/>
          <p:cNvPicPr>
            <a:picLocks noChangeAspect="1" noChangeArrowheads="1"/>
          </p:cNvPicPr>
          <p:nvPr/>
        </p:nvPicPr>
        <p:blipFill>
          <a:blip r:embed="rId2" cstate="print"/>
          <a:srcRect/>
          <a:stretch>
            <a:fillRect/>
          </a:stretch>
        </p:blipFill>
        <p:spPr bwMode="auto">
          <a:xfrm>
            <a:off x="5410200" y="3124200"/>
            <a:ext cx="3466886" cy="23098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Moving On and Looking Forward</a:t>
            </a:r>
            <a:endParaRPr lang="en-GB" sz="2800" dirty="0"/>
          </a:p>
        </p:txBody>
      </p:sp>
      <p:sp>
        <p:nvSpPr>
          <p:cNvPr id="3" name="Content Placeholder 2"/>
          <p:cNvSpPr>
            <a:spLocks noGrp="1"/>
          </p:cNvSpPr>
          <p:nvPr>
            <p:ph idx="1"/>
          </p:nvPr>
        </p:nvSpPr>
        <p:spPr>
          <a:xfrm>
            <a:off x="381000" y="1295400"/>
            <a:ext cx="5410200" cy="5334000"/>
          </a:xfrm>
          <a:solidFill>
            <a:schemeClr val="accent6">
              <a:lumMod val="20000"/>
              <a:lumOff val="80000"/>
            </a:schemeClr>
          </a:solidFill>
        </p:spPr>
        <p:txBody>
          <a:bodyPr>
            <a:normAutofit fontScale="47500" lnSpcReduction="20000"/>
          </a:bodyPr>
          <a:lstStyle/>
          <a:p>
            <a:pPr fontAlgn="base">
              <a:buNone/>
            </a:pPr>
            <a:r>
              <a:rPr lang="en-GB" sz="3800" b="1" dirty="0" smtClean="0"/>
              <a:t>In Groups of 4:</a:t>
            </a:r>
          </a:p>
          <a:p>
            <a:pPr fontAlgn="base">
              <a:buNone/>
            </a:pPr>
            <a:endParaRPr lang="en-GB" sz="3800" b="1" dirty="0" smtClean="0">
              <a:solidFill>
                <a:srgbClr val="FF00FF"/>
              </a:solidFill>
            </a:endParaRPr>
          </a:p>
          <a:p>
            <a:pPr fontAlgn="base"/>
            <a:r>
              <a:rPr lang="en-GB" sz="3800" dirty="0" smtClean="0"/>
              <a:t>At the end of year 11, you might:</a:t>
            </a:r>
          </a:p>
          <a:p>
            <a:pPr fontAlgn="base">
              <a:buNone/>
            </a:pPr>
            <a:endParaRPr lang="en-GB" sz="3800" dirty="0" smtClean="0"/>
          </a:p>
          <a:p>
            <a:pPr lvl="1"/>
            <a:r>
              <a:rPr lang="en-GB" sz="3800" dirty="0" smtClean="0"/>
              <a:t>Stay in fulltime education</a:t>
            </a:r>
          </a:p>
          <a:p>
            <a:pPr lvl="1"/>
            <a:r>
              <a:rPr lang="en-GB" sz="3800" dirty="0" smtClean="0"/>
              <a:t>Start an apprenticeship or traineeship</a:t>
            </a:r>
          </a:p>
          <a:p>
            <a:pPr lvl="1"/>
            <a:r>
              <a:rPr lang="en-GB" sz="3800" dirty="0" smtClean="0"/>
              <a:t>Spend 20 hours or more a week working or volunteering while in part time education or training</a:t>
            </a:r>
          </a:p>
          <a:p>
            <a:pPr fontAlgn="base">
              <a:buNone/>
            </a:pPr>
            <a:endParaRPr lang="en-GB" sz="3800" dirty="0" smtClean="0"/>
          </a:p>
          <a:p>
            <a:pPr fontAlgn="base"/>
            <a:r>
              <a:rPr lang="en-GB" sz="3800" dirty="0" smtClean="0">
                <a:solidFill>
                  <a:srgbClr val="FF00FF"/>
                </a:solidFill>
              </a:rPr>
              <a:t>Discuss and list some of the things you are:</a:t>
            </a:r>
          </a:p>
          <a:p>
            <a:pPr fontAlgn="base">
              <a:buNone/>
            </a:pPr>
            <a:endParaRPr lang="en-GB" sz="3800" dirty="0" smtClean="0">
              <a:solidFill>
                <a:srgbClr val="FF00FF"/>
              </a:solidFill>
            </a:endParaRPr>
          </a:p>
          <a:p>
            <a:pPr lvl="1" fontAlgn="base"/>
            <a:r>
              <a:rPr lang="en-GB" sz="3800" dirty="0" smtClean="0">
                <a:solidFill>
                  <a:srgbClr val="FF00FF"/>
                </a:solidFill>
              </a:rPr>
              <a:t>Looking forward to/excited about</a:t>
            </a:r>
          </a:p>
          <a:p>
            <a:pPr lvl="1" fontAlgn="base"/>
            <a:r>
              <a:rPr lang="en-GB" sz="3800" dirty="0" smtClean="0">
                <a:solidFill>
                  <a:srgbClr val="FF00FF"/>
                </a:solidFill>
              </a:rPr>
              <a:t>Not looking forward to/fearful of</a:t>
            </a:r>
          </a:p>
          <a:p>
            <a:pPr lvl="1" fontAlgn="base"/>
            <a:r>
              <a:rPr lang="en-GB" sz="3800" dirty="0" smtClean="0">
                <a:solidFill>
                  <a:srgbClr val="FF00FF"/>
                </a:solidFill>
              </a:rPr>
              <a:t>Considering as part of your options</a:t>
            </a:r>
          </a:p>
          <a:p>
            <a:pPr lvl="1" fontAlgn="base">
              <a:buNone/>
            </a:pPr>
            <a:endParaRPr lang="en-GB" sz="3800" dirty="0" smtClean="0">
              <a:solidFill>
                <a:srgbClr val="FF00FF"/>
              </a:solidFill>
            </a:endParaRPr>
          </a:p>
          <a:p>
            <a:pPr fontAlgn="base"/>
            <a:r>
              <a:rPr lang="en-GB" sz="3800" dirty="0" smtClean="0">
                <a:solidFill>
                  <a:srgbClr val="FF00FF"/>
                </a:solidFill>
              </a:rPr>
              <a:t>Share these with the class</a:t>
            </a:r>
          </a:p>
          <a:p>
            <a:pPr fontAlgn="base">
              <a:buNone/>
            </a:pPr>
            <a:r>
              <a:rPr lang="en-GB" sz="3800" dirty="0" smtClean="0"/>
              <a:t/>
            </a:r>
            <a:br>
              <a:rPr lang="en-GB" sz="3800" dirty="0" smtClean="0"/>
            </a:br>
            <a:r>
              <a:rPr lang="en-GB" sz="3800" dirty="0" smtClean="0"/>
              <a:t> </a:t>
            </a:r>
          </a:p>
          <a:p>
            <a:pPr>
              <a:buNone/>
            </a:pPr>
            <a:endParaRPr lang="en-GB" dirty="0"/>
          </a:p>
        </p:txBody>
      </p:sp>
      <p:pic>
        <p:nvPicPr>
          <p:cNvPr id="1026" name="Picture 2" descr="C:\Users\Keith\Dropbox\Images\question marks.jpg"/>
          <p:cNvPicPr>
            <a:picLocks noChangeAspect="1" noChangeArrowheads="1"/>
          </p:cNvPicPr>
          <p:nvPr/>
        </p:nvPicPr>
        <p:blipFill>
          <a:blip r:embed="rId2" cstate="print"/>
          <a:srcRect/>
          <a:stretch>
            <a:fillRect/>
          </a:stretch>
        </p:blipFill>
        <p:spPr bwMode="auto">
          <a:xfrm>
            <a:off x="5858900" y="2057400"/>
            <a:ext cx="3208900" cy="3916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additive="base">
                                        <p:cTn id="3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 calcmode="lin" valueType="num">
                                      <p:cBhvr additive="base">
                                        <p:cTn id="4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 calcmode="lin" valueType="num">
                                      <p:cBhvr additive="base">
                                        <p:cTn id="4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9" fill="hold" nodeType="afterEffect">
                                  <p:stCondLst>
                                    <p:cond delay="0"/>
                                  </p:stCondLst>
                                  <p:childTnLst>
                                    <p:set>
                                      <p:cBhvr>
                                        <p:cTn id="51" dur="1" fill="hold">
                                          <p:stCondLst>
                                            <p:cond delay="0"/>
                                          </p:stCondLst>
                                        </p:cTn>
                                        <p:tgtEl>
                                          <p:spTgt spid="3">
                                            <p:txEl>
                                              <p:pRg st="14" end="14"/>
                                            </p:txEl>
                                          </p:spTgt>
                                        </p:tgtEl>
                                        <p:attrNameLst>
                                          <p:attrName>style.visibility</p:attrName>
                                        </p:attrNameLst>
                                      </p:cBhvr>
                                      <p:to>
                                        <p:strVal val="visible"/>
                                      </p:to>
                                    </p:set>
                                    <p:anim calcmode="lin" valueType="num">
                                      <p:cBhvr additive="base">
                                        <p:cTn id="52"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 presetClass="entr" presetSubtype="9" fill="hold" nodeType="afterEffect">
                                  <p:stCondLst>
                                    <p:cond delay="0"/>
                                  </p:stCondLst>
                                  <p:childTnLst>
                                    <p:set>
                                      <p:cBhvr>
                                        <p:cTn id="56" dur="1" fill="hold">
                                          <p:stCondLst>
                                            <p:cond delay="0"/>
                                          </p:stCondLst>
                                        </p:cTn>
                                        <p:tgtEl>
                                          <p:spTgt spid="3">
                                            <p:txEl>
                                              <p:pRg st="15" end="15"/>
                                            </p:txEl>
                                          </p:spTgt>
                                        </p:tgtEl>
                                        <p:attrNameLst>
                                          <p:attrName>style.visibility</p:attrName>
                                        </p:attrNameLst>
                                      </p:cBhvr>
                                      <p:to>
                                        <p:strVal val="visible"/>
                                      </p:to>
                                    </p:set>
                                    <p:anim calcmode="lin" valueType="num">
                                      <p:cBhvr additive="base">
                                        <p:cTn id="57"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5" end="1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Moving On and Looking Forward</a:t>
            </a:r>
            <a:endParaRPr lang="en-GB" sz="2800" dirty="0"/>
          </a:p>
        </p:txBody>
      </p:sp>
      <p:sp>
        <p:nvSpPr>
          <p:cNvPr id="3" name="Content Placeholder 2"/>
          <p:cNvSpPr>
            <a:spLocks noGrp="1"/>
          </p:cNvSpPr>
          <p:nvPr>
            <p:ph idx="1"/>
          </p:nvPr>
        </p:nvSpPr>
        <p:spPr>
          <a:xfrm>
            <a:off x="304800" y="1447800"/>
            <a:ext cx="5181600" cy="5410200"/>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fontAlgn="base">
              <a:buNone/>
            </a:pPr>
            <a:r>
              <a:rPr lang="en-GB" sz="2600" b="1" dirty="0" smtClean="0"/>
              <a:t>Class Feedback:</a:t>
            </a:r>
          </a:p>
          <a:p>
            <a:pPr fontAlgn="base">
              <a:buNone/>
            </a:pPr>
            <a:endParaRPr lang="en-GB" sz="1800" b="1" dirty="0" smtClean="0">
              <a:solidFill>
                <a:srgbClr val="FF00FF"/>
              </a:solidFill>
            </a:endParaRPr>
          </a:p>
          <a:p>
            <a:pPr fontAlgn="base"/>
            <a:r>
              <a:rPr lang="en-GB" sz="1800" b="1" dirty="0" smtClean="0"/>
              <a:t>Fulltime Education;</a:t>
            </a:r>
          </a:p>
          <a:p>
            <a:pPr fontAlgn="base">
              <a:buNone/>
            </a:pPr>
            <a:endParaRPr lang="en-GB" sz="1800" dirty="0" smtClean="0"/>
          </a:p>
          <a:p>
            <a:pPr lvl="1" fontAlgn="base"/>
            <a:r>
              <a:rPr lang="en-GB" sz="1800" dirty="0" smtClean="0"/>
              <a:t>Treated like adult</a:t>
            </a:r>
          </a:p>
          <a:p>
            <a:pPr lvl="1" fontAlgn="base"/>
            <a:r>
              <a:rPr lang="en-GB" sz="1800" dirty="0" smtClean="0"/>
              <a:t>Miss my friends</a:t>
            </a:r>
          </a:p>
          <a:p>
            <a:pPr lvl="1" fontAlgn="base"/>
            <a:r>
              <a:rPr lang="en-GB" sz="1800" dirty="0" smtClean="0"/>
              <a:t>Role model for younger students</a:t>
            </a:r>
          </a:p>
          <a:p>
            <a:pPr lvl="1" fontAlgn="base"/>
            <a:r>
              <a:rPr lang="en-GB" sz="1800" dirty="0" smtClean="0"/>
              <a:t>Meeting new friends</a:t>
            </a:r>
          </a:p>
          <a:p>
            <a:pPr lvl="1" fontAlgn="base"/>
            <a:r>
              <a:rPr lang="en-GB" sz="1800" dirty="0" smtClean="0"/>
              <a:t>Will they like me</a:t>
            </a:r>
          </a:p>
          <a:p>
            <a:pPr lvl="1" fontAlgn="base"/>
            <a:r>
              <a:rPr lang="en-GB" sz="1800" dirty="0" smtClean="0"/>
              <a:t>No money</a:t>
            </a:r>
          </a:p>
          <a:p>
            <a:pPr lvl="1" fontAlgn="base">
              <a:buNone/>
            </a:pPr>
            <a:endParaRPr lang="en-GB" sz="1800" dirty="0" smtClean="0"/>
          </a:p>
          <a:p>
            <a:pPr fontAlgn="base"/>
            <a:r>
              <a:rPr lang="en-GB" sz="1800" b="1" dirty="0" smtClean="0"/>
              <a:t>Work and Part-time Education/Training;</a:t>
            </a:r>
          </a:p>
          <a:p>
            <a:pPr fontAlgn="base">
              <a:buNone/>
            </a:pPr>
            <a:endParaRPr lang="en-GB" sz="1800" dirty="0" smtClean="0"/>
          </a:p>
          <a:p>
            <a:pPr lvl="1" fontAlgn="base"/>
            <a:r>
              <a:rPr lang="en-GB" sz="1800" dirty="0" smtClean="0"/>
              <a:t>Treated like adult</a:t>
            </a:r>
          </a:p>
          <a:p>
            <a:pPr lvl="1" fontAlgn="base"/>
            <a:r>
              <a:rPr lang="en-GB" sz="1800" dirty="0" smtClean="0"/>
              <a:t>Miss my friends</a:t>
            </a:r>
          </a:p>
          <a:p>
            <a:pPr lvl="1" fontAlgn="base"/>
            <a:r>
              <a:rPr lang="en-GB" sz="1800" dirty="0" smtClean="0"/>
              <a:t>Timekeeping</a:t>
            </a:r>
          </a:p>
          <a:p>
            <a:pPr lvl="1" fontAlgn="base"/>
            <a:r>
              <a:rPr lang="en-GB" sz="1800" dirty="0" smtClean="0"/>
              <a:t>Starting at the bottom</a:t>
            </a:r>
          </a:p>
          <a:p>
            <a:pPr lvl="1" fontAlgn="base"/>
            <a:r>
              <a:rPr lang="en-GB" sz="1800" dirty="0" smtClean="0"/>
              <a:t>Meeting new friends/colleagues</a:t>
            </a:r>
          </a:p>
          <a:p>
            <a:pPr lvl="1" fontAlgn="base"/>
            <a:r>
              <a:rPr lang="en-GB" sz="1800" dirty="0" smtClean="0"/>
              <a:t>Will they like me</a:t>
            </a:r>
          </a:p>
          <a:p>
            <a:pPr lvl="1" fontAlgn="base"/>
            <a:r>
              <a:rPr lang="en-GB" sz="1800" dirty="0" smtClean="0"/>
              <a:t>Money</a:t>
            </a:r>
          </a:p>
          <a:p>
            <a:pPr lvl="1" fontAlgn="base"/>
            <a:r>
              <a:rPr lang="en-GB" sz="1800" dirty="0" smtClean="0"/>
              <a:t>Motor bike or car</a:t>
            </a:r>
          </a:p>
          <a:p>
            <a:pPr fontAlgn="base"/>
            <a:endParaRPr lang="en-GB" sz="1800" dirty="0" smtClean="0"/>
          </a:p>
          <a:p>
            <a:pPr fontAlgn="base"/>
            <a:r>
              <a:rPr lang="en-GB" sz="1800" dirty="0" smtClean="0">
                <a:solidFill>
                  <a:srgbClr val="FF00FF"/>
                </a:solidFill>
              </a:rPr>
              <a:t>Any more?</a:t>
            </a:r>
          </a:p>
          <a:p>
            <a:pPr fontAlgn="base">
              <a:buNone/>
            </a:pPr>
            <a:r>
              <a:rPr lang="en-GB" sz="2000" dirty="0" smtClean="0"/>
              <a:t/>
            </a:r>
            <a:br>
              <a:rPr lang="en-GB" sz="2000" dirty="0" smtClean="0"/>
            </a:br>
            <a:r>
              <a:rPr lang="en-GB" sz="2000" dirty="0" smtClean="0"/>
              <a:t> </a:t>
            </a:r>
          </a:p>
          <a:p>
            <a:pPr>
              <a:buNone/>
            </a:pPr>
            <a:endParaRPr lang="en-GB" sz="2000"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858900" y="2057400"/>
            <a:ext cx="3208900" cy="3916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additive="base">
                                        <p:cTn id="3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 calcmode="lin" valueType="num">
                                      <p:cBhvr additive="base">
                                        <p:cTn id="4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anim calcmode="lin" valueType="num">
                                      <p:cBhvr additive="base">
                                        <p:cTn id="4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3" end="13"/>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9" fill="hold" nodeType="afterEffect">
                                  <p:stCondLst>
                                    <p:cond delay="0"/>
                                  </p:stCondLst>
                                  <p:childTnLst>
                                    <p:set>
                                      <p:cBhvr>
                                        <p:cTn id="51" dur="1" fill="hold">
                                          <p:stCondLst>
                                            <p:cond delay="0"/>
                                          </p:stCondLst>
                                        </p:cTn>
                                        <p:tgtEl>
                                          <p:spTgt spid="3">
                                            <p:txEl>
                                              <p:pRg st="14" end="14"/>
                                            </p:txEl>
                                          </p:spTgt>
                                        </p:tgtEl>
                                        <p:attrNameLst>
                                          <p:attrName>style.visibility</p:attrName>
                                        </p:attrNameLst>
                                      </p:cBhvr>
                                      <p:to>
                                        <p:strVal val="visible"/>
                                      </p:to>
                                    </p:set>
                                    <p:anim calcmode="lin" valueType="num">
                                      <p:cBhvr additive="base">
                                        <p:cTn id="52"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 presetClass="entr" presetSubtype="9" fill="hold" nodeType="afterEffect">
                                  <p:stCondLst>
                                    <p:cond delay="0"/>
                                  </p:stCondLst>
                                  <p:childTnLst>
                                    <p:set>
                                      <p:cBhvr>
                                        <p:cTn id="56" dur="1" fill="hold">
                                          <p:stCondLst>
                                            <p:cond delay="0"/>
                                          </p:stCondLst>
                                        </p:cTn>
                                        <p:tgtEl>
                                          <p:spTgt spid="3">
                                            <p:txEl>
                                              <p:pRg st="15" end="15"/>
                                            </p:txEl>
                                          </p:spTgt>
                                        </p:tgtEl>
                                        <p:attrNameLst>
                                          <p:attrName>style.visibility</p:attrName>
                                        </p:attrNameLst>
                                      </p:cBhvr>
                                      <p:to>
                                        <p:strVal val="visible"/>
                                      </p:to>
                                    </p:set>
                                    <p:anim calcmode="lin" valueType="num">
                                      <p:cBhvr additive="base">
                                        <p:cTn id="57"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5" end="15"/>
                                            </p:txEl>
                                          </p:spTgt>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 presetClass="entr" presetSubtype="9" fill="hold" nodeType="afterEffect">
                                  <p:stCondLst>
                                    <p:cond delay="0"/>
                                  </p:stCondLst>
                                  <p:childTnLst>
                                    <p:set>
                                      <p:cBhvr>
                                        <p:cTn id="61" dur="1" fill="hold">
                                          <p:stCondLst>
                                            <p:cond delay="0"/>
                                          </p:stCondLst>
                                        </p:cTn>
                                        <p:tgtEl>
                                          <p:spTgt spid="3">
                                            <p:txEl>
                                              <p:pRg st="16" end="16"/>
                                            </p:txEl>
                                          </p:spTgt>
                                        </p:tgtEl>
                                        <p:attrNameLst>
                                          <p:attrName>style.visibility</p:attrName>
                                        </p:attrNameLst>
                                      </p:cBhvr>
                                      <p:to>
                                        <p:strVal val="visible"/>
                                      </p:to>
                                    </p:set>
                                    <p:anim calcmode="lin" valueType="num">
                                      <p:cBhvr additive="base">
                                        <p:cTn id="62"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3">
                                            <p:txEl>
                                              <p:pRg st="16" end="16"/>
                                            </p:txEl>
                                          </p:spTgt>
                                        </p:tgtEl>
                                        <p:attrNameLst>
                                          <p:attrName>ppt_y</p:attrName>
                                        </p:attrNameLst>
                                      </p:cBhvr>
                                      <p:tavLst>
                                        <p:tav tm="0">
                                          <p:val>
                                            <p:strVal val="0-#ppt_h/2"/>
                                          </p:val>
                                        </p:tav>
                                        <p:tav tm="100000">
                                          <p:val>
                                            <p:strVal val="#ppt_y"/>
                                          </p:val>
                                        </p:tav>
                                      </p:tavLst>
                                    </p:anim>
                                  </p:childTnLst>
                                </p:cTn>
                              </p:par>
                            </p:childTnLst>
                          </p:cTn>
                        </p:par>
                        <p:par>
                          <p:cTn id="64" fill="hold">
                            <p:stCondLst>
                              <p:cond delay="6000"/>
                            </p:stCondLst>
                            <p:childTnLst>
                              <p:par>
                                <p:cTn id="65" presetID="2" presetClass="entr" presetSubtype="9" fill="hold" nodeType="afterEffect">
                                  <p:stCondLst>
                                    <p:cond delay="0"/>
                                  </p:stCondLst>
                                  <p:childTnLst>
                                    <p:set>
                                      <p:cBhvr>
                                        <p:cTn id="66" dur="1" fill="hold">
                                          <p:stCondLst>
                                            <p:cond delay="0"/>
                                          </p:stCondLst>
                                        </p:cTn>
                                        <p:tgtEl>
                                          <p:spTgt spid="3">
                                            <p:txEl>
                                              <p:pRg st="17" end="17"/>
                                            </p:txEl>
                                          </p:spTgt>
                                        </p:tgtEl>
                                        <p:attrNameLst>
                                          <p:attrName>style.visibility</p:attrName>
                                        </p:attrNameLst>
                                      </p:cBhvr>
                                      <p:to>
                                        <p:strVal val="visible"/>
                                      </p:to>
                                    </p:set>
                                    <p:anim calcmode="lin" valueType="num">
                                      <p:cBhvr additive="base">
                                        <p:cTn id="67" dur="500" fill="hold"/>
                                        <p:tgtEl>
                                          <p:spTgt spid="3">
                                            <p:txEl>
                                              <p:pRg st="17" end="17"/>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7" end="17"/>
                                            </p:txEl>
                                          </p:spTgt>
                                        </p:tgtEl>
                                        <p:attrNameLst>
                                          <p:attrName>ppt_y</p:attrName>
                                        </p:attrNameLst>
                                      </p:cBhvr>
                                      <p:tavLst>
                                        <p:tav tm="0">
                                          <p:val>
                                            <p:strVal val="0-#ppt_h/2"/>
                                          </p:val>
                                        </p:tav>
                                        <p:tav tm="100000">
                                          <p:val>
                                            <p:strVal val="#ppt_y"/>
                                          </p:val>
                                        </p:tav>
                                      </p:tavLst>
                                    </p:anim>
                                  </p:childTnLst>
                                </p:cTn>
                              </p:par>
                            </p:childTnLst>
                          </p:cTn>
                        </p:par>
                        <p:par>
                          <p:cTn id="69" fill="hold">
                            <p:stCondLst>
                              <p:cond delay="6500"/>
                            </p:stCondLst>
                            <p:childTnLst>
                              <p:par>
                                <p:cTn id="70" presetID="2" presetClass="entr" presetSubtype="9" fill="hold" nodeType="afterEffect">
                                  <p:stCondLst>
                                    <p:cond delay="0"/>
                                  </p:stCondLst>
                                  <p:childTnLst>
                                    <p:set>
                                      <p:cBhvr>
                                        <p:cTn id="71" dur="1" fill="hold">
                                          <p:stCondLst>
                                            <p:cond delay="0"/>
                                          </p:stCondLst>
                                        </p:cTn>
                                        <p:tgtEl>
                                          <p:spTgt spid="3">
                                            <p:txEl>
                                              <p:pRg st="18" end="18"/>
                                            </p:txEl>
                                          </p:spTgt>
                                        </p:tgtEl>
                                        <p:attrNameLst>
                                          <p:attrName>style.visibility</p:attrName>
                                        </p:attrNameLst>
                                      </p:cBhvr>
                                      <p:to>
                                        <p:strVal val="visible"/>
                                      </p:to>
                                    </p:set>
                                    <p:anim calcmode="lin" valueType="num">
                                      <p:cBhvr additive="base">
                                        <p:cTn id="72" dur="500" fill="hold"/>
                                        <p:tgtEl>
                                          <p:spTgt spid="3">
                                            <p:txEl>
                                              <p:pRg st="18" end="18"/>
                                            </p:txEl>
                                          </p:spTgt>
                                        </p:tgtEl>
                                        <p:attrNameLst>
                                          <p:attrName>ppt_x</p:attrName>
                                        </p:attrNameLst>
                                      </p:cBhvr>
                                      <p:tavLst>
                                        <p:tav tm="0">
                                          <p:val>
                                            <p:strVal val="0-#ppt_w/2"/>
                                          </p:val>
                                        </p:tav>
                                        <p:tav tm="100000">
                                          <p:val>
                                            <p:strVal val="#ppt_x"/>
                                          </p:val>
                                        </p:tav>
                                      </p:tavLst>
                                    </p:anim>
                                    <p:anim calcmode="lin" valueType="num">
                                      <p:cBhvr additive="base">
                                        <p:cTn id="73" dur="500" fill="hold"/>
                                        <p:tgtEl>
                                          <p:spTgt spid="3">
                                            <p:txEl>
                                              <p:pRg st="18" end="18"/>
                                            </p:txEl>
                                          </p:spTgt>
                                        </p:tgtEl>
                                        <p:attrNameLst>
                                          <p:attrName>ppt_y</p:attrName>
                                        </p:attrNameLst>
                                      </p:cBhvr>
                                      <p:tavLst>
                                        <p:tav tm="0">
                                          <p:val>
                                            <p:strVal val="0-#ppt_h/2"/>
                                          </p:val>
                                        </p:tav>
                                        <p:tav tm="100000">
                                          <p:val>
                                            <p:strVal val="#ppt_y"/>
                                          </p:val>
                                        </p:tav>
                                      </p:tavLst>
                                    </p:anim>
                                  </p:childTnLst>
                                </p:cTn>
                              </p:par>
                            </p:childTnLst>
                          </p:cTn>
                        </p:par>
                        <p:par>
                          <p:cTn id="74" fill="hold">
                            <p:stCondLst>
                              <p:cond delay="7000"/>
                            </p:stCondLst>
                            <p:childTnLst>
                              <p:par>
                                <p:cTn id="75" presetID="2" presetClass="entr" presetSubtype="9" fill="hold" nodeType="afterEffect">
                                  <p:stCondLst>
                                    <p:cond delay="0"/>
                                  </p:stCondLst>
                                  <p:childTnLst>
                                    <p:set>
                                      <p:cBhvr>
                                        <p:cTn id="76" dur="1" fill="hold">
                                          <p:stCondLst>
                                            <p:cond delay="0"/>
                                          </p:stCondLst>
                                        </p:cTn>
                                        <p:tgtEl>
                                          <p:spTgt spid="3">
                                            <p:txEl>
                                              <p:pRg st="19" end="19"/>
                                            </p:txEl>
                                          </p:spTgt>
                                        </p:tgtEl>
                                        <p:attrNameLst>
                                          <p:attrName>style.visibility</p:attrName>
                                        </p:attrNameLst>
                                      </p:cBhvr>
                                      <p:to>
                                        <p:strVal val="visible"/>
                                      </p:to>
                                    </p:set>
                                    <p:anim calcmode="lin" valueType="num">
                                      <p:cBhvr additive="base">
                                        <p:cTn id="77" dur="500" fill="hold"/>
                                        <p:tgtEl>
                                          <p:spTgt spid="3">
                                            <p:txEl>
                                              <p:pRg st="19" end="19"/>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3">
                                            <p:txEl>
                                              <p:pRg st="19" end="19"/>
                                            </p:txEl>
                                          </p:spTgt>
                                        </p:tgtEl>
                                        <p:attrNameLst>
                                          <p:attrName>ppt_y</p:attrName>
                                        </p:attrNameLst>
                                      </p:cBhvr>
                                      <p:tavLst>
                                        <p:tav tm="0">
                                          <p:val>
                                            <p:strVal val="0-#ppt_h/2"/>
                                          </p:val>
                                        </p:tav>
                                        <p:tav tm="100000">
                                          <p:val>
                                            <p:strVal val="#ppt_y"/>
                                          </p:val>
                                        </p:tav>
                                      </p:tavLst>
                                    </p:anim>
                                  </p:childTnLst>
                                </p:cTn>
                              </p:par>
                            </p:childTnLst>
                          </p:cTn>
                        </p:par>
                        <p:par>
                          <p:cTn id="79" fill="hold">
                            <p:stCondLst>
                              <p:cond delay="7500"/>
                            </p:stCondLst>
                            <p:childTnLst>
                              <p:par>
                                <p:cTn id="80" presetID="2" presetClass="entr" presetSubtype="9" fill="hold" nodeType="afterEffect">
                                  <p:stCondLst>
                                    <p:cond delay="0"/>
                                  </p:stCondLst>
                                  <p:childTnLst>
                                    <p:set>
                                      <p:cBhvr>
                                        <p:cTn id="81" dur="1" fill="hold">
                                          <p:stCondLst>
                                            <p:cond delay="0"/>
                                          </p:stCondLst>
                                        </p:cTn>
                                        <p:tgtEl>
                                          <p:spTgt spid="3">
                                            <p:txEl>
                                              <p:pRg st="20" end="20"/>
                                            </p:txEl>
                                          </p:spTgt>
                                        </p:tgtEl>
                                        <p:attrNameLst>
                                          <p:attrName>style.visibility</p:attrName>
                                        </p:attrNameLst>
                                      </p:cBhvr>
                                      <p:to>
                                        <p:strVal val="visible"/>
                                      </p:to>
                                    </p:set>
                                    <p:anim calcmode="lin" valueType="num">
                                      <p:cBhvr additive="base">
                                        <p:cTn id="82" dur="500" fill="hold"/>
                                        <p:tgtEl>
                                          <p:spTgt spid="3">
                                            <p:txEl>
                                              <p:pRg st="20" end="2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3">
                                            <p:txEl>
                                              <p:pRg st="20" end="20"/>
                                            </p:txEl>
                                          </p:spTgt>
                                        </p:tgtEl>
                                        <p:attrNameLst>
                                          <p:attrName>ppt_y</p:attrName>
                                        </p:attrNameLst>
                                      </p:cBhvr>
                                      <p:tavLst>
                                        <p:tav tm="0">
                                          <p:val>
                                            <p:strVal val="0-#ppt_h/2"/>
                                          </p:val>
                                        </p:tav>
                                        <p:tav tm="100000">
                                          <p:val>
                                            <p:strVal val="#ppt_y"/>
                                          </p:val>
                                        </p:tav>
                                      </p:tavLst>
                                    </p:anim>
                                  </p:childTnLst>
                                </p:cTn>
                              </p:par>
                            </p:childTnLst>
                          </p:cTn>
                        </p:par>
                        <p:par>
                          <p:cTn id="84" fill="hold">
                            <p:stCondLst>
                              <p:cond delay="8000"/>
                            </p:stCondLst>
                            <p:childTnLst>
                              <p:par>
                                <p:cTn id="85" presetID="2" presetClass="entr" presetSubtype="9" fill="hold" nodeType="afterEffect">
                                  <p:stCondLst>
                                    <p:cond delay="0"/>
                                  </p:stCondLst>
                                  <p:childTnLst>
                                    <p:set>
                                      <p:cBhvr>
                                        <p:cTn id="86" dur="1" fill="hold">
                                          <p:stCondLst>
                                            <p:cond delay="0"/>
                                          </p:stCondLst>
                                        </p:cTn>
                                        <p:tgtEl>
                                          <p:spTgt spid="3">
                                            <p:txEl>
                                              <p:pRg st="22" end="22"/>
                                            </p:txEl>
                                          </p:spTgt>
                                        </p:tgtEl>
                                        <p:attrNameLst>
                                          <p:attrName>style.visibility</p:attrName>
                                        </p:attrNameLst>
                                      </p:cBhvr>
                                      <p:to>
                                        <p:strVal val="visible"/>
                                      </p:to>
                                    </p:set>
                                    <p:anim calcmode="lin" valueType="num">
                                      <p:cBhvr additive="base">
                                        <p:cTn id="87" dur="500" fill="hold"/>
                                        <p:tgtEl>
                                          <p:spTgt spid="3">
                                            <p:txEl>
                                              <p:pRg st="22" end="22"/>
                                            </p:tx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3">
                                            <p:txEl>
                                              <p:pRg st="22" end="22"/>
                                            </p:txEl>
                                          </p:spTgt>
                                        </p:tgtEl>
                                        <p:attrNameLst>
                                          <p:attrName>ppt_y</p:attrName>
                                        </p:attrNameLst>
                                      </p:cBhvr>
                                      <p:tavLst>
                                        <p:tav tm="0">
                                          <p:val>
                                            <p:strVal val="0-#ppt_h/2"/>
                                          </p:val>
                                        </p:tav>
                                        <p:tav tm="100000">
                                          <p:val>
                                            <p:strVal val="#ppt_y"/>
                                          </p:val>
                                        </p:tav>
                                      </p:tavLst>
                                    </p:anim>
                                  </p:childTnLst>
                                </p:cTn>
                              </p:par>
                            </p:childTnLst>
                          </p:cTn>
                        </p:par>
                        <p:par>
                          <p:cTn id="89" fill="hold">
                            <p:stCondLst>
                              <p:cond delay="8500"/>
                            </p:stCondLst>
                            <p:childTnLst>
                              <p:par>
                                <p:cTn id="90" presetID="2" presetClass="entr" presetSubtype="9" fill="hold" nodeType="afterEffect">
                                  <p:stCondLst>
                                    <p:cond delay="0"/>
                                  </p:stCondLst>
                                  <p:childTnLst>
                                    <p:set>
                                      <p:cBhvr>
                                        <p:cTn id="91" dur="1" fill="hold">
                                          <p:stCondLst>
                                            <p:cond delay="0"/>
                                          </p:stCondLst>
                                        </p:cTn>
                                        <p:tgtEl>
                                          <p:spTgt spid="3">
                                            <p:txEl>
                                              <p:pRg st="23" end="23"/>
                                            </p:txEl>
                                          </p:spTgt>
                                        </p:tgtEl>
                                        <p:attrNameLst>
                                          <p:attrName>style.visibility</p:attrName>
                                        </p:attrNameLst>
                                      </p:cBhvr>
                                      <p:to>
                                        <p:strVal val="visible"/>
                                      </p:to>
                                    </p:set>
                                    <p:anim calcmode="lin" valueType="num">
                                      <p:cBhvr additive="base">
                                        <p:cTn id="92" dur="500" fill="hold"/>
                                        <p:tgtEl>
                                          <p:spTgt spid="3">
                                            <p:txEl>
                                              <p:pRg st="23" end="23"/>
                                            </p:txEl>
                                          </p:spTgt>
                                        </p:tgtEl>
                                        <p:attrNameLst>
                                          <p:attrName>ppt_x</p:attrName>
                                        </p:attrNameLst>
                                      </p:cBhvr>
                                      <p:tavLst>
                                        <p:tav tm="0">
                                          <p:val>
                                            <p:strVal val="0-#ppt_w/2"/>
                                          </p:val>
                                        </p:tav>
                                        <p:tav tm="100000">
                                          <p:val>
                                            <p:strVal val="#ppt_x"/>
                                          </p:val>
                                        </p:tav>
                                      </p:tavLst>
                                    </p:anim>
                                    <p:anim calcmode="lin" valueType="num">
                                      <p:cBhvr additive="base">
                                        <p:cTn id="93" dur="500" fill="hold"/>
                                        <p:tgtEl>
                                          <p:spTgt spid="3">
                                            <p:txEl>
                                              <p:pRg st="23" end="2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Moving On and Looking Forward</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Look at how we can move on and look forward successfully whatever our choices for post Year 11</a:t>
            </a:r>
          </a:p>
          <a:p>
            <a:pPr>
              <a:buNone/>
            </a:pPr>
            <a:endParaRPr lang="en-GB" sz="2000" dirty="0" smtClean="0">
              <a:solidFill>
                <a:schemeClr val="bg1"/>
              </a:solidFill>
            </a:endParaRPr>
          </a:p>
          <a:p>
            <a:pPr>
              <a:buNone/>
            </a:pPr>
            <a:endParaRPr lang="en-GB" sz="2000" dirty="0" smtClean="0"/>
          </a:p>
          <a:p>
            <a:pPr>
              <a:buNone/>
            </a:pPr>
            <a:endParaRPr lang="en-GB" sz="2000" dirty="0" smtClean="0"/>
          </a:p>
          <a:p>
            <a:endParaRPr lang="en-GB" sz="2000" dirty="0" smtClean="0"/>
          </a:p>
          <a:p>
            <a:endParaRPr lang="en-GB" dirty="0"/>
          </a:p>
        </p:txBody>
      </p:sp>
      <p:pic>
        <p:nvPicPr>
          <p:cNvPr id="4098" name="Picture 2" descr="C:\Users\Keith\Dropbox\Images\viewing the future.jpg"/>
          <p:cNvPicPr>
            <a:picLocks noChangeAspect="1" noChangeArrowheads="1"/>
          </p:cNvPicPr>
          <p:nvPr/>
        </p:nvPicPr>
        <p:blipFill>
          <a:blip r:embed="rId2" cstate="print"/>
          <a:srcRect/>
          <a:stretch>
            <a:fillRect/>
          </a:stretch>
        </p:blipFill>
        <p:spPr bwMode="auto">
          <a:xfrm>
            <a:off x="5524050" y="2209800"/>
            <a:ext cx="3619950" cy="3581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Moving On and Looking Forward</a:t>
            </a:r>
            <a:endParaRPr lang="en-GB" sz="2800" dirty="0"/>
          </a:p>
        </p:txBody>
      </p:sp>
      <p:sp>
        <p:nvSpPr>
          <p:cNvPr id="3" name="Content Placeholder 2"/>
          <p:cNvSpPr>
            <a:spLocks noGrp="1"/>
          </p:cNvSpPr>
          <p:nvPr>
            <p:ph idx="1"/>
          </p:nvPr>
        </p:nvSpPr>
        <p:spPr>
          <a:xfrm>
            <a:off x="457200" y="1600200"/>
            <a:ext cx="5181600" cy="4525963"/>
          </a:xfrm>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en-GB" sz="2000" b="1" dirty="0" smtClean="0"/>
              <a:t>Change:</a:t>
            </a:r>
          </a:p>
          <a:p>
            <a:pPr>
              <a:buNone/>
            </a:pPr>
            <a:endParaRPr lang="en-GB" sz="2000" dirty="0" smtClean="0"/>
          </a:p>
          <a:p>
            <a:r>
              <a:rPr lang="en-GB" sz="2000" dirty="0" smtClean="0"/>
              <a:t>Life does not come with a user manual</a:t>
            </a:r>
          </a:p>
          <a:p>
            <a:pPr>
              <a:buNone/>
            </a:pPr>
            <a:endParaRPr lang="en-GB" sz="2000" dirty="0" smtClean="0"/>
          </a:p>
          <a:p>
            <a:r>
              <a:rPr lang="en-GB" sz="2000" dirty="0" smtClean="0"/>
              <a:t>You all face change in your lives and must learn to cope with and manage it effectively</a:t>
            </a:r>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5122" name="Picture 2" descr="C:\Users\Keith\Dropbox\Images\workbook.jpg"/>
          <p:cNvPicPr>
            <a:picLocks noChangeAspect="1" noChangeArrowheads="1"/>
          </p:cNvPicPr>
          <p:nvPr/>
        </p:nvPicPr>
        <p:blipFill>
          <a:blip r:embed="rId2" cstate="print"/>
          <a:srcRect/>
          <a:stretch>
            <a:fillRect/>
          </a:stretch>
        </p:blipFill>
        <p:spPr bwMode="auto">
          <a:xfrm>
            <a:off x="5699125" y="2209800"/>
            <a:ext cx="2987675" cy="2593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solidFill>
                  <a:schemeClr val="accent6"/>
                </a:solidFill>
              </a:rPr>
              <a:t>Managing Change</a:t>
            </a:r>
            <a:r>
              <a:rPr lang="en-GB" dirty="0" smtClean="0"/>
              <a:t/>
            </a:r>
            <a:br>
              <a:rPr lang="en-GB" dirty="0" smtClean="0"/>
            </a:br>
            <a:endParaRPr lang="en-GB" dirty="0"/>
          </a:p>
        </p:txBody>
      </p:sp>
      <p:sp>
        <p:nvSpPr>
          <p:cNvPr id="3" name="Content Placeholder 2"/>
          <p:cNvSpPr>
            <a:spLocks noGrp="1"/>
          </p:cNvSpPr>
          <p:nvPr>
            <p:ph idx="1"/>
          </p:nvPr>
        </p:nvSpPr>
        <p:spPr>
          <a:xfrm>
            <a:off x="457200" y="914400"/>
            <a:ext cx="5257800" cy="5105400"/>
          </a:xfrm>
          <a:solidFill>
            <a:schemeClr val="accent2">
              <a:lumMod val="20000"/>
              <a:lumOff val="80000"/>
            </a:schemeClr>
          </a:solidFill>
        </p:spPr>
        <p:txBody>
          <a:bodyPr>
            <a:normAutofit fontScale="70000" lnSpcReduction="20000"/>
          </a:bodyPr>
          <a:lstStyle/>
          <a:p>
            <a:pPr>
              <a:buNone/>
            </a:pPr>
            <a:r>
              <a:rPr lang="en-GB" sz="2200" b="1" dirty="0" smtClean="0"/>
              <a:t>In Groups of 4:</a:t>
            </a:r>
          </a:p>
          <a:p>
            <a:pPr>
              <a:buNone/>
            </a:pPr>
            <a:endParaRPr lang="en-GB" sz="2200" dirty="0" smtClean="0"/>
          </a:p>
          <a:p>
            <a:r>
              <a:rPr lang="en-GB" sz="2200" dirty="0" smtClean="0"/>
              <a:t>Each group will be assigned one of these topics to work through:</a:t>
            </a:r>
          </a:p>
          <a:p>
            <a:pPr>
              <a:buNone/>
            </a:pPr>
            <a:endParaRPr lang="en-GB" sz="2200" dirty="0" smtClean="0"/>
          </a:p>
          <a:p>
            <a:pPr lvl="1"/>
            <a:r>
              <a:rPr lang="en-GB" sz="2000" dirty="0" smtClean="0"/>
              <a:t>Stay in fulltime education</a:t>
            </a:r>
          </a:p>
          <a:p>
            <a:pPr lvl="1"/>
            <a:r>
              <a:rPr lang="en-GB" sz="2000" dirty="0" smtClean="0"/>
              <a:t>Start an apprenticeship or traineeship</a:t>
            </a:r>
          </a:p>
          <a:p>
            <a:pPr lvl="1"/>
            <a:r>
              <a:rPr lang="en-GB" sz="2000" dirty="0" smtClean="0"/>
              <a:t>Spend 20 hours or more a week working or volunteering while in part time education or training</a:t>
            </a:r>
          </a:p>
          <a:p>
            <a:pPr lvl="1">
              <a:buNone/>
            </a:pPr>
            <a:endParaRPr lang="en-GB" sz="1800" dirty="0" smtClean="0"/>
          </a:p>
          <a:p>
            <a:r>
              <a:rPr lang="en-GB" sz="2200" dirty="0" smtClean="0">
                <a:solidFill>
                  <a:srgbClr val="FF00FF"/>
                </a:solidFill>
              </a:rPr>
              <a:t>What are the areas you need to consider and plan for when making this change?</a:t>
            </a:r>
          </a:p>
          <a:p>
            <a:pPr>
              <a:buNone/>
            </a:pPr>
            <a:endParaRPr lang="en-GB" sz="2200" dirty="0" smtClean="0">
              <a:solidFill>
                <a:srgbClr val="FF00FF"/>
              </a:solidFill>
            </a:endParaRPr>
          </a:p>
          <a:p>
            <a:r>
              <a:rPr lang="en-GB" sz="2200" dirty="0" smtClean="0">
                <a:solidFill>
                  <a:srgbClr val="FF00FF"/>
                </a:solidFill>
              </a:rPr>
              <a:t>What sort of issues would have influenced your decision to take this route and how do you manage these?</a:t>
            </a:r>
          </a:p>
          <a:p>
            <a:pPr>
              <a:buNone/>
            </a:pPr>
            <a:endParaRPr lang="en-GB" sz="2200" dirty="0" smtClean="0">
              <a:solidFill>
                <a:srgbClr val="FF00FF"/>
              </a:solidFill>
            </a:endParaRPr>
          </a:p>
          <a:p>
            <a:r>
              <a:rPr lang="en-GB" sz="2200" dirty="0" smtClean="0">
                <a:solidFill>
                  <a:srgbClr val="FF00FF"/>
                </a:solidFill>
              </a:rPr>
              <a:t>What are the proactive things you can to make it easier?</a:t>
            </a:r>
          </a:p>
          <a:p>
            <a:pPr>
              <a:buNone/>
            </a:pPr>
            <a:endParaRPr lang="en-GB" sz="2200" dirty="0" smtClean="0">
              <a:solidFill>
                <a:srgbClr val="FF00FF"/>
              </a:solidFill>
            </a:endParaRPr>
          </a:p>
          <a:p>
            <a:r>
              <a:rPr lang="en-GB" sz="2200" dirty="0" smtClean="0">
                <a:solidFill>
                  <a:srgbClr val="FF00FF"/>
                </a:solidFill>
              </a:rPr>
              <a:t>What are the skills you need to manage the change effectively?</a:t>
            </a:r>
          </a:p>
          <a:p>
            <a:pPr>
              <a:buNone/>
            </a:pPr>
            <a:endParaRPr lang="en-GB" sz="2200" dirty="0" smtClean="0">
              <a:solidFill>
                <a:srgbClr val="FF00FF"/>
              </a:solidFill>
            </a:endParaRPr>
          </a:p>
          <a:p>
            <a:r>
              <a:rPr lang="en-GB" sz="2100" dirty="0" smtClean="0">
                <a:solidFill>
                  <a:srgbClr val="FF00FF"/>
                </a:solidFill>
              </a:rPr>
              <a:t>Feed back to the class</a:t>
            </a:r>
          </a:p>
          <a:p>
            <a:pPr>
              <a:buNone/>
            </a:pPr>
            <a:endParaRPr lang="en-GB" sz="2000" dirty="0"/>
          </a:p>
        </p:txBody>
      </p:sp>
      <p:pic>
        <p:nvPicPr>
          <p:cNvPr id="5122" name="Picture 2" descr="C:\Users\Keith\Dropbox\Images\happy lady beach.jpg"/>
          <p:cNvPicPr>
            <a:picLocks noChangeAspect="1" noChangeArrowheads="1"/>
          </p:cNvPicPr>
          <p:nvPr/>
        </p:nvPicPr>
        <p:blipFill>
          <a:blip r:embed="rId2" cstate="print"/>
          <a:srcRect/>
          <a:stretch>
            <a:fillRect/>
          </a:stretch>
        </p:blipFill>
        <p:spPr bwMode="auto">
          <a:xfrm>
            <a:off x="5715000" y="2362200"/>
            <a:ext cx="3281746" cy="21828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dissolve">
                                      <p:cBhvr>
                                        <p:cTn id="31" dur="500"/>
                                        <p:tgtEl>
                                          <p:spTgt spid="3">
                                            <p:txEl>
                                              <p:pRg st="10" end="10"/>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animEffect transition="in" filter="dissolve">
                                      <p:cBhvr>
                                        <p:cTn id="35" dur="500"/>
                                        <p:tgtEl>
                                          <p:spTgt spid="3">
                                            <p:txEl>
                                              <p:pRg st="12" end="12"/>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animEffect transition="in" filter="dissolve">
                                      <p:cBhvr>
                                        <p:cTn id="39" dur="500"/>
                                        <p:tgtEl>
                                          <p:spTgt spid="3">
                                            <p:txEl>
                                              <p:pRg st="14" end="14"/>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6" end="16"/>
                                            </p:txEl>
                                          </p:spTgt>
                                        </p:tgtEl>
                                        <p:attrNameLst>
                                          <p:attrName>style.visibility</p:attrName>
                                        </p:attrNameLst>
                                      </p:cBhvr>
                                      <p:to>
                                        <p:strVal val="visible"/>
                                      </p:to>
                                    </p:set>
                                    <p:animEffect transition="in" filter="dissolve">
                                      <p:cBhvr>
                                        <p:cTn id="43"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Change</a:t>
            </a:r>
            <a:endParaRPr lang="en-GB" sz="2800" dirty="0"/>
          </a:p>
        </p:txBody>
      </p:sp>
      <p:sp>
        <p:nvSpPr>
          <p:cNvPr id="3" name="Content Placeholder 2"/>
          <p:cNvSpPr>
            <a:spLocks noGrp="1"/>
          </p:cNvSpPr>
          <p:nvPr>
            <p:ph idx="1"/>
          </p:nvPr>
        </p:nvSpPr>
        <p:spPr>
          <a:solidFill>
            <a:schemeClr val="accent4">
              <a:lumMod val="20000"/>
              <a:lumOff val="80000"/>
            </a:schemeClr>
          </a:solidFill>
        </p:spPr>
        <p:txBody>
          <a:bodyPr>
            <a:normAutofit fontScale="77500" lnSpcReduction="20000"/>
          </a:bodyPr>
          <a:lstStyle/>
          <a:p>
            <a:pPr>
              <a:buNone/>
            </a:pPr>
            <a:r>
              <a:rPr lang="en-GB" sz="1800" b="1" dirty="0" smtClean="0"/>
              <a:t>Examples:</a:t>
            </a:r>
          </a:p>
          <a:p>
            <a:pPr>
              <a:buNone/>
            </a:pPr>
            <a:endParaRPr lang="en-GB" sz="1800" dirty="0" smtClean="0"/>
          </a:p>
          <a:p>
            <a:r>
              <a:rPr lang="en-GB" sz="1800" dirty="0" smtClean="0"/>
              <a:t>What time you need to get up in the morning, how you get there, transport changes, bus routes, walking, costs of transport, cash or card to pay for things, school uniform, work uniform or clothes/footwear,  tools and equipment, coat, food, summer and winter clothes, equipment, books, homework, sports kit, school activities, satchel/rucksack, school locker </a:t>
            </a:r>
          </a:p>
          <a:p>
            <a:pPr>
              <a:buNone/>
            </a:pPr>
            <a:endParaRPr lang="en-GB" sz="1800" dirty="0" smtClean="0"/>
          </a:p>
          <a:p>
            <a:r>
              <a:rPr lang="en-US" sz="1800" dirty="0" smtClean="0"/>
              <a:t>Going on a visit to my new employer, school or college, meeting some of my new bosses, colleagues, teachers/tutors, work induction, coming to a parents evening, looking at the new school handbook and seeing all the things I would be able to do in the future, talking about moving school with </a:t>
            </a:r>
            <a:r>
              <a:rPr lang="en-US" sz="1800" smtClean="0"/>
              <a:t>my current teachers, </a:t>
            </a:r>
            <a:r>
              <a:rPr lang="en-US" sz="1800" dirty="0" smtClean="0"/>
              <a:t>knowing who I could talk to in the new school if I was feeling worried or concerned about things, knowing some pupils already in the school, talking to family and friends about when they faced this change, going in before the other pupils on the first day</a:t>
            </a:r>
          </a:p>
          <a:p>
            <a:endParaRPr lang="en-US" sz="1800" dirty="0" smtClean="0"/>
          </a:p>
          <a:p>
            <a:r>
              <a:rPr lang="en-US" sz="1800" dirty="0" smtClean="0"/>
              <a:t>Family  discussion, older brother or sisters choice in the past, expected to join family business, long-term goal, stepping stone to next choice, what friends have opted for, friends taking a different option, </a:t>
            </a:r>
            <a:r>
              <a:rPr lang="en-GB" sz="1800" dirty="0" smtClean="0"/>
              <a:t>leaving a girlfriend or boyfriend, lots of your friends are staying on at school and going into the school sixth form, </a:t>
            </a:r>
          </a:p>
          <a:p>
            <a:pPr>
              <a:buNone/>
            </a:pPr>
            <a:endParaRPr lang="en-US" sz="1800" dirty="0" smtClean="0"/>
          </a:p>
          <a:p>
            <a:r>
              <a:rPr lang="en-GB" sz="1800" dirty="0" smtClean="0"/>
              <a:t>Planning, organisation, being proactive, communication, confidence, resilience, commitment, coping with leaving people behind</a:t>
            </a:r>
          </a:p>
          <a:p>
            <a:pPr>
              <a:buNone/>
            </a:pPr>
            <a:endParaRPr lang="en-GB" sz="1800" dirty="0" smtClean="0"/>
          </a:p>
          <a:p>
            <a:r>
              <a:rPr lang="en-GB" sz="1800" dirty="0" smtClean="0">
                <a:solidFill>
                  <a:srgbClr val="FF00FF"/>
                </a:solidFill>
              </a:rPr>
              <a:t>Any others?</a:t>
            </a:r>
          </a:p>
          <a:p>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2393</TotalTime>
  <Words>1459</Words>
  <Application>Microsoft Office PowerPoint</Application>
  <PresentationFormat>On-screen Show (4:3)</PresentationFormat>
  <Paragraphs>207</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   Bristol Healthy Schools  Stride  Emotional Health and Wellbeing Programme  Year 11 – Lesson 3 Moving On and Looking Forward</vt:lpstr>
      <vt:lpstr>Our School Values and Ground Rules</vt:lpstr>
      <vt:lpstr>Moving On and Looking Forward</vt:lpstr>
      <vt:lpstr>Moving On and Looking Forward</vt:lpstr>
      <vt:lpstr>Moving On and Looking Forward</vt:lpstr>
      <vt:lpstr>Moving On and Looking Forward</vt:lpstr>
      <vt:lpstr>Moving On and Looking Forward</vt:lpstr>
      <vt:lpstr>Managing Change </vt:lpstr>
      <vt:lpstr>Managing Change</vt:lpstr>
      <vt:lpstr>Moving On and Looking Forward</vt:lpstr>
      <vt:lpstr>Moving On and Looking Forward</vt:lpstr>
      <vt:lpstr>Moving On and Looking Forward</vt:lpstr>
      <vt:lpstr>Moving On and Looking Forward</vt:lpstr>
      <vt:lpstr>Moving On and Looking Forward</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310</cp:revision>
  <dcterms:created xsi:type="dcterms:W3CDTF">2006-08-16T00:00:00Z</dcterms:created>
  <dcterms:modified xsi:type="dcterms:W3CDTF">2018-01-07T15:31:29Z</dcterms:modified>
</cp:coreProperties>
</file>