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4"/>
  </p:notesMasterIdLst>
  <p:sldIdLst>
    <p:sldId id="256" r:id="rId2"/>
    <p:sldId id="264" r:id="rId3"/>
    <p:sldId id="265" r:id="rId4"/>
    <p:sldId id="274" r:id="rId5"/>
    <p:sldId id="277" r:id="rId6"/>
    <p:sldId id="268" r:id="rId7"/>
    <p:sldId id="273" r:id="rId8"/>
    <p:sldId id="283" r:id="rId9"/>
    <p:sldId id="287" r:id="rId10"/>
    <p:sldId id="288" r:id="rId11"/>
    <p:sldId id="291" r:id="rId12"/>
    <p:sldId id="267" r:id="rId13"/>
    <p:sldId id="289" r:id="rId14"/>
    <p:sldId id="290" r:id="rId15"/>
    <p:sldId id="286" r:id="rId16"/>
    <p:sldId id="284" r:id="rId17"/>
    <p:sldId id="297" r:id="rId18"/>
    <p:sldId id="293" r:id="rId19"/>
    <p:sldId id="294" r:id="rId20"/>
    <p:sldId id="295" r:id="rId21"/>
    <p:sldId id="296" r:id="rId22"/>
    <p:sldId id="275" r:id="rId2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FF"/>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86" d="100"/>
          <a:sy n="86" d="100"/>
        </p:scale>
        <p:origin x="-1488" y="-9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4F87742-B87F-4EAD-8F63-E49813D39CAB}" type="datetimeFigureOut">
              <a:rPr lang="en-GB" smtClean="0"/>
              <a:pPr/>
              <a:t>04/12/2017</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FEF99D2-807D-485A-89CE-AE98D530CE81}" type="slidenum">
              <a:rPr lang="en-GB" smtClean="0"/>
              <a:pPr/>
              <a:t>‹#›</a:t>
            </a:fld>
            <a:endParaRPr lang="en-GB"/>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1FEF99D2-807D-485A-89CE-AE98D530CE81}" type="slidenum">
              <a:rPr lang="en-GB" smtClean="0"/>
              <a:pPr/>
              <a:t>12</a:t>
            </a:fld>
            <a:endParaRPr lang="en-GB"/>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04-Dec-17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04-Dec-17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04-Dec-17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04-Dec-17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04-Dec-17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04-Dec-17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04-Dec-17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04-Dec-17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04-Dec-17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04-Dec-17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04-Dec-17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04-Dec-17</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hyperlink" Target="https://vimeo.com/232328311/de3d7ca87d" TargetMode="Externa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hyperlink" Target="https://vimeo.com/232325695/30694b2b86" TargetMode="Externa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679575"/>
          </a:xfrm>
        </p:spPr>
        <p:txBody>
          <a:bodyPr>
            <a:normAutofit fontScale="90000"/>
          </a:bodyPr>
          <a:lstStyle/>
          <a:p>
            <a:r>
              <a:rPr lang="en-GB" dirty="0" smtClean="0"/>
              <a:t/>
            </a:r>
            <a:br>
              <a:rPr lang="en-GB" dirty="0" smtClean="0"/>
            </a:br>
            <a:r>
              <a:rPr lang="en-GB" dirty="0" smtClean="0"/>
              <a:t/>
            </a:r>
            <a:br>
              <a:rPr lang="en-GB" dirty="0" smtClean="0"/>
            </a:br>
            <a:r>
              <a:rPr lang="en-GB" dirty="0" smtClean="0"/>
              <a:t/>
            </a:r>
            <a:br>
              <a:rPr lang="en-GB" dirty="0" smtClean="0"/>
            </a:br>
            <a:r>
              <a:rPr lang="en-GB" dirty="0" smtClean="0"/>
              <a:t/>
            </a:r>
            <a:br>
              <a:rPr lang="en-GB" dirty="0" smtClean="0"/>
            </a:br>
            <a:r>
              <a:rPr lang="en-GB" dirty="0" smtClean="0">
                <a:solidFill>
                  <a:schemeClr val="accent6"/>
                </a:solidFill>
              </a:rPr>
              <a:t>Bristol Healthy Schools </a:t>
            </a:r>
            <a:br>
              <a:rPr lang="en-GB" dirty="0" smtClean="0">
                <a:solidFill>
                  <a:schemeClr val="accent6"/>
                </a:solidFill>
              </a:rPr>
            </a:br>
            <a:r>
              <a:rPr lang="en-GB" dirty="0" smtClean="0">
                <a:solidFill>
                  <a:schemeClr val="accent6"/>
                </a:solidFill>
              </a:rPr>
              <a:t>Stride </a:t>
            </a:r>
            <a:br>
              <a:rPr lang="en-GB" dirty="0" smtClean="0">
                <a:solidFill>
                  <a:schemeClr val="accent6"/>
                </a:solidFill>
              </a:rPr>
            </a:br>
            <a:r>
              <a:rPr lang="en-GB" dirty="0" smtClean="0">
                <a:solidFill>
                  <a:schemeClr val="accent6"/>
                </a:solidFill>
              </a:rPr>
              <a:t>Emotional Health and Wellbeing Programme</a:t>
            </a:r>
            <a:br>
              <a:rPr lang="en-GB" dirty="0" smtClean="0">
                <a:solidFill>
                  <a:schemeClr val="accent6"/>
                </a:solidFill>
              </a:rPr>
            </a:br>
            <a:r>
              <a:rPr lang="en-GB" dirty="0" smtClean="0">
                <a:solidFill>
                  <a:schemeClr val="accent6"/>
                </a:solidFill>
              </a:rPr>
              <a:t/>
            </a:r>
            <a:br>
              <a:rPr lang="en-GB" dirty="0" smtClean="0">
                <a:solidFill>
                  <a:schemeClr val="accent6"/>
                </a:solidFill>
              </a:rPr>
            </a:br>
            <a:r>
              <a:rPr lang="en-GB" dirty="0" smtClean="0">
                <a:solidFill>
                  <a:schemeClr val="tx2">
                    <a:lumMod val="60000"/>
                    <a:lumOff val="40000"/>
                  </a:schemeClr>
                </a:solidFill>
              </a:rPr>
              <a:t>Year 11 – Lesson 4</a:t>
            </a:r>
            <a:br>
              <a:rPr lang="en-GB" dirty="0" smtClean="0">
                <a:solidFill>
                  <a:schemeClr val="tx2">
                    <a:lumMod val="60000"/>
                    <a:lumOff val="40000"/>
                  </a:schemeClr>
                </a:solidFill>
              </a:rPr>
            </a:br>
            <a:r>
              <a:rPr lang="en-GB" dirty="0" smtClean="0">
                <a:solidFill>
                  <a:schemeClr val="tx2">
                    <a:lumMod val="60000"/>
                    <a:lumOff val="40000"/>
                  </a:schemeClr>
                </a:solidFill>
              </a:rPr>
              <a:t>Working in a Team</a:t>
            </a:r>
            <a:endParaRPr lang="en-GB" dirty="0">
              <a:solidFill>
                <a:schemeClr val="tx2">
                  <a:lumMod val="60000"/>
                  <a:lumOff val="40000"/>
                </a:schemeClr>
              </a:solidFill>
            </a:endParaRPr>
          </a:p>
        </p:txBody>
      </p:sp>
      <p:pic>
        <p:nvPicPr>
          <p:cNvPr id="4" name="Picture 3"/>
          <p:cNvPicPr/>
          <p:nvPr/>
        </p:nvPicPr>
        <p:blipFill>
          <a:blip r:embed="rId2" cstate="print">
            <a:extLst>
              <a:ext uri="{28A0092B-C50C-407E-A947-70E740481C1C}">
                <a14:useLocalDpi xmlns:lc="http://schemas.openxmlformats.org/drawingml/2006/lockedCanvas" xmlns:pic="http://schemas.openxmlformats.org/drawingml/2006/picture" xmlns="" xmlns:wpc="http://schemas.microsoft.com/office/word/2010/wordprocessingCanvas" xmlns:cx="http://schemas.microsoft.com/office/drawing/2014/chartex" xmlns:cx1="http://schemas.microsoft.com/office/drawing/2015/9/8/chartex" xmlns:cx2="http://schemas.microsoft.com/office/drawing/2015/10/21/chartex" xmlns:cx3="http://schemas.microsoft.com/office/drawing/2016/5/9/chartex" xmlns:cx4="http://schemas.microsoft.com/office/drawing/2016/5/10/chartex" xmlns:cx5="http://schemas.microsoft.com/office/drawing/2016/5/11/chartex" xmlns:mc="http://schemas.openxmlformats.org/markup-compatibility/2006" xmlns:o="urn:schemas-microsoft-com:office:office" xmlns:v="urn:schemas-microsoft-com:vml" xmlns:wp14="http://schemas.microsoft.com/office/word/2010/wordprocessingDrawing" xmlns:w10="urn:schemas-microsoft-com:office:word" xmlns:w="http://schemas.openxmlformats.org/wordprocessingml/2006/main" xmlns:w14="http://schemas.microsoft.com/office/word/2010/wordml" xmlns:w15="http://schemas.microsoft.com/office/word/2012/wordml" xmlns:w16se="http://schemas.microsoft.com/office/word/2015/wordml/symex" xmlns:wpg="http://schemas.microsoft.com/office/word/2010/wordprocessingGroup" xmlns:wpi="http://schemas.microsoft.com/office/word/2010/wordprocessingInk" xmlns:wps="http://schemas.microsoft.com/office/word/2010/wordprocessingShape" xmlns:a14="http://schemas.microsoft.com/office/drawing/2010/main" xmlns:wne="http://schemas.microsoft.com/office/word/2006/wordml" xmlns:wp="http://schemas.openxmlformats.org/drawingml/2006/wordprocessingDrawing" xmlns:m="http://schemas.openxmlformats.org/officeDocument/2006/math" xmlns:ve="http://schemas.openxmlformats.org/markup-compatibility/2006" val="0"/>
              </a:ext>
            </a:extLst>
          </a:blip>
          <a:stretch>
            <a:fillRect/>
          </a:stretch>
        </p:blipFill>
        <p:spPr>
          <a:xfrm>
            <a:off x="609600" y="457200"/>
            <a:ext cx="7924800" cy="1219200"/>
          </a:xfrm>
          <a:prstGeom prst="rect">
            <a:avLst/>
          </a:prstGeom>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Working in a Team</a:t>
            </a:r>
            <a:endParaRPr lang="en-GB" sz="2800" dirty="0"/>
          </a:p>
        </p:txBody>
      </p:sp>
      <p:sp>
        <p:nvSpPr>
          <p:cNvPr id="3" name="Content Placeholder 2"/>
          <p:cNvSpPr>
            <a:spLocks noGrp="1"/>
          </p:cNvSpPr>
          <p:nvPr>
            <p:ph idx="1"/>
          </p:nvPr>
        </p:nvSpPr>
        <p:spPr>
          <a:xfrm>
            <a:off x="457200" y="1600200"/>
            <a:ext cx="4800600" cy="5029200"/>
          </a:xfrm>
          <a:solidFill>
            <a:schemeClr val="accent1">
              <a:lumMod val="20000"/>
              <a:lumOff val="80000"/>
            </a:schemeClr>
          </a:solidFill>
        </p:spPr>
        <p:txBody>
          <a:bodyPr>
            <a:noAutofit/>
          </a:bodyPr>
          <a:lstStyle/>
          <a:p>
            <a:pPr>
              <a:buNone/>
            </a:pPr>
            <a:r>
              <a:rPr lang="en-GB" sz="1200" b="1" dirty="0" smtClean="0"/>
              <a:t>Class Feedback:</a:t>
            </a:r>
          </a:p>
          <a:p>
            <a:pPr>
              <a:buNone/>
            </a:pPr>
            <a:endParaRPr lang="en-GB" sz="1200" dirty="0" smtClean="0"/>
          </a:p>
          <a:p>
            <a:r>
              <a:rPr lang="en-GB" sz="1200" dirty="0" smtClean="0">
                <a:solidFill>
                  <a:srgbClr val="FF00FF"/>
                </a:solidFill>
              </a:rPr>
              <a:t>When you book – courtesy, polite, helpful friendly, flexible</a:t>
            </a:r>
          </a:p>
          <a:p>
            <a:pPr>
              <a:buNone/>
            </a:pPr>
            <a:endParaRPr lang="en-GB" sz="1200" dirty="0" smtClean="0">
              <a:solidFill>
                <a:srgbClr val="FF00FF"/>
              </a:solidFill>
            </a:endParaRPr>
          </a:p>
          <a:p>
            <a:r>
              <a:rPr lang="en-GB" sz="1200" dirty="0" smtClean="0">
                <a:solidFill>
                  <a:srgbClr val="FF00FF"/>
                </a:solidFill>
              </a:rPr>
              <a:t>Greeting/reception - courtesy, polite, friendly, helpful, flexible</a:t>
            </a:r>
          </a:p>
          <a:p>
            <a:pPr>
              <a:buNone/>
            </a:pPr>
            <a:endParaRPr lang="en-GB" sz="1200" dirty="0" smtClean="0">
              <a:solidFill>
                <a:srgbClr val="FF00FF"/>
              </a:solidFill>
            </a:endParaRPr>
          </a:p>
          <a:p>
            <a:r>
              <a:rPr lang="en-GB" sz="1200" dirty="0" smtClean="0">
                <a:solidFill>
                  <a:srgbClr val="FF00FF"/>
                </a:solidFill>
              </a:rPr>
              <a:t>Waiter/waitress - courtesy, polite, friendly, helpful, flexible, efficient, timely, drinks/menu, order, communication, listening, knowledge of what they provide, bring food, don’t spill, no fingers in food, hygiene, follow-up, checking happiness, bill and goodbye</a:t>
            </a:r>
          </a:p>
          <a:p>
            <a:pPr>
              <a:buNone/>
            </a:pPr>
            <a:endParaRPr lang="en-GB" sz="1200" dirty="0" smtClean="0">
              <a:solidFill>
                <a:srgbClr val="FF00FF"/>
              </a:solidFill>
            </a:endParaRPr>
          </a:p>
          <a:p>
            <a:r>
              <a:rPr lang="en-GB" sz="1200" dirty="0" smtClean="0">
                <a:solidFill>
                  <a:srgbClr val="FF00FF"/>
                </a:solidFill>
              </a:rPr>
              <a:t>Drinks staff -  friendly, efficient, presentation, portions</a:t>
            </a:r>
          </a:p>
          <a:p>
            <a:pPr>
              <a:buNone/>
            </a:pPr>
            <a:endParaRPr lang="en-GB" sz="1200" dirty="0" smtClean="0">
              <a:solidFill>
                <a:srgbClr val="FF00FF"/>
              </a:solidFill>
            </a:endParaRPr>
          </a:p>
          <a:p>
            <a:r>
              <a:rPr lang="en-GB" sz="1200" dirty="0" smtClean="0">
                <a:solidFill>
                  <a:srgbClr val="FF00FF"/>
                </a:solidFill>
              </a:rPr>
              <a:t>Chef - menu, variety, good food, on-time, portion control, budgets, presentation, communication</a:t>
            </a:r>
          </a:p>
          <a:p>
            <a:pPr>
              <a:buNone/>
            </a:pPr>
            <a:endParaRPr lang="en-GB" sz="1200" dirty="0" smtClean="0">
              <a:solidFill>
                <a:srgbClr val="FF00FF"/>
              </a:solidFill>
            </a:endParaRPr>
          </a:p>
          <a:p>
            <a:r>
              <a:rPr lang="en-GB" sz="1200" dirty="0" smtClean="0">
                <a:solidFill>
                  <a:srgbClr val="FF00FF"/>
                </a:solidFill>
              </a:rPr>
              <a:t>Any others?</a:t>
            </a:r>
          </a:p>
          <a:p>
            <a:endParaRPr lang="en-GB" sz="1200" dirty="0" smtClean="0">
              <a:solidFill>
                <a:srgbClr val="FF00FF"/>
              </a:solidFill>
            </a:endParaRPr>
          </a:p>
          <a:p>
            <a:r>
              <a:rPr lang="en-GB" sz="1200" dirty="0" smtClean="0">
                <a:solidFill>
                  <a:srgbClr val="FF00FF"/>
                </a:solidFill>
              </a:rPr>
              <a:t>Everyone is working together to deliver a seamless and  quality service to ensure you enjoy your visit and come back again – repeat business, reputation and financial implications</a:t>
            </a:r>
          </a:p>
          <a:p>
            <a:pPr>
              <a:buNone/>
            </a:pPr>
            <a:endParaRPr lang="en-GB" sz="1200" dirty="0" smtClean="0">
              <a:solidFill>
                <a:srgbClr val="FF00FF"/>
              </a:solidFill>
            </a:endParaRPr>
          </a:p>
          <a:p>
            <a:r>
              <a:rPr lang="en-GB" sz="1200" dirty="0" smtClean="0">
                <a:solidFill>
                  <a:srgbClr val="FF00FF"/>
                </a:solidFill>
              </a:rPr>
              <a:t>If one part of the chain fails, the whole chain can fail</a:t>
            </a:r>
          </a:p>
          <a:p>
            <a:pPr>
              <a:buNone/>
            </a:pPr>
            <a:endParaRPr lang="en-GB" sz="1200" dirty="0" smtClean="0">
              <a:solidFill>
                <a:srgbClr val="FF00FF"/>
              </a:solidFill>
            </a:endParaRPr>
          </a:p>
        </p:txBody>
      </p:sp>
      <p:pic>
        <p:nvPicPr>
          <p:cNvPr id="2050" name="Picture 2" descr="C:\Users\Keith\Dropbox\Images\question marks.jpg"/>
          <p:cNvPicPr>
            <a:picLocks noChangeAspect="1" noChangeArrowheads="1"/>
          </p:cNvPicPr>
          <p:nvPr/>
        </p:nvPicPr>
        <p:blipFill>
          <a:blip r:embed="rId2" cstate="print"/>
          <a:srcRect/>
          <a:stretch>
            <a:fillRect/>
          </a:stretch>
        </p:blipFill>
        <p:spPr bwMode="auto">
          <a:xfrm>
            <a:off x="5470525" y="1828800"/>
            <a:ext cx="3521075" cy="4297363"/>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nodeType="after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 calcmode="lin" valueType="num">
                                      <p:cBhvr additive="base">
                                        <p:cTn id="7" dur="500" fill="hold"/>
                                        <p:tgtEl>
                                          <p:spTgt spid="3">
                                            <p:txEl>
                                              <p:pRg st="2" end="2"/>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
                                            <p:txEl>
                                              <p:pRg st="2" end="2"/>
                                            </p:txEl>
                                          </p:spTgt>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9" fill="hold" nodeType="afterEffect">
                                  <p:stCondLst>
                                    <p:cond delay="0"/>
                                  </p:stCondLst>
                                  <p:childTnLst>
                                    <p:set>
                                      <p:cBhvr>
                                        <p:cTn id="11" dur="1" fill="hold">
                                          <p:stCondLst>
                                            <p:cond delay="0"/>
                                          </p:stCondLst>
                                        </p:cTn>
                                        <p:tgtEl>
                                          <p:spTgt spid="3">
                                            <p:txEl>
                                              <p:pRg st="4" end="4"/>
                                            </p:txEl>
                                          </p:spTgt>
                                        </p:tgtEl>
                                        <p:attrNameLst>
                                          <p:attrName>style.visibility</p:attrName>
                                        </p:attrNameLst>
                                      </p:cBhvr>
                                      <p:to>
                                        <p:strVal val="visible"/>
                                      </p:to>
                                    </p:set>
                                    <p:anim calcmode="lin" valueType="num">
                                      <p:cBhvr additive="base">
                                        <p:cTn id="12" dur="500" fill="hold"/>
                                        <p:tgtEl>
                                          <p:spTgt spid="3">
                                            <p:txEl>
                                              <p:pRg st="4" end="4"/>
                                            </p:txEl>
                                          </p:spTgt>
                                        </p:tgtEl>
                                        <p:attrNameLst>
                                          <p:attrName>ppt_x</p:attrName>
                                        </p:attrNameLst>
                                      </p:cBhvr>
                                      <p:tavLst>
                                        <p:tav tm="0">
                                          <p:val>
                                            <p:strVal val="0-#ppt_w/2"/>
                                          </p:val>
                                        </p:tav>
                                        <p:tav tm="100000">
                                          <p:val>
                                            <p:strVal val="#ppt_x"/>
                                          </p:val>
                                        </p:tav>
                                      </p:tavLst>
                                    </p:anim>
                                    <p:anim calcmode="lin" valueType="num">
                                      <p:cBhvr additive="base">
                                        <p:cTn id="13" dur="500" fill="hold"/>
                                        <p:tgtEl>
                                          <p:spTgt spid="3">
                                            <p:txEl>
                                              <p:pRg st="4" end="4"/>
                                            </p:txEl>
                                          </p:spTgt>
                                        </p:tgtEl>
                                        <p:attrNameLst>
                                          <p:attrName>ppt_y</p:attrName>
                                        </p:attrNameLst>
                                      </p:cBhvr>
                                      <p:tavLst>
                                        <p:tav tm="0">
                                          <p:val>
                                            <p:strVal val="0-#ppt_h/2"/>
                                          </p:val>
                                        </p:tav>
                                        <p:tav tm="100000">
                                          <p:val>
                                            <p:strVal val="#ppt_y"/>
                                          </p:val>
                                        </p:tav>
                                      </p:tavLst>
                                    </p:anim>
                                  </p:childTnLst>
                                </p:cTn>
                              </p:par>
                            </p:childTnLst>
                          </p:cTn>
                        </p:par>
                        <p:par>
                          <p:cTn id="14" fill="hold">
                            <p:stCondLst>
                              <p:cond delay="1000"/>
                            </p:stCondLst>
                            <p:childTnLst>
                              <p:par>
                                <p:cTn id="15" presetID="2" presetClass="entr" presetSubtype="9" fill="hold" nodeType="afterEffect">
                                  <p:stCondLst>
                                    <p:cond delay="0"/>
                                  </p:stCondLst>
                                  <p:childTnLst>
                                    <p:set>
                                      <p:cBhvr>
                                        <p:cTn id="16" dur="1" fill="hold">
                                          <p:stCondLst>
                                            <p:cond delay="0"/>
                                          </p:stCondLst>
                                        </p:cTn>
                                        <p:tgtEl>
                                          <p:spTgt spid="3">
                                            <p:txEl>
                                              <p:pRg st="6" end="6"/>
                                            </p:txEl>
                                          </p:spTgt>
                                        </p:tgtEl>
                                        <p:attrNameLst>
                                          <p:attrName>style.visibility</p:attrName>
                                        </p:attrNameLst>
                                      </p:cBhvr>
                                      <p:to>
                                        <p:strVal val="visible"/>
                                      </p:to>
                                    </p:set>
                                    <p:anim calcmode="lin" valueType="num">
                                      <p:cBhvr additive="base">
                                        <p:cTn id="17" dur="500" fill="hold"/>
                                        <p:tgtEl>
                                          <p:spTgt spid="3">
                                            <p:txEl>
                                              <p:pRg st="6" end="6"/>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3">
                                            <p:txEl>
                                              <p:pRg st="6" end="6"/>
                                            </p:txEl>
                                          </p:spTgt>
                                        </p:tgtEl>
                                        <p:attrNameLst>
                                          <p:attrName>ppt_y</p:attrName>
                                        </p:attrNameLst>
                                      </p:cBhvr>
                                      <p:tavLst>
                                        <p:tav tm="0">
                                          <p:val>
                                            <p:strVal val="0-#ppt_h/2"/>
                                          </p:val>
                                        </p:tav>
                                        <p:tav tm="100000">
                                          <p:val>
                                            <p:strVal val="#ppt_y"/>
                                          </p:val>
                                        </p:tav>
                                      </p:tavLst>
                                    </p:anim>
                                  </p:childTnLst>
                                </p:cTn>
                              </p:par>
                            </p:childTnLst>
                          </p:cTn>
                        </p:par>
                        <p:par>
                          <p:cTn id="19" fill="hold">
                            <p:stCondLst>
                              <p:cond delay="1500"/>
                            </p:stCondLst>
                            <p:childTnLst>
                              <p:par>
                                <p:cTn id="20" presetID="2" presetClass="entr" presetSubtype="9" fill="hold" nodeType="afterEffect">
                                  <p:stCondLst>
                                    <p:cond delay="0"/>
                                  </p:stCondLst>
                                  <p:childTnLst>
                                    <p:set>
                                      <p:cBhvr>
                                        <p:cTn id="21" dur="1" fill="hold">
                                          <p:stCondLst>
                                            <p:cond delay="0"/>
                                          </p:stCondLst>
                                        </p:cTn>
                                        <p:tgtEl>
                                          <p:spTgt spid="3">
                                            <p:txEl>
                                              <p:pRg st="8" end="8"/>
                                            </p:txEl>
                                          </p:spTgt>
                                        </p:tgtEl>
                                        <p:attrNameLst>
                                          <p:attrName>style.visibility</p:attrName>
                                        </p:attrNameLst>
                                      </p:cBhvr>
                                      <p:to>
                                        <p:strVal val="visible"/>
                                      </p:to>
                                    </p:set>
                                    <p:anim calcmode="lin" valueType="num">
                                      <p:cBhvr additive="base">
                                        <p:cTn id="22" dur="500" fill="hold"/>
                                        <p:tgtEl>
                                          <p:spTgt spid="3">
                                            <p:txEl>
                                              <p:pRg st="8" end="8"/>
                                            </p:txEl>
                                          </p:spTgt>
                                        </p:tgtEl>
                                        <p:attrNameLst>
                                          <p:attrName>ppt_x</p:attrName>
                                        </p:attrNameLst>
                                      </p:cBhvr>
                                      <p:tavLst>
                                        <p:tav tm="0">
                                          <p:val>
                                            <p:strVal val="0-#ppt_w/2"/>
                                          </p:val>
                                        </p:tav>
                                        <p:tav tm="100000">
                                          <p:val>
                                            <p:strVal val="#ppt_x"/>
                                          </p:val>
                                        </p:tav>
                                      </p:tavLst>
                                    </p:anim>
                                    <p:anim calcmode="lin" valueType="num">
                                      <p:cBhvr additive="base">
                                        <p:cTn id="23" dur="500" fill="hold"/>
                                        <p:tgtEl>
                                          <p:spTgt spid="3">
                                            <p:txEl>
                                              <p:pRg st="8" end="8"/>
                                            </p:txEl>
                                          </p:spTgt>
                                        </p:tgtEl>
                                        <p:attrNameLst>
                                          <p:attrName>ppt_y</p:attrName>
                                        </p:attrNameLst>
                                      </p:cBhvr>
                                      <p:tavLst>
                                        <p:tav tm="0">
                                          <p:val>
                                            <p:strVal val="0-#ppt_h/2"/>
                                          </p:val>
                                        </p:tav>
                                        <p:tav tm="100000">
                                          <p:val>
                                            <p:strVal val="#ppt_y"/>
                                          </p:val>
                                        </p:tav>
                                      </p:tavLst>
                                    </p:anim>
                                  </p:childTnLst>
                                </p:cTn>
                              </p:par>
                            </p:childTnLst>
                          </p:cTn>
                        </p:par>
                        <p:par>
                          <p:cTn id="24" fill="hold">
                            <p:stCondLst>
                              <p:cond delay="2000"/>
                            </p:stCondLst>
                            <p:childTnLst>
                              <p:par>
                                <p:cTn id="25" presetID="2" presetClass="entr" presetSubtype="9" fill="hold" nodeType="afterEffect">
                                  <p:stCondLst>
                                    <p:cond delay="0"/>
                                  </p:stCondLst>
                                  <p:childTnLst>
                                    <p:set>
                                      <p:cBhvr>
                                        <p:cTn id="26" dur="1" fill="hold">
                                          <p:stCondLst>
                                            <p:cond delay="0"/>
                                          </p:stCondLst>
                                        </p:cTn>
                                        <p:tgtEl>
                                          <p:spTgt spid="3">
                                            <p:txEl>
                                              <p:pRg st="10" end="10"/>
                                            </p:txEl>
                                          </p:spTgt>
                                        </p:tgtEl>
                                        <p:attrNameLst>
                                          <p:attrName>style.visibility</p:attrName>
                                        </p:attrNameLst>
                                      </p:cBhvr>
                                      <p:to>
                                        <p:strVal val="visible"/>
                                      </p:to>
                                    </p:set>
                                    <p:anim calcmode="lin" valueType="num">
                                      <p:cBhvr additive="base">
                                        <p:cTn id="27" dur="500" fill="hold"/>
                                        <p:tgtEl>
                                          <p:spTgt spid="3">
                                            <p:txEl>
                                              <p:pRg st="10" end="10"/>
                                            </p:txEl>
                                          </p:spTgt>
                                        </p:tgtEl>
                                        <p:attrNameLst>
                                          <p:attrName>ppt_x</p:attrName>
                                        </p:attrNameLst>
                                      </p:cBhvr>
                                      <p:tavLst>
                                        <p:tav tm="0">
                                          <p:val>
                                            <p:strVal val="0-#ppt_w/2"/>
                                          </p:val>
                                        </p:tav>
                                        <p:tav tm="100000">
                                          <p:val>
                                            <p:strVal val="#ppt_x"/>
                                          </p:val>
                                        </p:tav>
                                      </p:tavLst>
                                    </p:anim>
                                    <p:anim calcmode="lin" valueType="num">
                                      <p:cBhvr additive="base">
                                        <p:cTn id="28" dur="500" fill="hold"/>
                                        <p:tgtEl>
                                          <p:spTgt spid="3">
                                            <p:txEl>
                                              <p:pRg st="10" end="10"/>
                                            </p:txEl>
                                          </p:spTgt>
                                        </p:tgtEl>
                                        <p:attrNameLst>
                                          <p:attrName>ppt_y</p:attrName>
                                        </p:attrNameLst>
                                      </p:cBhvr>
                                      <p:tavLst>
                                        <p:tav tm="0">
                                          <p:val>
                                            <p:strVal val="0-#ppt_h/2"/>
                                          </p:val>
                                        </p:tav>
                                        <p:tav tm="100000">
                                          <p:val>
                                            <p:strVal val="#ppt_y"/>
                                          </p:val>
                                        </p:tav>
                                      </p:tavLst>
                                    </p:anim>
                                  </p:childTnLst>
                                </p:cTn>
                              </p:par>
                            </p:childTnLst>
                          </p:cTn>
                        </p:par>
                        <p:par>
                          <p:cTn id="29" fill="hold">
                            <p:stCondLst>
                              <p:cond delay="2500"/>
                            </p:stCondLst>
                            <p:childTnLst>
                              <p:par>
                                <p:cTn id="30" presetID="2" presetClass="entr" presetSubtype="9" fill="hold" nodeType="afterEffect">
                                  <p:stCondLst>
                                    <p:cond delay="0"/>
                                  </p:stCondLst>
                                  <p:childTnLst>
                                    <p:set>
                                      <p:cBhvr>
                                        <p:cTn id="31" dur="1" fill="hold">
                                          <p:stCondLst>
                                            <p:cond delay="0"/>
                                          </p:stCondLst>
                                        </p:cTn>
                                        <p:tgtEl>
                                          <p:spTgt spid="3">
                                            <p:txEl>
                                              <p:pRg st="12" end="12"/>
                                            </p:txEl>
                                          </p:spTgt>
                                        </p:tgtEl>
                                        <p:attrNameLst>
                                          <p:attrName>style.visibility</p:attrName>
                                        </p:attrNameLst>
                                      </p:cBhvr>
                                      <p:to>
                                        <p:strVal val="visible"/>
                                      </p:to>
                                    </p:set>
                                    <p:anim calcmode="lin" valueType="num">
                                      <p:cBhvr additive="base">
                                        <p:cTn id="32" dur="500" fill="hold"/>
                                        <p:tgtEl>
                                          <p:spTgt spid="3">
                                            <p:txEl>
                                              <p:pRg st="12" end="12"/>
                                            </p:txEl>
                                          </p:spTgt>
                                        </p:tgtEl>
                                        <p:attrNameLst>
                                          <p:attrName>ppt_x</p:attrName>
                                        </p:attrNameLst>
                                      </p:cBhvr>
                                      <p:tavLst>
                                        <p:tav tm="0">
                                          <p:val>
                                            <p:strVal val="0-#ppt_w/2"/>
                                          </p:val>
                                        </p:tav>
                                        <p:tav tm="100000">
                                          <p:val>
                                            <p:strVal val="#ppt_x"/>
                                          </p:val>
                                        </p:tav>
                                      </p:tavLst>
                                    </p:anim>
                                    <p:anim calcmode="lin" valueType="num">
                                      <p:cBhvr additive="base">
                                        <p:cTn id="33" dur="500" fill="hold"/>
                                        <p:tgtEl>
                                          <p:spTgt spid="3">
                                            <p:txEl>
                                              <p:pRg st="12" end="12"/>
                                            </p:txEl>
                                          </p:spTgt>
                                        </p:tgtEl>
                                        <p:attrNameLst>
                                          <p:attrName>ppt_y</p:attrName>
                                        </p:attrNameLst>
                                      </p:cBhvr>
                                      <p:tavLst>
                                        <p:tav tm="0">
                                          <p:val>
                                            <p:strVal val="0-#ppt_h/2"/>
                                          </p:val>
                                        </p:tav>
                                        <p:tav tm="100000">
                                          <p:val>
                                            <p:strVal val="#ppt_y"/>
                                          </p:val>
                                        </p:tav>
                                      </p:tavLst>
                                    </p:anim>
                                  </p:childTnLst>
                                </p:cTn>
                              </p:par>
                            </p:childTnLst>
                          </p:cTn>
                        </p:par>
                        <p:par>
                          <p:cTn id="34" fill="hold">
                            <p:stCondLst>
                              <p:cond delay="3000"/>
                            </p:stCondLst>
                            <p:childTnLst>
                              <p:par>
                                <p:cTn id="35" presetID="2" presetClass="entr" presetSubtype="9" fill="hold" nodeType="afterEffect">
                                  <p:stCondLst>
                                    <p:cond delay="0"/>
                                  </p:stCondLst>
                                  <p:childTnLst>
                                    <p:set>
                                      <p:cBhvr>
                                        <p:cTn id="36" dur="1" fill="hold">
                                          <p:stCondLst>
                                            <p:cond delay="0"/>
                                          </p:stCondLst>
                                        </p:cTn>
                                        <p:tgtEl>
                                          <p:spTgt spid="3">
                                            <p:txEl>
                                              <p:pRg st="14" end="14"/>
                                            </p:txEl>
                                          </p:spTgt>
                                        </p:tgtEl>
                                        <p:attrNameLst>
                                          <p:attrName>style.visibility</p:attrName>
                                        </p:attrNameLst>
                                      </p:cBhvr>
                                      <p:to>
                                        <p:strVal val="visible"/>
                                      </p:to>
                                    </p:set>
                                    <p:anim calcmode="lin" valueType="num">
                                      <p:cBhvr additive="base">
                                        <p:cTn id="37" dur="500" fill="hold"/>
                                        <p:tgtEl>
                                          <p:spTgt spid="3">
                                            <p:txEl>
                                              <p:pRg st="14" end="14"/>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3">
                                            <p:txEl>
                                              <p:pRg st="14" end="14"/>
                                            </p:txEl>
                                          </p:spTgt>
                                        </p:tgtEl>
                                        <p:attrNameLst>
                                          <p:attrName>ppt_y</p:attrName>
                                        </p:attrNameLst>
                                      </p:cBhvr>
                                      <p:tavLst>
                                        <p:tav tm="0">
                                          <p:val>
                                            <p:strVal val="0-#ppt_h/2"/>
                                          </p:val>
                                        </p:tav>
                                        <p:tav tm="100000">
                                          <p:val>
                                            <p:strVal val="#ppt_y"/>
                                          </p:val>
                                        </p:tav>
                                      </p:tavLst>
                                    </p:anim>
                                  </p:childTnLst>
                                </p:cTn>
                              </p:par>
                            </p:childTnLst>
                          </p:cTn>
                        </p:par>
                        <p:par>
                          <p:cTn id="39" fill="hold">
                            <p:stCondLst>
                              <p:cond delay="3500"/>
                            </p:stCondLst>
                            <p:childTnLst>
                              <p:par>
                                <p:cTn id="40" presetID="2" presetClass="entr" presetSubtype="9" fill="hold" nodeType="afterEffect">
                                  <p:stCondLst>
                                    <p:cond delay="0"/>
                                  </p:stCondLst>
                                  <p:childTnLst>
                                    <p:set>
                                      <p:cBhvr>
                                        <p:cTn id="41" dur="1" fill="hold">
                                          <p:stCondLst>
                                            <p:cond delay="0"/>
                                          </p:stCondLst>
                                        </p:cTn>
                                        <p:tgtEl>
                                          <p:spTgt spid="3">
                                            <p:txEl>
                                              <p:pRg st="16" end="16"/>
                                            </p:txEl>
                                          </p:spTgt>
                                        </p:tgtEl>
                                        <p:attrNameLst>
                                          <p:attrName>style.visibility</p:attrName>
                                        </p:attrNameLst>
                                      </p:cBhvr>
                                      <p:to>
                                        <p:strVal val="visible"/>
                                      </p:to>
                                    </p:set>
                                    <p:anim calcmode="lin" valueType="num">
                                      <p:cBhvr additive="base">
                                        <p:cTn id="42" dur="500" fill="hold"/>
                                        <p:tgtEl>
                                          <p:spTgt spid="3">
                                            <p:txEl>
                                              <p:pRg st="16" end="16"/>
                                            </p:txEl>
                                          </p:spTgt>
                                        </p:tgtEl>
                                        <p:attrNameLst>
                                          <p:attrName>ppt_x</p:attrName>
                                        </p:attrNameLst>
                                      </p:cBhvr>
                                      <p:tavLst>
                                        <p:tav tm="0">
                                          <p:val>
                                            <p:strVal val="0-#ppt_w/2"/>
                                          </p:val>
                                        </p:tav>
                                        <p:tav tm="100000">
                                          <p:val>
                                            <p:strVal val="#ppt_x"/>
                                          </p:val>
                                        </p:tav>
                                      </p:tavLst>
                                    </p:anim>
                                    <p:anim calcmode="lin" valueType="num">
                                      <p:cBhvr additive="base">
                                        <p:cTn id="43" dur="500" fill="hold"/>
                                        <p:tgtEl>
                                          <p:spTgt spid="3">
                                            <p:txEl>
                                              <p:pRg st="16" end="16"/>
                                            </p:txEl>
                                          </p:spTgt>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Working in a Team</a:t>
            </a:r>
            <a:endParaRPr lang="en-GB" sz="2800" dirty="0"/>
          </a:p>
        </p:txBody>
      </p:sp>
      <p:sp>
        <p:nvSpPr>
          <p:cNvPr id="3" name="Content Placeholder 2"/>
          <p:cNvSpPr>
            <a:spLocks noGrp="1"/>
          </p:cNvSpPr>
          <p:nvPr>
            <p:ph idx="1"/>
          </p:nvPr>
        </p:nvSpPr>
        <p:spPr>
          <a:xfrm>
            <a:off x="457200" y="1600200"/>
            <a:ext cx="4419600" cy="4525963"/>
          </a:xfrm>
          <a:solidFill>
            <a:schemeClr val="bg2"/>
          </a:solidFill>
        </p:spPr>
        <p:txBody>
          <a:bodyPr/>
          <a:lstStyle/>
          <a:p>
            <a:pPr>
              <a:buNone/>
            </a:pPr>
            <a:r>
              <a:rPr lang="en-GB" sz="2000" b="1" dirty="0" smtClean="0"/>
              <a:t>Class exercise:</a:t>
            </a:r>
          </a:p>
          <a:p>
            <a:pPr>
              <a:buNone/>
            </a:pPr>
            <a:endParaRPr lang="en-GB" sz="2000" b="1" dirty="0" smtClean="0"/>
          </a:p>
          <a:p>
            <a:r>
              <a:rPr lang="en-GB" sz="2000" dirty="0" smtClean="0">
                <a:solidFill>
                  <a:srgbClr val="FF00FF"/>
                </a:solidFill>
              </a:rPr>
              <a:t>What are the features of a great team?</a:t>
            </a:r>
          </a:p>
          <a:p>
            <a:endParaRPr lang="en-GB" sz="2000" dirty="0">
              <a:solidFill>
                <a:srgbClr val="FF00FF"/>
              </a:solidFill>
            </a:endParaRPr>
          </a:p>
        </p:txBody>
      </p:sp>
      <p:pic>
        <p:nvPicPr>
          <p:cNvPr id="4" name="Picture 2" descr="C:\Users\Keith\Dropbox\Images\question marks.jpg"/>
          <p:cNvPicPr>
            <a:picLocks noChangeAspect="1" noChangeArrowheads="1"/>
          </p:cNvPicPr>
          <p:nvPr/>
        </p:nvPicPr>
        <p:blipFill>
          <a:blip r:embed="rId2" cstate="print"/>
          <a:srcRect/>
          <a:stretch>
            <a:fillRect/>
          </a:stretch>
        </p:blipFill>
        <p:spPr bwMode="auto">
          <a:xfrm>
            <a:off x="5470525" y="1828800"/>
            <a:ext cx="3521075" cy="4297363"/>
          </a:xfrm>
          <a:prstGeom prst="rect">
            <a:avLst/>
          </a:prstGeom>
          <a:solidFill>
            <a:schemeClr val="accent6">
              <a:lumMod val="40000"/>
              <a:lumOff val="60000"/>
            </a:schemeClr>
          </a:solidFill>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Working in a Team</a:t>
            </a:r>
            <a:endParaRPr lang="en-GB" sz="2800" dirty="0"/>
          </a:p>
        </p:txBody>
      </p:sp>
      <p:sp>
        <p:nvSpPr>
          <p:cNvPr id="3" name="Content Placeholder 2"/>
          <p:cNvSpPr>
            <a:spLocks noGrp="1"/>
          </p:cNvSpPr>
          <p:nvPr>
            <p:ph idx="1"/>
          </p:nvPr>
        </p:nvSpPr>
        <p:spPr>
          <a:xfrm>
            <a:off x="4495800" y="1600200"/>
            <a:ext cx="4191000" cy="4525963"/>
          </a:xfrm>
          <a:solidFill>
            <a:schemeClr val="bg2">
              <a:lumMod val="90000"/>
            </a:schemeClr>
          </a:solidFill>
        </p:spPr>
        <p:txBody>
          <a:bodyPr>
            <a:normAutofit fontScale="92500" lnSpcReduction="10000"/>
          </a:bodyPr>
          <a:lstStyle/>
          <a:p>
            <a:pPr>
              <a:buNone/>
            </a:pPr>
            <a:r>
              <a:rPr lang="en-GB" sz="2000" b="1" dirty="0" smtClean="0"/>
              <a:t>Features Of A Great Team:</a:t>
            </a:r>
          </a:p>
          <a:p>
            <a:pPr>
              <a:buNone/>
            </a:pPr>
            <a:endParaRPr lang="en-GB" sz="2000" dirty="0" smtClean="0"/>
          </a:p>
          <a:p>
            <a:r>
              <a:rPr lang="en-GB" sz="2000" dirty="0" smtClean="0"/>
              <a:t>Flexible</a:t>
            </a:r>
          </a:p>
          <a:p>
            <a:r>
              <a:rPr lang="en-GB" sz="2000" dirty="0" smtClean="0"/>
              <a:t>Co-operation</a:t>
            </a:r>
          </a:p>
          <a:p>
            <a:r>
              <a:rPr lang="en-GB" sz="2000" dirty="0" smtClean="0"/>
              <a:t>Commitment</a:t>
            </a:r>
          </a:p>
          <a:p>
            <a:r>
              <a:rPr lang="en-GB" sz="2000" dirty="0" smtClean="0"/>
              <a:t>Communication</a:t>
            </a:r>
          </a:p>
          <a:p>
            <a:r>
              <a:rPr lang="en-GB" sz="2000" dirty="0" smtClean="0"/>
              <a:t>Competence</a:t>
            </a:r>
          </a:p>
          <a:p>
            <a:r>
              <a:rPr lang="en-GB" sz="2000" dirty="0" smtClean="0"/>
              <a:t>Discipline</a:t>
            </a:r>
          </a:p>
          <a:p>
            <a:r>
              <a:rPr lang="en-GB" sz="2000" dirty="0" smtClean="0"/>
              <a:t>Respectful</a:t>
            </a:r>
          </a:p>
          <a:p>
            <a:r>
              <a:rPr lang="en-GB" sz="2000" dirty="0" smtClean="0"/>
              <a:t>Focussed</a:t>
            </a:r>
          </a:p>
          <a:p>
            <a:r>
              <a:rPr lang="en-GB" sz="2000" dirty="0" smtClean="0"/>
              <a:t>Tenacious</a:t>
            </a:r>
          </a:p>
          <a:p>
            <a:r>
              <a:rPr lang="en-GB" sz="2000" dirty="0" smtClean="0"/>
              <a:t>Open</a:t>
            </a:r>
          </a:p>
          <a:p>
            <a:pPr>
              <a:buNone/>
            </a:pPr>
            <a:endParaRPr lang="en-GB" sz="2000" dirty="0" smtClean="0"/>
          </a:p>
          <a:p>
            <a:r>
              <a:rPr lang="en-GB" sz="2000" dirty="0" smtClean="0">
                <a:solidFill>
                  <a:srgbClr val="FF00FF"/>
                </a:solidFill>
              </a:rPr>
              <a:t>Any others?</a:t>
            </a:r>
          </a:p>
          <a:p>
            <a:endParaRPr lang="en-GB" sz="2000" dirty="0" smtClean="0">
              <a:solidFill>
                <a:schemeClr val="bg1"/>
              </a:solidFill>
            </a:endParaRPr>
          </a:p>
          <a:p>
            <a:endParaRPr lang="en-GB" sz="2000" dirty="0" smtClean="0">
              <a:solidFill>
                <a:schemeClr val="bg1"/>
              </a:solidFill>
            </a:endParaRPr>
          </a:p>
          <a:p>
            <a:endParaRPr lang="en-GB" sz="2000" dirty="0" smtClean="0">
              <a:solidFill>
                <a:schemeClr val="bg1"/>
              </a:solidFill>
            </a:endParaRPr>
          </a:p>
          <a:p>
            <a:pPr>
              <a:buNone/>
            </a:pPr>
            <a:endParaRPr lang="en-GB" sz="2000" dirty="0" smtClean="0"/>
          </a:p>
          <a:p>
            <a:pPr lvl="0"/>
            <a:endParaRPr lang="en-GB" sz="2000" b="1" dirty="0" smtClean="0">
              <a:solidFill>
                <a:srgbClr val="FF00FF"/>
              </a:solidFill>
            </a:endParaRPr>
          </a:p>
          <a:p>
            <a:pPr>
              <a:buNone/>
            </a:pPr>
            <a:endParaRPr lang="en-GB" sz="2400" dirty="0" smtClean="0"/>
          </a:p>
          <a:p>
            <a:pPr>
              <a:buNone/>
            </a:pPr>
            <a:endParaRPr lang="en-GB" dirty="0"/>
          </a:p>
        </p:txBody>
      </p:sp>
      <p:pic>
        <p:nvPicPr>
          <p:cNvPr id="5122" name="Picture 2" descr="C:\Users\Keith\Dropbox\Images\team4.jpg"/>
          <p:cNvPicPr>
            <a:picLocks noChangeAspect="1" noChangeArrowheads="1"/>
          </p:cNvPicPr>
          <p:nvPr/>
        </p:nvPicPr>
        <p:blipFill>
          <a:blip r:embed="rId3" cstate="print"/>
          <a:srcRect/>
          <a:stretch>
            <a:fillRect/>
          </a:stretch>
        </p:blipFill>
        <p:spPr bwMode="auto">
          <a:xfrm>
            <a:off x="76200" y="1545566"/>
            <a:ext cx="4419600" cy="4169434"/>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par>
                          <p:cTn id="8" fill="hold">
                            <p:stCondLst>
                              <p:cond delay="500"/>
                            </p:stCondLst>
                            <p:childTnLst>
                              <p:par>
                                <p:cTn id="9" presetID="9" presetClass="entr" presetSubtype="0" fill="hold" nodeType="after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animEffect transition="in" filter="dissolve">
                                      <p:cBhvr>
                                        <p:cTn id="11" dur="500"/>
                                        <p:tgtEl>
                                          <p:spTgt spid="3">
                                            <p:txEl>
                                              <p:pRg st="2" end="2"/>
                                            </p:txEl>
                                          </p:spTgt>
                                        </p:tgtEl>
                                      </p:cBhvr>
                                    </p:animEffect>
                                  </p:childTnLst>
                                </p:cTn>
                              </p:par>
                            </p:childTnLst>
                          </p:cTn>
                        </p:par>
                        <p:par>
                          <p:cTn id="12" fill="hold">
                            <p:stCondLst>
                              <p:cond delay="1000"/>
                            </p:stCondLst>
                            <p:childTnLst>
                              <p:par>
                                <p:cTn id="13" presetID="9" presetClass="entr" presetSubtype="0" fill="hold" nodeType="after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animEffect transition="in" filter="dissolve">
                                      <p:cBhvr>
                                        <p:cTn id="15" dur="500"/>
                                        <p:tgtEl>
                                          <p:spTgt spid="3">
                                            <p:txEl>
                                              <p:pRg st="3" end="3"/>
                                            </p:txEl>
                                          </p:spTgt>
                                        </p:tgtEl>
                                      </p:cBhvr>
                                    </p:animEffect>
                                  </p:childTnLst>
                                </p:cTn>
                              </p:par>
                            </p:childTnLst>
                          </p:cTn>
                        </p:par>
                        <p:par>
                          <p:cTn id="16" fill="hold">
                            <p:stCondLst>
                              <p:cond delay="1500"/>
                            </p:stCondLst>
                            <p:childTnLst>
                              <p:par>
                                <p:cTn id="17" presetID="9" presetClass="entr" presetSubtype="0" fill="hold" nodeType="after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Effect transition="in" filter="dissolve">
                                      <p:cBhvr>
                                        <p:cTn id="19" dur="500"/>
                                        <p:tgtEl>
                                          <p:spTgt spid="3">
                                            <p:txEl>
                                              <p:pRg st="4" end="4"/>
                                            </p:txEl>
                                          </p:spTgt>
                                        </p:tgtEl>
                                      </p:cBhvr>
                                    </p:animEffect>
                                  </p:childTnLst>
                                </p:cTn>
                              </p:par>
                            </p:childTnLst>
                          </p:cTn>
                        </p:par>
                        <p:par>
                          <p:cTn id="20" fill="hold">
                            <p:stCondLst>
                              <p:cond delay="2000"/>
                            </p:stCondLst>
                            <p:childTnLst>
                              <p:par>
                                <p:cTn id="21" presetID="9" presetClass="entr" presetSubtype="0" fill="hold" nodeType="after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animEffect transition="in" filter="dissolve">
                                      <p:cBhvr>
                                        <p:cTn id="23" dur="500"/>
                                        <p:tgtEl>
                                          <p:spTgt spid="3">
                                            <p:txEl>
                                              <p:pRg st="5" end="5"/>
                                            </p:txEl>
                                          </p:spTgt>
                                        </p:tgtEl>
                                      </p:cBhvr>
                                    </p:animEffect>
                                  </p:childTnLst>
                                </p:cTn>
                              </p:par>
                            </p:childTnLst>
                          </p:cTn>
                        </p:par>
                        <p:par>
                          <p:cTn id="24" fill="hold">
                            <p:stCondLst>
                              <p:cond delay="2500"/>
                            </p:stCondLst>
                            <p:childTnLst>
                              <p:par>
                                <p:cTn id="25" presetID="9" presetClass="entr" presetSubtype="0" fill="hold" nodeType="after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animEffect transition="in" filter="dissolve">
                                      <p:cBhvr>
                                        <p:cTn id="27" dur="500"/>
                                        <p:tgtEl>
                                          <p:spTgt spid="3">
                                            <p:txEl>
                                              <p:pRg st="6" end="6"/>
                                            </p:txEl>
                                          </p:spTgt>
                                        </p:tgtEl>
                                      </p:cBhvr>
                                    </p:animEffect>
                                  </p:childTnLst>
                                </p:cTn>
                              </p:par>
                            </p:childTnLst>
                          </p:cTn>
                        </p:par>
                        <p:par>
                          <p:cTn id="28" fill="hold">
                            <p:stCondLst>
                              <p:cond delay="3000"/>
                            </p:stCondLst>
                            <p:childTnLst>
                              <p:par>
                                <p:cTn id="29" presetID="9" presetClass="entr" presetSubtype="0" fill="hold" nodeType="afterEffect">
                                  <p:stCondLst>
                                    <p:cond delay="0"/>
                                  </p:stCondLst>
                                  <p:childTnLst>
                                    <p:set>
                                      <p:cBhvr>
                                        <p:cTn id="30" dur="1" fill="hold">
                                          <p:stCondLst>
                                            <p:cond delay="0"/>
                                          </p:stCondLst>
                                        </p:cTn>
                                        <p:tgtEl>
                                          <p:spTgt spid="3">
                                            <p:txEl>
                                              <p:pRg st="7" end="7"/>
                                            </p:txEl>
                                          </p:spTgt>
                                        </p:tgtEl>
                                        <p:attrNameLst>
                                          <p:attrName>style.visibility</p:attrName>
                                        </p:attrNameLst>
                                      </p:cBhvr>
                                      <p:to>
                                        <p:strVal val="visible"/>
                                      </p:to>
                                    </p:set>
                                    <p:animEffect transition="in" filter="dissolve">
                                      <p:cBhvr>
                                        <p:cTn id="31" dur="500"/>
                                        <p:tgtEl>
                                          <p:spTgt spid="3">
                                            <p:txEl>
                                              <p:pRg st="7" end="7"/>
                                            </p:txEl>
                                          </p:spTgt>
                                        </p:tgtEl>
                                      </p:cBhvr>
                                    </p:animEffect>
                                  </p:childTnLst>
                                </p:cTn>
                              </p:par>
                            </p:childTnLst>
                          </p:cTn>
                        </p:par>
                        <p:par>
                          <p:cTn id="32" fill="hold">
                            <p:stCondLst>
                              <p:cond delay="3500"/>
                            </p:stCondLst>
                            <p:childTnLst>
                              <p:par>
                                <p:cTn id="33" presetID="9" presetClass="entr" presetSubtype="0" fill="hold" nodeType="afterEffect">
                                  <p:stCondLst>
                                    <p:cond delay="0"/>
                                  </p:stCondLst>
                                  <p:childTnLst>
                                    <p:set>
                                      <p:cBhvr>
                                        <p:cTn id="34" dur="1" fill="hold">
                                          <p:stCondLst>
                                            <p:cond delay="0"/>
                                          </p:stCondLst>
                                        </p:cTn>
                                        <p:tgtEl>
                                          <p:spTgt spid="3">
                                            <p:txEl>
                                              <p:pRg st="8" end="8"/>
                                            </p:txEl>
                                          </p:spTgt>
                                        </p:tgtEl>
                                        <p:attrNameLst>
                                          <p:attrName>style.visibility</p:attrName>
                                        </p:attrNameLst>
                                      </p:cBhvr>
                                      <p:to>
                                        <p:strVal val="visible"/>
                                      </p:to>
                                    </p:set>
                                    <p:animEffect transition="in" filter="dissolve">
                                      <p:cBhvr>
                                        <p:cTn id="35" dur="500"/>
                                        <p:tgtEl>
                                          <p:spTgt spid="3">
                                            <p:txEl>
                                              <p:pRg st="8" end="8"/>
                                            </p:txEl>
                                          </p:spTgt>
                                        </p:tgtEl>
                                      </p:cBhvr>
                                    </p:animEffect>
                                  </p:childTnLst>
                                </p:cTn>
                              </p:par>
                            </p:childTnLst>
                          </p:cTn>
                        </p:par>
                        <p:par>
                          <p:cTn id="36" fill="hold">
                            <p:stCondLst>
                              <p:cond delay="4000"/>
                            </p:stCondLst>
                            <p:childTnLst>
                              <p:par>
                                <p:cTn id="37" presetID="9" presetClass="entr" presetSubtype="0" fill="hold" nodeType="afterEffect">
                                  <p:stCondLst>
                                    <p:cond delay="0"/>
                                  </p:stCondLst>
                                  <p:childTnLst>
                                    <p:set>
                                      <p:cBhvr>
                                        <p:cTn id="38" dur="1" fill="hold">
                                          <p:stCondLst>
                                            <p:cond delay="0"/>
                                          </p:stCondLst>
                                        </p:cTn>
                                        <p:tgtEl>
                                          <p:spTgt spid="3">
                                            <p:txEl>
                                              <p:pRg st="9" end="9"/>
                                            </p:txEl>
                                          </p:spTgt>
                                        </p:tgtEl>
                                        <p:attrNameLst>
                                          <p:attrName>style.visibility</p:attrName>
                                        </p:attrNameLst>
                                      </p:cBhvr>
                                      <p:to>
                                        <p:strVal val="visible"/>
                                      </p:to>
                                    </p:set>
                                    <p:animEffect transition="in" filter="dissolve">
                                      <p:cBhvr>
                                        <p:cTn id="39" dur="500"/>
                                        <p:tgtEl>
                                          <p:spTgt spid="3">
                                            <p:txEl>
                                              <p:pRg st="9" end="9"/>
                                            </p:txEl>
                                          </p:spTgt>
                                        </p:tgtEl>
                                      </p:cBhvr>
                                    </p:animEffect>
                                  </p:childTnLst>
                                </p:cTn>
                              </p:par>
                            </p:childTnLst>
                          </p:cTn>
                        </p:par>
                        <p:par>
                          <p:cTn id="40" fill="hold">
                            <p:stCondLst>
                              <p:cond delay="4500"/>
                            </p:stCondLst>
                            <p:childTnLst>
                              <p:par>
                                <p:cTn id="41" presetID="9" presetClass="entr" presetSubtype="0" fill="hold" nodeType="afterEffect">
                                  <p:stCondLst>
                                    <p:cond delay="0"/>
                                  </p:stCondLst>
                                  <p:childTnLst>
                                    <p:set>
                                      <p:cBhvr>
                                        <p:cTn id="42" dur="1" fill="hold">
                                          <p:stCondLst>
                                            <p:cond delay="0"/>
                                          </p:stCondLst>
                                        </p:cTn>
                                        <p:tgtEl>
                                          <p:spTgt spid="3">
                                            <p:txEl>
                                              <p:pRg st="10" end="10"/>
                                            </p:txEl>
                                          </p:spTgt>
                                        </p:tgtEl>
                                        <p:attrNameLst>
                                          <p:attrName>style.visibility</p:attrName>
                                        </p:attrNameLst>
                                      </p:cBhvr>
                                      <p:to>
                                        <p:strVal val="visible"/>
                                      </p:to>
                                    </p:set>
                                    <p:animEffect transition="in" filter="dissolve">
                                      <p:cBhvr>
                                        <p:cTn id="43" dur="500"/>
                                        <p:tgtEl>
                                          <p:spTgt spid="3">
                                            <p:txEl>
                                              <p:pRg st="10" end="10"/>
                                            </p:txEl>
                                          </p:spTgt>
                                        </p:tgtEl>
                                      </p:cBhvr>
                                    </p:animEffect>
                                  </p:childTnLst>
                                </p:cTn>
                              </p:par>
                            </p:childTnLst>
                          </p:cTn>
                        </p:par>
                        <p:par>
                          <p:cTn id="44" fill="hold">
                            <p:stCondLst>
                              <p:cond delay="5000"/>
                            </p:stCondLst>
                            <p:childTnLst>
                              <p:par>
                                <p:cTn id="45" presetID="9" presetClass="entr" presetSubtype="0" fill="hold" nodeType="afterEffect">
                                  <p:stCondLst>
                                    <p:cond delay="0"/>
                                  </p:stCondLst>
                                  <p:childTnLst>
                                    <p:set>
                                      <p:cBhvr>
                                        <p:cTn id="46" dur="1" fill="hold">
                                          <p:stCondLst>
                                            <p:cond delay="0"/>
                                          </p:stCondLst>
                                        </p:cTn>
                                        <p:tgtEl>
                                          <p:spTgt spid="3">
                                            <p:txEl>
                                              <p:pRg st="11" end="11"/>
                                            </p:txEl>
                                          </p:spTgt>
                                        </p:tgtEl>
                                        <p:attrNameLst>
                                          <p:attrName>style.visibility</p:attrName>
                                        </p:attrNameLst>
                                      </p:cBhvr>
                                      <p:to>
                                        <p:strVal val="visible"/>
                                      </p:to>
                                    </p:set>
                                    <p:animEffect transition="in" filter="dissolve">
                                      <p:cBhvr>
                                        <p:cTn id="47" dur="500"/>
                                        <p:tgtEl>
                                          <p:spTgt spid="3">
                                            <p:txEl>
                                              <p:pRg st="11" end="11"/>
                                            </p:txEl>
                                          </p:spTgt>
                                        </p:tgtEl>
                                      </p:cBhvr>
                                    </p:animEffect>
                                  </p:childTnLst>
                                </p:cTn>
                              </p:par>
                            </p:childTnLst>
                          </p:cTn>
                        </p:par>
                        <p:par>
                          <p:cTn id="48" fill="hold">
                            <p:stCondLst>
                              <p:cond delay="5500"/>
                            </p:stCondLst>
                            <p:childTnLst>
                              <p:par>
                                <p:cTn id="49" presetID="9" presetClass="entr" presetSubtype="0" fill="hold" nodeType="afterEffect">
                                  <p:stCondLst>
                                    <p:cond delay="0"/>
                                  </p:stCondLst>
                                  <p:childTnLst>
                                    <p:set>
                                      <p:cBhvr>
                                        <p:cTn id="50" dur="1" fill="hold">
                                          <p:stCondLst>
                                            <p:cond delay="0"/>
                                          </p:stCondLst>
                                        </p:cTn>
                                        <p:tgtEl>
                                          <p:spTgt spid="3">
                                            <p:txEl>
                                              <p:pRg st="13" end="13"/>
                                            </p:txEl>
                                          </p:spTgt>
                                        </p:tgtEl>
                                        <p:attrNameLst>
                                          <p:attrName>style.visibility</p:attrName>
                                        </p:attrNameLst>
                                      </p:cBhvr>
                                      <p:to>
                                        <p:strVal val="visible"/>
                                      </p:to>
                                    </p:set>
                                    <p:animEffect transition="in" filter="dissolve">
                                      <p:cBhvr>
                                        <p:cTn id="51" dur="500"/>
                                        <p:tgtEl>
                                          <p:spTgt spid="3">
                                            <p:txEl>
                                              <p:pRg st="13" end="1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Working in a Team</a:t>
            </a:r>
            <a:endParaRPr lang="en-GB" sz="2800" dirty="0"/>
          </a:p>
        </p:txBody>
      </p:sp>
      <p:sp>
        <p:nvSpPr>
          <p:cNvPr id="3" name="Content Placeholder 2"/>
          <p:cNvSpPr>
            <a:spLocks noGrp="1"/>
          </p:cNvSpPr>
          <p:nvPr>
            <p:ph idx="1"/>
          </p:nvPr>
        </p:nvSpPr>
        <p:spPr>
          <a:xfrm>
            <a:off x="457200" y="1600200"/>
            <a:ext cx="4419600" cy="4525963"/>
          </a:xfrm>
          <a:solidFill>
            <a:schemeClr val="bg2"/>
          </a:solidFill>
        </p:spPr>
        <p:txBody>
          <a:bodyPr/>
          <a:lstStyle/>
          <a:p>
            <a:pPr>
              <a:buNone/>
            </a:pPr>
            <a:r>
              <a:rPr lang="en-GB" sz="2000" b="1" smtClean="0"/>
              <a:t>In Pairs</a:t>
            </a:r>
            <a:r>
              <a:rPr lang="en-GB" sz="2000" b="1" dirty="0" smtClean="0"/>
              <a:t>:</a:t>
            </a:r>
          </a:p>
          <a:p>
            <a:pPr>
              <a:buNone/>
            </a:pPr>
            <a:endParaRPr lang="en-GB" sz="2000" b="1" dirty="0" smtClean="0"/>
          </a:p>
          <a:p>
            <a:r>
              <a:rPr lang="en-GB" sz="2000" dirty="0" smtClean="0">
                <a:solidFill>
                  <a:srgbClr val="FF00FF"/>
                </a:solidFill>
              </a:rPr>
              <a:t>What positive effect does working in a team have on our mental health?</a:t>
            </a:r>
          </a:p>
          <a:p>
            <a:pPr>
              <a:buNone/>
            </a:pPr>
            <a:endParaRPr lang="en-GB" sz="2000" dirty="0" smtClean="0">
              <a:solidFill>
                <a:srgbClr val="FF00FF"/>
              </a:solidFill>
            </a:endParaRPr>
          </a:p>
          <a:p>
            <a:r>
              <a:rPr lang="en-GB" sz="2000" dirty="0" smtClean="0">
                <a:solidFill>
                  <a:srgbClr val="FF00FF"/>
                </a:solidFill>
              </a:rPr>
              <a:t>Share this with the class</a:t>
            </a:r>
            <a:endParaRPr lang="en-GB" sz="2000" dirty="0">
              <a:solidFill>
                <a:srgbClr val="FF00FF"/>
              </a:solidFill>
            </a:endParaRPr>
          </a:p>
        </p:txBody>
      </p:sp>
      <p:pic>
        <p:nvPicPr>
          <p:cNvPr id="4" name="Picture 2" descr="C:\Users\Keith\Dropbox\Images\question marks.jpg"/>
          <p:cNvPicPr>
            <a:picLocks noChangeAspect="1" noChangeArrowheads="1"/>
          </p:cNvPicPr>
          <p:nvPr/>
        </p:nvPicPr>
        <p:blipFill>
          <a:blip r:embed="rId2" cstate="print"/>
          <a:srcRect/>
          <a:stretch>
            <a:fillRect/>
          </a:stretch>
        </p:blipFill>
        <p:spPr bwMode="auto">
          <a:xfrm>
            <a:off x="5470525" y="1828800"/>
            <a:ext cx="3521075" cy="4297363"/>
          </a:xfrm>
          <a:prstGeom prst="rect">
            <a:avLst/>
          </a:prstGeom>
          <a:solidFill>
            <a:schemeClr val="accent6">
              <a:lumMod val="40000"/>
              <a:lumOff val="60000"/>
            </a:schemeClr>
          </a:solidFill>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Working in a Team</a:t>
            </a:r>
            <a:endParaRPr lang="en-GB" sz="2800" dirty="0"/>
          </a:p>
        </p:txBody>
      </p:sp>
      <p:sp>
        <p:nvSpPr>
          <p:cNvPr id="3" name="Content Placeholder 2"/>
          <p:cNvSpPr>
            <a:spLocks noGrp="1"/>
          </p:cNvSpPr>
          <p:nvPr>
            <p:ph idx="1"/>
          </p:nvPr>
        </p:nvSpPr>
        <p:spPr>
          <a:xfrm>
            <a:off x="457200" y="1600200"/>
            <a:ext cx="4419600" cy="4525963"/>
          </a:xfrm>
          <a:solidFill>
            <a:schemeClr val="bg2"/>
          </a:solidFill>
        </p:spPr>
        <p:txBody>
          <a:bodyPr>
            <a:normAutofit lnSpcReduction="10000"/>
          </a:bodyPr>
          <a:lstStyle/>
          <a:p>
            <a:pPr>
              <a:buNone/>
            </a:pPr>
            <a:r>
              <a:rPr lang="en-GB" sz="2000" b="1" dirty="0" smtClean="0"/>
              <a:t>Examples:</a:t>
            </a:r>
          </a:p>
          <a:p>
            <a:pPr>
              <a:buNone/>
            </a:pPr>
            <a:endParaRPr lang="en-GB" sz="2000" b="1" dirty="0" smtClean="0"/>
          </a:p>
          <a:p>
            <a:r>
              <a:rPr lang="en-GB" sz="2000" dirty="0" smtClean="0">
                <a:solidFill>
                  <a:srgbClr val="FF00FF"/>
                </a:solidFill>
              </a:rPr>
              <a:t>Reduces stress by sharing issues and solving problems</a:t>
            </a:r>
          </a:p>
          <a:p>
            <a:r>
              <a:rPr lang="en-GB" sz="2000" dirty="0" smtClean="0">
                <a:solidFill>
                  <a:srgbClr val="FF00FF"/>
                </a:solidFill>
              </a:rPr>
              <a:t>Sense of belonging</a:t>
            </a:r>
          </a:p>
          <a:p>
            <a:r>
              <a:rPr lang="en-GB" sz="2000" dirty="0" smtClean="0">
                <a:solidFill>
                  <a:srgbClr val="FF00FF"/>
                </a:solidFill>
              </a:rPr>
              <a:t>Feeling valued and respected</a:t>
            </a:r>
          </a:p>
          <a:p>
            <a:r>
              <a:rPr lang="en-GB" sz="2000" dirty="0" smtClean="0">
                <a:solidFill>
                  <a:srgbClr val="FF00FF"/>
                </a:solidFill>
              </a:rPr>
              <a:t>Not feeling alone or isolated</a:t>
            </a:r>
          </a:p>
          <a:p>
            <a:r>
              <a:rPr lang="en-GB" sz="2000" dirty="0" smtClean="0">
                <a:solidFill>
                  <a:srgbClr val="FF00FF"/>
                </a:solidFill>
              </a:rPr>
              <a:t>Improves our planning, communication, listening and questioning skills</a:t>
            </a:r>
          </a:p>
          <a:p>
            <a:r>
              <a:rPr lang="en-GB" sz="2000" dirty="0" smtClean="0">
                <a:solidFill>
                  <a:srgbClr val="FF00FF"/>
                </a:solidFill>
              </a:rPr>
              <a:t>Allows us to contribute and express</a:t>
            </a:r>
          </a:p>
          <a:p>
            <a:r>
              <a:rPr lang="en-GB" sz="2000" dirty="0" smtClean="0">
                <a:solidFill>
                  <a:srgbClr val="FF00FF"/>
                </a:solidFill>
              </a:rPr>
              <a:t>Improves confidence</a:t>
            </a:r>
          </a:p>
          <a:p>
            <a:r>
              <a:rPr lang="en-GB" sz="2000" dirty="0" smtClean="0">
                <a:solidFill>
                  <a:srgbClr val="FF00FF"/>
                </a:solidFill>
              </a:rPr>
              <a:t>Motivates us</a:t>
            </a:r>
          </a:p>
          <a:p>
            <a:pPr>
              <a:buNone/>
            </a:pPr>
            <a:endParaRPr lang="en-GB" sz="2000" dirty="0" smtClean="0">
              <a:solidFill>
                <a:srgbClr val="FF00FF"/>
              </a:solidFill>
            </a:endParaRPr>
          </a:p>
          <a:p>
            <a:endParaRPr lang="en-GB" sz="2000" dirty="0" smtClean="0">
              <a:solidFill>
                <a:srgbClr val="FF00FF"/>
              </a:solidFill>
            </a:endParaRPr>
          </a:p>
          <a:p>
            <a:endParaRPr lang="en-GB" sz="2000" dirty="0">
              <a:solidFill>
                <a:srgbClr val="FF00FF"/>
              </a:solidFill>
            </a:endParaRPr>
          </a:p>
        </p:txBody>
      </p:sp>
      <p:pic>
        <p:nvPicPr>
          <p:cNvPr id="4" name="Picture 2" descr="C:\Users\Keith\Dropbox\Images\question marks.jpg"/>
          <p:cNvPicPr>
            <a:picLocks noChangeAspect="1" noChangeArrowheads="1"/>
          </p:cNvPicPr>
          <p:nvPr/>
        </p:nvPicPr>
        <p:blipFill>
          <a:blip r:embed="rId2" cstate="print"/>
          <a:srcRect/>
          <a:stretch>
            <a:fillRect/>
          </a:stretch>
        </p:blipFill>
        <p:spPr bwMode="auto">
          <a:xfrm>
            <a:off x="5470525" y="1828800"/>
            <a:ext cx="3521075" cy="4297363"/>
          </a:xfrm>
          <a:prstGeom prst="rect">
            <a:avLst/>
          </a:prstGeom>
          <a:solidFill>
            <a:schemeClr val="accent6">
              <a:lumMod val="40000"/>
              <a:lumOff val="60000"/>
            </a:schemeClr>
          </a:solid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par>
                          <p:cTn id="8" fill="hold">
                            <p:stCondLst>
                              <p:cond delay="500"/>
                            </p:stCondLst>
                            <p:childTnLst>
                              <p:par>
                                <p:cTn id="9" presetID="9" presetClass="entr" presetSubtype="0" fill="hold" nodeType="after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animEffect transition="in" filter="dissolve">
                                      <p:cBhvr>
                                        <p:cTn id="11" dur="500"/>
                                        <p:tgtEl>
                                          <p:spTgt spid="3">
                                            <p:txEl>
                                              <p:pRg st="2" end="2"/>
                                            </p:txEl>
                                          </p:spTgt>
                                        </p:tgtEl>
                                      </p:cBhvr>
                                    </p:animEffect>
                                  </p:childTnLst>
                                </p:cTn>
                              </p:par>
                            </p:childTnLst>
                          </p:cTn>
                        </p:par>
                        <p:par>
                          <p:cTn id="12" fill="hold">
                            <p:stCondLst>
                              <p:cond delay="1000"/>
                            </p:stCondLst>
                            <p:childTnLst>
                              <p:par>
                                <p:cTn id="13" presetID="9" presetClass="entr" presetSubtype="0" fill="hold" nodeType="after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animEffect transition="in" filter="dissolve">
                                      <p:cBhvr>
                                        <p:cTn id="15" dur="500"/>
                                        <p:tgtEl>
                                          <p:spTgt spid="3">
                                            <p:txEl>
                                              <p:pRg st="3" end="3"/>
                                            </p:txEl>
                                          </p:spTgt>
                                        </p:tgtEl>
                                      </p:cBhvr>
                                    </p:animEffect>
                                  </p:childTnLst>
                                </p:cTn>
                              </p:par>
                            </p:childTnLst>
                          </p:cTn>
                        </p:par>
                        <p:par>
                          <p:cTn id="16" fill="hold">
                            <p:stCondLst>
                              <p:cond delay="1500"/>
                            </p:stCondLst>
                            <p:childTnLst>
                              <p:par>
                                <p:cTn id="17" presetID="9" presetClass="entr" presetSubtype="0" fill="hold" nodeType="after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Effect transition="in" filter="dissolve">
                                      <p:cBhvr>
                                        <p:cTn id="19" dur="500"/>
                                        <p:tgtEl>
                                          <p:spTgt spid="3">
                                            <p:txEl>
                                              <p:pRg st="4" end="4"/>
                                            </p:txEl>
                                          </p:spTgt>
                                        </p:tgtEl>
                                      </p:cBhvr>
                                    </p:animEffect>
                                  </p:childTnLst>
                                </p:cTn>
                              </p:par>
                            </p:childTnLst>
                          </p:cTn>
                        </p:par>
                        <p:par>
                          <p:cTn id="20" fill="hold">
                            <p:stCondLst>
                              <p:cond delay="2000"/>
                            </p:stCondLst>
                            <p:childTnLst>
                              <p:par>
                                <p:cTn id="21" presetID="9" presetClass="entr" presetSubtype="0" fill="hold" nodeType="after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animEffect transition="in" filter="dissolve">
                                      <p:cBhvr>
                                        <p:cTn id="23" dur="500"/>
                                        <p:tgtEl>
                                          <p:spTgt spid="3">
                                            <p:txEl>
                                              <p:pRg st="5" end="5"/>
                                            </p:txEl>
                                          </p:spTgt>
                                        </p:tgtEl>
                                      </p:cBhvr>
                                    </p:animEffect>
                                  </p:childTnLst>
                                </p:cTn>
                              </p:par>
                            </p:childTnLst>
                          </p:cTn>
                        </p:par>
                        <p:par>
                          <p:cTn id="24" fill="hold">
                            <p:stCondLst>
                              <p:cond delay="2500"/>
                            </p:stCondLst>
                            <p:childTnLst>
                              <p:par>
                                <p:cTn id="25" presetID="9" presetClass="entr" presetSubtype="0" fill="hold" nodeType="after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animEffect transition="in" filter="dissolve">
                                      <p:cBhvr>
                                        <p:cTn id="27" dur="500"/>
                                        <p:tgtEl>
                                          <p:spTgt spid="3">
                                            <p:txEl>
                                              <p:pRg st="6" end="6"/>
                                            </p:txEl>
                                          </p:spTgt>
                                        </p:tgtEl>
                                      </p:cBhvr>
                                    </p:animEffect>
                                  </p:childTnLst>
                                </p:cTn>
                              </p:par>
                            </p:childTnLst>
                          </p:cTn>
                        </p:par>
                        <p:par>
                          <p:cTn id="28" fill="hold">
                            <p:stCondLst>
                              <p:cond delay="3000"/>
                            </p:stCondLst>
                            <p:childTnLst>
                              <p:par>
                                <p:cTn id="29" presetID="9" presetClass="entr" presetSubtype="0" fill="hold" nodeType="afterEffect">
                                  <p:stCondLst>
                                    <p:cond delay="0"/>
                                  </p:stCondLst>
                                  <p:childTnLst>
                                    <p:set>
                                      <p:cBhvr>
                                        <p:cTn id="30" dur="1" fill="hold">
                                          <p:stCondLst>
                                            <p:cond delay="0"/>
                                          </p:stCondLst>
                                        </p:cTn>
                                        <p:tgtEl>
                                          <p:spTgt spid="3">
                                            <p:txEl>
                                              <p:pRg st="7" end="7"/>
                                            </p:txEl>
                                          </p:spTgt>
                                        </p:tgtEl>
                                        <p:attrNameLst>
                                          <p:attrName>style.visibility</p:attrName>
                                        </p:attrNameLst>
                                      </p:cBhvr>
                                      <p:to>
                                        <p:strVal val="visible"/>
                                      </p:to>
                                    </p:set>
                                    <p:animEffect transition="in" filter="dissolve">
                                      <p:cBhvr>
                                        <p:cTn id="31" dur="500"/>
                                        <p:tgtEl>
                                          <p:spTgt spid="3">
                                            <p:txEl>
                                              <p:pRg st="7" end="7"/>
                                            </p:txEl>
                                          </p:spTgt>
                                        </p:tgtEl>
                                      </p:cBhvr>
                                    </p:animEffect>
                                  </p:childTnLst>
                                </p:cTn>
                              </p:par>
                            </p:childTnLst>
                          </p:cTn>
                        </p:par>
                        <p:par>
                          <p:cTn id="32" fill="hold">
                            <p:stCondLst>
                              <p:cond delay="3500"/>
                            </p:stCondLst>
                            <p:childTnLst>
                              <p:par>
                                <p:cTn id="33" presetID="9" presetClass="entr" presetSubtype="0" fill="hold" nodeType="afterEffect">
                                  <p:stCondLst>
                                    <p:cond delay="0"/>
                                  </p:stCondLst>
                                  <p:childTnLst>
                                    <p:set>
                                      <p:cBhvr>
                                        <p:cTn id="34" dur="1" fill="hold">
                                          <p:stCondLst>
                                            <p:cond delay="0"/>
                                          </p:stCondLst>
                                        </p:cTn>
                                        <p:tgtEl>
                                          <p:spTgt spid="3">
                                            <p:txEl>
                                              <p:pRg st="8" end="8"/>
                                            </p:txEl>
                                          </p:spTgt>
                                        </p:tgtEl>
                                        <p:attrNameLst>
                                          <p:attrName>style.visibility</p:attrName>
                                        </p:attrNameLst>
                                      </p:cBhvr>
                                      <p:to>
                                        <p:strVal val="visible"/>
                                      </p:to>
                                    </p:set>
                                    <p:animEffect transition="in" filter="dissolve">
                                      <p:cBhvr>
                                        <p:cTn id="35" dur="500"/>
                                        <p:tgtEl>
                                          <p:spTgt spid="3">
                                            <p:txEl>
                                              <p:pRg st="8" end="8"/>
                                            </p:txEl>
                                          </p:spTgt>
                                        </p:tgtEl>
                                      </p:cBhvr>
                                    </p:animEffect>
                                  </p:childTnLst>
                                </p:cTn>
                              </p:par>
                            </p:childTnLst>
                          </p:cTn>
                        </p:par>
                        <p:par>
                          <p:cTn id="36" fill="hold">
                            <p:stCondLst>
                              <p:cond delay="4000"/>
                            </p:stCondLst>
                            <p:childTnLst>
                              <p:par>
                                <p:cTn id="37" presetID="9" presetClass="entr" presetSubtype="0" fill="hold" nodeType="afterEffect">
                                  <p:stCondLst>
                                    <p:cond delay="0"/>
                                  </p:stCondLst>
                                  <p:childTnLst>
                                    <p:set>
                                      <p:cBhvr>
                                        <p:cTn id="38" dur="1" fill="hold">
                                          <p:stCondLst>
                                            <p:cond delay="0"/>
                                          </p:stCondLst>
                                        </p:cTn>
                                        <p:tgtEl>
                                          <p:spTgt spid="3">
                                            <p:txEl>
                                              <p:pRg st="9" end="9"/>
                                            </p:txEl>
                                          </p:spTgt>
                                        </p:tgtEl>
                                        <p:attrNameLst>
                                          <p:attrName>style.visibility</p:attrName>
                                        </p:attrNameLst>
                                      </p:cBhvr>
                                      <p:to>
                                        <p:strVal val="visible"/>
                                      </p:to>
                                    </p:set>
                                    <p:animEffect transition="in" filter="dissolve">
                                      <p:cBhvr>
                                        <p:cTn id="39" dur="500"/>
                                        <p:tgtEl>
                                          <p:spTgt spid="3">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Working in a Team</a:t>
            </a:r>
            <a:endParaRPr lang="en-GB" sz="2800" dirty="0"/>
          </a:p>
        </p:txBody>
      </p:sp>
      <p:sp>
        <p:nvSpPr>
          <p:cNvPr id="3" name="Content Placeholder 2"/>
          <p:cNvSpPr>
            <a:spLocks noGrp="1"/>
          </p:cNvSpPr>
          <p:nvPr>
            <p:ph idx="1"/>
          </p:nvPr>
        </p:nvSpPr>
        <p:spPr/>
        <p:style>
          <a:lnRef idx="1">
            <a:schemeClr val="accent6"/>
          </a:lnRef>
          <a:fillRef idx="3">
            <a:schemeClr val="accent6"/>
          </a:fillRef>
          <a:effectRef idx="2">
            <a:schemeClr val="accent6"/>
          </a:effectRef>
          <a:fontRef idx="minor">
            <a:schemeClr val="lt1"/>
          </a:fontRef>
        </p:style>
        <p:txBody>
          <a:bodyPr>
            <a:normAutofit/>
          </a:bodyPr>
          <a:lstStyle/>
          <a:p>
            <a:pPr algn="ctr">
              <a:buNone/>
            </a:pPr>
            <a:endParaRPr lang="en-GB" b="1" dirty="0" smtClean="0"/>
          </a:p>
          <a:p>
            <a:pPr algn="ctr">
              <a:buNone/>
            </a:pPr>
            <a:r>
              <a:rPr lang="en-GB" sz="4000" dirty="0" smtClean="0"/>
              <a:t>You may loose with good players but </a:t>
            </a:r>
          </a:p>
          <a:p>
            <a:pPr algn="ctr">
              <a:buNone/>
            </a:pPr>
            <a:r>
              <a:rPr lang="en-GB" sz="4000" dirty="0" smtClean="0"/>
              <a:t>you cannot win without them</a:t>
            </a:r>
            <a:endParaRPr lang="en-GB" sz="40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dissolve">
                                      <p:cBhvr>
                                        <p:cTn id="7" dur="500"/>
                                        <p:tgtEl>
                                          <p:spTgt spid="3">
                                            <p:txEl>
                                              <p:pRg st="1" end="1"/>
                                            </p:txEl>
                                          </p:spTgt>
                                        </p:tgtEl>
                                      </p:cBhvr>
                                    </p:animEffect>
                                  </p:childTnLst>
                                </p:cTn>
                              </p:par>
                            </p:childTnLst>
                          </p:cTn>
                        </p:par>
                        <p:par>
                          <p:cTn id="8" fill="hold">
                            <p:stCondLst>
                              <p:cond delay="500"/>
                            </p:stCondLst>
                            <p:childTnLst>
                              <p:par>
                                <p:cTn id="9" presetID="9" presetClass="entr" presetSubtype="0" fill="hold" nodeType="after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animEffect transition="in" filter="dissolve">
                                      <p:cBhvr>
                                        <p:cTn id="11"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Working in a Team</a:t>
            </a:r>
            <a:endParaRPr lang="en-GB" sz="2800" dirty="0"/>
          </a:p>
        </p:txBody>
      </p:sp>
      <p:sp>
        <p:nvSpPr>
          <p:cNvPr id="3" name="Content Placeholder 2"/>
          <p:cNvSpPr>
            <a:spLocks noGrp="1"/>
          </p:cNvSpPr>
          <p:nvPr>
            <p:ph idx="1"/>
          </p:nvPr>
        </p:nvSpPr>
        <p:spPr>
          <a:xfrm>
            <a:off x="457200" y="1600200"/>
            <a:ext cx="4419600" cy="4525963"/>
          </a:xfrm>
          <a:solidFill>
            <a:schemeClr val="bg2"/>
          </a:solidFill>
        </p:spPr>
        <p:txBody>
          <a:bodyPr/>
          <a:lstStyle/>
          <a:p>
            <a:pPr>
              <a:buNone/>
            </a:pPr>
            <a:r>
              <a:rPr lang="en-GB" sz="2000" b="1" dirty="0" smtClean="0"/>
              <a:t>In Groups of 4:</a:t>
            </a:r>
          </a:p>
          <a:p>
            <a:pPr>
              <a:buNone/>
            </a:pPr>
            <a:endParaRPr lang="en-GB" dirty="0" smtClean="0"/>
          </a:p>
          <a:p>
            <a:r>
              <a:rPr lang="en-GB" sz="2000" dirty="0" smtClean="0">
                <a:solidFill>
                  <a:srgbClr val="FF00FF"/>
                </a:solidFill>
              </a:rPr>
              <a:t>Identify as many examples of poor teamwork as you can from this video</a:t>
            </a:r>
          </a:p>
          <a:p>
            <a:endParaRPr lang="en-GB" sz="2000" dirty="0" smtClean="0">
              <a:solidFill>
                <a:srgbClr val="FF00FF"/>
              </a:solidFill>
            </a:endParaRPr>
          </a:p>
          <a:p>
            <a:r>
              <a:rPr lang="en-GB" sz="2000" dirty="0" smtClean="0">
                <a:solidFill>
                  <a:srgbClr val="FF00FF"/>
                </a:solidFill>
                <a:hlinkClick r:id="rId2"/>
              </a:rPr>
              <a:t>Poor teamwork</a:t>
            </a:r>
            <a:r>
              <a:rPr lang="en-GB" sz="2000" dirty="0" smtClean="0">
                <a:solidFill>
                  <a:srgbClr val="FF00FF"/>
                </a:solidFill>
              </a:rPr>
              <a:t> </a:t>
            </a:r>
          </a:p>
          <a:p>
            <a:endParaRPr lang="en-GB" sz="2000" dirty="0" smtClean="0">
              <a:solidFill>
                <a:srgbClr val="FF00FF"/>
              </a:solidFill>
            </a:endParaRPr>
          </a:p>
          <a:p>
            <a:r>
              <a:rPr lang="en-GB" sz="2000" dirty="0" smtClean="0">
                <a:solidFill>
                  <a:srgbClr val="FF00FF"/>
                </a:solidFill>
              </a:rPr>
              <a:t>Share them with the class</a:t>
            </a:r>
            <a:endParaRPr lang="en-GB" sz="2000" dirty="0">
              <a:solidFill>
                <a:srgbClr val="FF00FF"/>
              </a:solidFill>
            </a:endParaRPr>
          </a:p>
        </p:txBody>
      </p:sp>
      <p:pic>
        <p:nvPicPr>
          <p:cNvPr id="4" name="Picture 2" descr="C:\Users\Keith\Dropbox\Images\question marks.jpg"/>
          <p:cNvPicPr>
            <a:picLocks noChangeAspect="1" noChangeArrowheads="1"/>
          </p:cNvPicPr>
          <p:nvPr/>
        </p:nvPicPr>
        <p:blipFill>
          <a:blip r:embed="rId3" cstate="print"/>
          <a:srcRect/>
          <a:stretch>
            <a:fillRect/>
          </a:stretch>
        </p:blipFill>
        <p:spPr bwMode="auto">
          <a:xfrm>
            <a:off x="5470525" y="1828800"/>
            <a:ext cx="3521075" cy="4297363"/>
          </a:xfrm>
          <a:prstGeom prst="rect">
            <a:avLst/>
          </a:prstGeom>
          <a:solidFill>
            <a:schemeClr val="accent6">
              <a:lumMod val="40000"/>
              <a:lumOff val="60000"/>
            </a:schemeClr>
          </a:solid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par>
                          <p:cTn id="8" fill="hold">
                            <p:stCondLst>
                              <p:cond delay="500"/>
                            </p:stCondLst>
                            <p:childTnLst>
                              <p:par>
                                <p:cTn id="9" presetID="9" presetClass="entr" presetSubtype="0" fill="hold" nodeType="after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animEffect transition="in" filter="dissolve">
                                      <p:cBhvr>
                                        <p:cTn id="11" dur="500"/>
                                        <p:tgtEl>
                                          <p:spTgt spid="3">
                                            <p:txEl>
                                              <p:pRg st="2" end="2"/>
                                            </p:txEl>
                                          </p:spTgt>
                                        </p:tgtEl>
                                      </p:cBhvr>
                                    </p:animEffect>
                                  </p:childTnLst>
                                </p:cTn>
                              </p:par>
                            </p:childTnLst>
                          </p:cTn>
                        </p:par>
                        <p:par>
                          <p:cTn id="12" fill="hold">
                            <p:stCondLst>
                              <p:cond delay="1000"/>
                            </p:stCondLst>
                            <p:childTnLst>
                              <p:par>
                                <p:cTn id="13" presetID="9" presetClass="entr" presetSubtype="0" fill="hold" nodeType="after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animEffect transition="in" filter="dissolve">
                                      <p:cBhvr>
                                        <p:cTn id="15" dur="500"/>
                                        <p:tgtEl>
                                          <p:spTgt spid="3">
                                            <p:txEl>
                                              <p:pRg st="4" end="4"/>
                                            </p:txEl>
                                          </p:spTgt>
                                        </p:tgtEl>
                                      </p:cBhvr>
                                    </p:animEffect>
                                  </p:childTnLst>
                                </p:cTn>
                              </p:par>
                            </p:childTnLst>
                          </p:cTn>
                        </p:par>
                        <p:par>
                          <p:cTn id="16" fill="hold">
                            <p:stCondLst>
                              <p:cond delay="1500"/>
                            </p:stCondLst>
                            <p:childTnLst>
                              <p:par>
                                <p:cTn id="17" presetID="9" presetClass="entr" presetSubtype="0" fill="hold" nodeType="after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animEffect transition="in" filter="dissolve">
                                      <p:cBhvr>
                                        <p:cTn id="19"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Help and Support</a:t>
            </a:r>
            <a:endParaRPr lang="en-GB" sz="2800" b="1" dirty="0">
              <a:solidFill>
                <a:schemeClr val="accent6"/>
              </a:solidFill>
            </a:endParaRPr>
          </a:p>
        </p:txBody>
      </p:sp>
      <p:sp>
        <p:nvSpPr>
          <p:cNvPr id="3" name="Content Placeholder 2"/>
          <p:cNvSpPr>
            <a:spLocks noGrp="1"/>
          </p:cNvSpPr>
          <p:nvPr>
            <p:ph idx="1"/>
          </p:nvPr>
        </p:nvSpPr>
        <p:spPr>
          <a:xfrm>
            <a:off x="381000" y="1447800"/>
            <a:ext cx="8534400" cy="5257800"/>
          </a:xfrm>
          <a:solidFill>
            <a:schemeClr val="accent2">
              <a:lumMod val="40000"/>
              <a:lumOff val="60000"/>
            </a:schemeClr>
          </a:solidFill>
        </p:spPr>
        <p:txBody>
          <a:bodyPr>
            <a:normAutofit fontScale="55000" lnSpcReduction="20000"/>
          </a:bodyPr>
          <a:lstStyle/>
          <a:p>
            <a:pPr>
              <a:buNone/>
            </a:pPr>
            <a:r>
              <a:rPr lang="en-GB" sz="2400" b="1" dirty="0" smtClean="0"/>
              <a:t>If I’m worried about anything, where do I go for help?</a:t>
            </a:r>
          </a:p>
          <a:p>
            <a:endParaRPr lang="en-GB" sz="2400" dirty="0" smtClean="0"/>
          </a:p>
          <a:p>
            <a:r>
              <a:rPr lang="en-GB" sz="2400" b="1" dirty="0" smtClean="0"/>
              <a:t>Parents, Family, Family Friend or Best Friend - </a:t>
            </a:r>
            <a:r>
              <a:rPr lang="en-GB" sz="2400" dirty="0" smtClean="0"/>
              <a:t>sometimes these people may appear very busy. If you want to talk something over it is a good idea to tell them you need to talk with them and ask when would be a good time. This will then hopefully mean you get some quality time to talk over anything you are concerned about</a:t>
            </a:r>
          </a:p>
          <a:p>
            <a:endParaRPr lang="en-GB" sz="2400" dirty="0" smtClean="0"/>
          </a:p>
          <a:p>
            <a:r>
              <a:rPr lang="en-GB" sz="2400" b="1" dirty="0" smtClean="0"/>
              <a:t>Teacher/Other School Staff </a:t>
            </a:r>
            <a:r>
              <a:rPr lang="en-GB" sz="2400" dirty="0" smtClean="0"/>
              <a:t>– can also be very busy people. Again, ask if you could see them and then they can suggest a good time to talk with you</a:t>
            </a:r>
          </a:p>
          <a:p>
            <a:pPr>
              <a:buNone/>
            </a:pPr>
            <a:endParaRPr lang="en-GB" sz="2400" dirty="0" smtClean="0"/>
          </a:p>
          <a:p>
            <a:r>
              <a:rPr lang="en-GB" sz="2400" b="1" dirty="0" smtClean="0"/>
              <a:t>GP</a:t>
            </a:r>
            <a:r>
              <a:rPr lang="en-GB" sz="2400" dirty="0" smtClean="0"/>
              <a:t> - you may be used to going to your doctor with your parents/carers but you are able to see the doctor without them. To book a doctor’s appointment you will need to ring or visit the surgery and make the booking or attend an open surgery which is usually organised as first come first served. Each doctor’s surgery tends to operate a different system so you may need to ask the receptionist at the surgery how to go about booking an appointment. You are able to take a friend with you if you prefer</a:t>
            </a:r>
          </a:p>
          <a:p>
            <a:endParaRPr lang="en-GB" sz="2400" dirty="0" smtClean="0"/>
          </a:p>
          <a:p>
            <a:r>
              <a:rPr lang="en-GB" sz="2400" b="1" dirty="0" smtClean="0"/>
              <a:t>School Nurse </a:t>
            </a:r>
            <a:r>
              <a:rPr lang="en-GB" sz="2400" dirty="0" smtClean="0"/>
              <a:t>- every school has a school nurse team who work in the school for a certain number of hours per week. Our nurse is in  school on X dates so to arrange to see them, please do Y</a:t>
            </a:r>
          </a:p>
          <a:p>
            <a:pPr>
              <a:buNone/>
            </a:pPr>
            <a:endParaRPr lang="en-GB" sz="2400" dirty="0" smtClean="0"/>
          </a:p>
          <a:p>
            <a:r>
              <a:rPr lang="en-GB" sz="2400" b="1" dirty="0" smtClean="0"/>
              <a:t>CEOP</a:t>
            </a:r>
            <a:r>
              <a:rPr lang="en-GB" sz="2400" dirty="0" smtClean="0"/>
              <a:t> -  is here to keep children safe from sexual abuse and grooming online. They are here to help and give you advice, and you can make a report directly to them if something has happened online which has made you feel unsafe, scared or worried. This might be from someone you know in real life, or someone you have only ever met online. They take all reports seriously and  will do everything they can to keep you safe. As well as providing a facility to enable you to make a report to CEOP, the CEOP </a:t>
            </a:r>
            <a:r>
              <a:rPr lang="en-GB" sz="2400" dirty="0" err="1" smtClean="0"/>
              <a:t>Thinkuknow</a:t>
            </a:r>
            <a:r>
              <a:rPr lang="en-GB" sz="2400" dirty="0" smtClean="0"/>
              <a:t> website has information and advice to help you if something has happened to you online.</a:t>
            </a:r>
          </a:p>
          <a:p>
            <a:endParaRPr lang="en-GB" sz="2400" dirty="0" smtClean="0"/>
          </a:p>
          <a:p>
            <a:r>
              <a:rPr lang="en-GB" sz="2400" b="1" dirty="0" smtClean="0"/>
              <a:t>Confidentiality </a:t>
            </a:r>
            <a:r>
              <a:rPr lang="en-GB" sz="2400" dirty="0" smtClean="0"/>
              <a:t>- teachers and other adults in school are not able to keep things you tell them secret, if it in any way means that you are at risk of any kind of harm.  All school staff has to report any disclosures you may make which indicate there may be a danger to your safety. This is called a ‘duty of care’ and all adults in schools have a duty of care over all the pupils in the school</a:t>
            </a:r>
          </a:p>
          <a:p>
            <a:pPr>
              <a:buNone/>
            </a:pPr>
            <a:endParaRPr lang="en-GB" sz="2200" dirty="0" smtClean="0"/>
          </a:p>
          <a:p>
            <a:endParaRPr lang="en-GB" sz="2000" dirty="0" smtClean="0"/>
          </a:p>
          <a:p>
            <a:endParaRPr lang="en-GB" sz="2000" dirty="0" smtClean="0">
              <a:solidFill>
                <a:schemeClr val="accent2">
                  <a:lumMod val="60000"/>
                  <a:lumOff val="40000"/>
                </a:schemeClr>
              </a:solidFill>
            </a:endParaRPr>
          </a:p>
          <a:p>
            <a:pPr>
              <a:buNone/>
            </a:pPr>
            <a:endParaRPr lang="en-GB" sz="2000" dirty="0">
              <a:solidFill>
                <a:schemeClr val="accent2">
                  <a:lumMod val="60000"/>
                  <a:lumOff val="40000"/>
                </a:schemeClr>
              </a:solidFill>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Help and Support</a:t>
            </a:r>
            <a:endParaRPr lang="en-GB" sz="2800" b="1" dirty="0">
              <a:solidFill>
                <a:schemeClr val="accent6"/>
              </a:solidFill>
            </a:endParaRPr>
          </a:p>
        </p:txBody>
      </p:sp>
      <p:pic>
        <p:nvPicPr>
          <p:cNvPr id="1028" name="Picture 4"/>
          <p:cNvPicPr>
            <a:picLocks noChangeAspect="1" noChangeArrowheads="1"/>
          </p:cNvPicPr>
          <p:nvPr/>
        </p:nvPicPr>
        <p:blipFill>
          <a:blip r:embed="rId2" cstate="print"/>
          <a:srcRect/>
          <a:stretch>
            <a:fillRect/>
          </a:stretch>
        </p:blipFill>
        <p:spPr bwMode="auto">
          <a:xfrm>
            <a:off x="373664" y="1004888"/>
            <a:ext cx="8389335" cy="578614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Help and Support</a:t>
            </a:r>
            <a:endParaRPr lang="en-GB" sz="2800" b="1" dirty="0">
              <a:solidFill>
                <a:schemeClr val="accent6"/>
              </a:solidFill>
            </a:endParaRPr>
          </a:p>
        </p:txBody>
      </p:sp>
      <p:pic>
        <p:nvPicPr>
          <p:cNvPr id="2050" name="Picture 2"/>
          <p:cNvPicPr>
            <a:picLocks noChangeAspect="1" noChangeArrowheads="1"/>
          </p:cNvPicPr>
          <p:nvPr/>
        </p:nvPicPr>
        <p:blipFill>
          <a:blip r:embed="rId2" cstate="print"/>
          <a:srcRect/>
          <a:stretch>
            <a:fillRect/>
          </a:stretch>
        </p:blipFill>
        <p:spPr bwMode="auto">
          <a:xfrm>
            <a:off x="685800" y="1295400"/>
            <a:ext cx="7172325" cy="2676525"/>
          </a:xfrm>
          <a:prstGeom prst="rect">
            <a:avLst/>
          </a:prstGeom>
          <a:noFill/>
          <a:ln w="9525">
            <a:noFill/>
            <a:miter lim="800000"/>
            <a:headEnd/>
            <a:tailEnd/>
          </a:ln>
        </p:spPr>
      </p:pic>
      <p:pic>
        <p:nvPicPr>
          <p:cNvPr id="2051" name="Picture 3"/>
          <p:cNvPicPr>
            <a:picLocks noChangeAspect="1" noChangeArrowheads="1"/>
          </p:cNvPicPr>
          <p:nvPr/>
        </p:nvPicPr>
        <p:blipFill>
          <a:blip r:embed="rId3" cstate="print"/>
          <a:srcRect/>
          <a:stretch>
            <a:fillRect/>
          </a:stretch>
        </p:blipFill>
        <p:spPr bwMode="auto">
          <a:xfrm>
            <a:off x="838200" y="4038600"/>
            <a:ext cx="7124700" cy="2667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Our School Values and Ground Rules</a:t>
            </a:r>
            <a:endParaRPr lang="en-GB" sz="2800" b="1" dirty="0">
              <a:solidFill>
                <a:schemeClr val="accent6"/>
              </a:solidFill>
            </a:endParaRPr>
          </a:p>
        </p:txBody>
      </p:sp>
      <p:sp>
        <p:nvSpPr>
          <p:cNvPr id="3" name="Content Placeholder 2"/>
          <p:cNvSpPr>
            <a:spLocks noGrp="1"/>
          </p:cNvSpPr>
          <p:nvPr>
            <p:ph idx="1"/>
          </p:nvPr>
        </p:nvSpPr>
        <p:spPr>
          <a:xfrm>
            <a:off x="381000" y="1295400"/>
            <a:ext cx="5257800" cy="4572000"/>
          </a:xfrm>
          <a:solidFill>
            <a:srgbClr val="FFFF00"/>
          </a:solidFill>
        </p:spPr>
        <p:txBody>
          <a:bodyPr>
            <a:normAutofit fontScale="25000" lnSpcReduction="20000"/>
          </a:bodyPr>
          <a:lstStyle/>
          <a:p>
            <a:pPr lvl="0">
              <a:lnSpc>
                <a:spcPct val="120000"/>
              </a:lnSpc>
            </a:pPr>
            <a:r>
              <a:rPr lang="en-GB" sz="8000" dirty="0" smtClean="0"/>
              <a:t>Respect difference and diversity</a:t>
            </a:r>
          </a:p>
          <a:p>
            <a:pPr lvl="0">
              <a:lnSpc>
                <a:spcPct val="120000"/>
              </a:lnSpc>
            </a:pPr>
            <a:r>
              <a:rPr lang="en-GB" sz="8000" dirty="0" smtClean="0"/>
              <a:t>Listen respectfully </a:t>
            </a:r>
          </a:p>
          <a:p>
            <a:pPr lvl="0">
              <a:lnSpc>
                <a:spcPct val="120000"/>
              </a:lnSpc>
            </a:pPr>
            <a:r>
              <a:rPr lang="en-GB" sz="8000" dirty="0" smtClean="0"/>
              <a:t>Take turns and do not interrupt</a:t>
            </a:r>
          </a:p>
          <a:p>
            <a:pPr lvl="0">
              <a:lnSpc>
                <a:spcPct val="120000"/>
              </a:lnSpc>
            </a:pPr>
            <a:r>
              <a:rPr lang="en-GB" sz="8000" dirty="0" smtClean="0"/>
              <a:t>Respect all ideas and value other’s opinions</a:t>
            </a:r>
          </a:p>
          <a:p>
            <a:pPr lvl="0">
              <a:lnSpc>
                <a:spcPct val="120000"/>
              </a:lnSpc>
            </a:pPr>
            <a:r>
              <a:rPr lang="en-GB" sz="8000" dirty="0" smtClean="0"/>
              <a:t>Positive and polite</a:t>
            </a:r>
          </a:p>
          <a:p>
            <a:pPr lvl="0">
              <a:lnSpc>
                <a:spcPct val="120000"/>
              </a:lnSpc>
            </a:pPr>
            <a:r>
              <a:rPr lang="en-GB" sz="8000" dirty="0" smtClean="0"/>
              <a:t>Trust and confidentiality </a:t>
            </a:r>
          </a:p>
          <a:p>
            <a:pPr lvl="0">
              <a:lnSpc>
                <a:spcPct val="120000"/>
              </a:lnSpc>
            </a:pPr>
            <a:r>
              <a:rPr lang="en-GB" sz="8000" dirty="0" smtClean="0"/>
              <a:t>No negative naming or put-downs</a:t>
            </a:r>
          </a:p>
          <a:p>
            <a:pPr lvl="0">
              <a:lnSpc>
                <a:spcPct val="120000"/>
              </a:lnSpc>
            </a:pPr>
            <a:r>
              <a:rPr lang="en-GB" sz="8000" dirty="0" smtClean="0"/>
              <a:t>The right to say “pass”</a:t>
            </a:r>
          </a:p>
          <a:p>
            <a:pPr lvl="0" algn="ctr">
              <a:lnSpc>
                <a:spcPct val="120000"/>
              </a:lnSpc>
              <a:buNone/>
            </a:pPr>
            <a:r>
              <a:rPr lang="en-GB" sz="11200" b="1" dirty="0" smtClean="0">
                <a:solidFill>
                  <a:srgbClr val="FF00FF"/>
                </a:solidFill>
              </a:rPr>
              <a:t>Is everyone happy with these rules?</a:t>
            </a:r>
          </a:p>
          <a:p>
            <a:pPr>
              <a:lnSpc>
                <a:spcPct val="120000"/>
              </a:lnSpc>
            </a:pPr>
            <a:endParaRPr lang="en-GB" dirty="0" smtClean="0"/>
          </a:p>
          <a:p>
            <a:pPr>
              <a:lnSpc>
                <a:spcPct val="120000"/>
              </a:lnSpc>
            </a:pPr>
            <a:endParaRPr lang="en-GB" dirty="0"/>
          </a:p>
        </p:txBody>
      </p:sp>
      <p:pic>
        <p:nvPicPr>
          <p:cNvPr id="4" name="Picture 3" descr="C:\Users\Keith\Dropbox\Images\school children.jpg"/>
          <p:cNvPicPr>
            <a:picLocks noChangeAspect="1" noChangeArrowheads="1"/>
          </p:cNvPicPr>
          <p:nvPr/>
        </p:nvPicPr>
        <p:blipFill>
          <a:blip r:embed="rId2" cstate="print"/>
          <a:srcRect/>
          <a:stretch>
            <a:fillRect/>
          </a:stretch>
        </p:blipFill>
        <p:spPr bwMode="auto">
          <a:xfrm>
            <a:off x="5870575" y="1600200"/>
            <a:ext cx="3044825" cy="2030413"/>
          </a:xfrm>
          <a:prstGeom prst="rect">
            <a:avLst/>
          </a:prstGeom>
          <a:noFill/>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Help and Support</a:t>
            </a:r>
            <a:endParaRPr lang="en-GB" sz="2800" b="1" dirty="0">
              <a:solidFill>
                <a:schemeClr val="accent6"/>
              </a:solidFill>
            </a:endParaRPr>
          </a:p>
        </p:txBody>
      </p:sp>
      <p:pic>
        <p:nvPicPr>
          <p:cNvPr id="3074" name="Picture 2"/>
          <p:cNvPicPr>
            <a:picLocks noChangeAspect="1" noChangeArrowheads="1"/>
          </p:cNvPicPr>
          <p:nvPr/>
        </p:nvPicPr>
        <p:blipFill>
          <a:blip r:embed="rId2" cstate="print"/>
          <a:srcRect/>
          <a:stretch>
            <a:fillRect/>
          </a:stretch>
        </p:blipFill>
        <p:spPr bwMode="auto">
          <a:xfrm>
            <a:off x="668157" y="1295400"/>
            <a:ext cx="7485243" cy="543160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Help and Support</a:t>
            </a:r>
            <a:endParaRPr lang="en-GB" sz="2800" b="1" dirty="0">
              <a:solidFill>
                <a:schemeClr val="accent6"/>
              </a:solidFill>
            </a:endParaRPr>
          </a:p>
        </p:txBody>
      </p:sp>
      <p:pic>
        <p:nvPicPr>
          <p:cNvPr id="4098" name="Picture 2"/>
          <p:cNvPicPr>
            <a:picLocks noChangeAspect="1" noChangeArrowheads="1"/>
          </p:cNvPicPr>
          <p:nvPr/>
        </p:nvPicPr>
        <p:blipFill>
          <a:blip r:embed="rId2" cstate="print"/>
          <a:srcRect/>
          <a:stretch>
            <a:fillRect/>
          </a:stretch>
        </p:blipFill>
        <p:spPr bwMode="auto">
          <a:xfrm>
            <a:off x="457200" y="1981200"/>
            <a:ext cx="8498044" cy="32004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Reflection</a:t>
            </a:r>
            <a:endParaRPr lang="en-GB" sz="2800" b="1" dirty="0">
              <a:solidFill>
                <a:schemeClr val="accent6"/>
              </a:solidFill>
            </a:endParaRPr>
          </a:p>
        </p:txBody>
      </p:sp>
      <p:sp>
        <p:nvSpPr>
          <p:cNvPr id="3" name="Content Placeholder 2"/>
          <p:cNvSpPr>
            <a:spLocks noGrp="1"/>
          </p:cNvSpPr>
          <p:nvPr>
            <p:ph idx="1"/>
          </p:nvPr>
        </p:nvSpPr>
        <p:spPr>
          <a:xfrm>
            <a:off x="457200" y="1600200"/>
            <a:ext cx="4648200" cy="4525963"/>
          </a:xfrm>
        </p:spPr>
        <p:style>
          <a:lnRef idx="1">
            <a:schemeClr val="accent3"/>
          </a:lnRef>
          <a:fillRef idx="3">
            <a:schemeClr val="accent3"/>
          </a:fillRef>
          <a:effectRef idx="2">
            <a:schemeClr val="accent3"/>
          </a:effectRef>
          <a:fontRef idx="minor">
            <a:schemeClr val="lt1"/>
          </a:fontRef>
        </p:style>
        <p:txBody>
          <a:bodyPr>
            <a:normAutofit/>
          </a:bodyPr>
          <a:lstStyle/>
          <a:p>
            <a:pPr>
              <a:buNone/>
            </a:pPr>
            <a:r>
              <a:rPr lang="en-GB" sz="2000" dirty="0" smtClean="0"/>
              <a:t>Your reflection and feedback is important!</a:t>
            </a:r>
          </a:p>
          <a:p>
            <a:pPr>
              <a:buNone/>
            </a:pPr>
            <a:endParaRPr lang="en-GB" sz="2000" dirty="0" smtClean="0"/>
          </a:p>
          <a:p>
            <a:r>
              <a:rPr lang="en-GB" sz="2000" dirty="0" smtClean="0"/>
              <a:t>Complete the Feedback Form anonymously and hand it in</a:t>
            </a:r>
            <a:endParaRPr lang="en-GB" sz="2000" dirty="0"/>
          </a:p>
        </p:txBody>
      </p:sp>
      <p:pic>
        <p:nvPicPr>
          <p:cNvPr id="1026" name="Picture 2"/>
          <p:cNvPicPr>
            <a:picLocks noChangeAspect="1" noChangeArrowheads="1"/>
          </p:cNvPicPr>
          <p:nvPr/>
        </p:nvPicPr>
        <p:blipFill>
          <a:blip r:embed="rId2" cstate="print"/>
          <a:srcRect/>
          <a:stretch>
            <a:fillRect/>
          </a:stretch>
        </p:blipFill>
        <p:spPr bwMode="auto">
          <a:xfrm>
            <a:off x="5207760" y="1905000"/>
            <a:ext cx="3756853" cy="26670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Working in a Team</a:t>
            </a:r>
            <a:endParaRPr lang="en-GB" sz="2800" b="1" dirty="0">
              <a:solidFill>
                <a:schemeClr val="accent6"/>
              </a:solidFill>
            </a:endParaRPr>
          </a:p>
        </p:txBody>
      </p:sp>
      <p:sp>
        <p:nvSpPr>
          <p:cNvPr id="3" name="Content Placeholder 2"/>
          <p:cNvSpPr>
            <a:spLocks noGrp="1"/>
          </p:cNvSpPr>
          <p:nvPr>
            <p:ph idx="1"/>
          </p:nvPr>
        </p:nvSpPr>
        <p:spPr>
          <a:xfrm>
            <a:off x="457200" y="1600200"/>
            <a:ext cx="4343400" cy="4525963"/>
          </a:xfrm>
        </p:spPr>
        <p:style>
          <a:lnRef idx="1">
            <a:schemeClr val="accent6"/>
          </a:lnRef>
          <a:fillRef idx="3">
            <a:schemeClr val="accent6"/>
          </a:fillRef>
          <a:effectRef idx="2">
            <a:schemeClr val="accent6"/>
          </a:effectRef>
          <a:fontRef idx="minor">
            <a:schemeClr val="lt1"/>
          </a:fontRef>
        </p:style>
        <p:txBody>
          <a:bodyPr>
            <a:normAutofit/>
          </a:bodyPr>
          <a:lstStyle/>
          <a:p>
            <a:r>
              <a:rPr lang="en-GB" sz="2000" dirty="0" smtClean="0">
                <a:solidFill>
                  <a:schemeClr val="bg1"/>
                </a:solidFill>
              </a:rPr>
              <a:t>Whether at work or in your social life, there are times when you will work as part of a team</a:t>
            </a:r>
          </a:p>
          <a:p>
            <a:pPr>
              <a:buNone/>
            </a:pPr>
            <a:endParaRPr lang="en-GB" sz="2000" dirty="0" smtClean="0">
              <a:solidFill>
                <a:schemeClr val="bg1"/>
              </a:solidFill>
            </a:endParaRPr>
          </a:p>
          <a:p>
            <a:r>
              <a:rPr lang="en-GB" sz="2000" dirty="0" smtClean="0">
                <a:solidFill>
                  <a:schemeClr val="bg1"/>
                </a:solidFill>
              </a:rPr>
              <a:t>Having the skills to work together is crucial to success at all levels</a:t>
            </a:r>
          </a:p>
          <a:p>
            <a:pPr>
              <a:buNone/>
            </a:pPr>
            <a:endParaRPr lang="en-GB" sz="2000" dirty="0" smtClean="0">
              <a:solidFill>
                <a:schemeClr val="bg1"/>
              </a:solidFill>
            </a:endParaRPr>
          </a:p>
          <a:p>
            <a:r>
              <a:rPr lang="en-GB" sz="2000" dirty="0" smtClean="0">
                <a:solidFill>
                  <a:schemeClr val="bg1"/>
                </a:solidFill>
              </a:rPr>
              <a:t>Working together is good for our mental health as it makes us feel part of something bigger</a:t>
            </a:r>
          </a:p>
          <a:p>
            <a:pPr>
              <a:buNone/>
            </a:pPr>
            <a:endParaRPr lang="en-GB" sz="2000" dirty="0" smtClean="0"/>
          </a:p>
          <a:p>
            <a:pPr>
              <a:buNone/>
            </a:pPr>
            <a:endParaRPr lang="en-GB" sz="2000" dirty="0" smtClean="0"/>
          </a:p>
          <a:p>
            <a:pPr>
              <a:buNone/>
            </a:pPr>
            <a:endParaRPr lang="en-GB" sz="2000" dirty="0" smtClean="0"/>
          </a:p>
          <a:p>
            <a:pPr>
              <a:buNone/>
            </a:pPr>
            <a:endParaRPr lang="en-GB" sz="2000" dirty="0" smtClean="0">
              <a:solidFill>
                <a:schemeClr val="bg1"/>
              </a:solidFill>
            </a:endParaRPr>
          </a:p>
          <a:p>
            <a:pPr>
              <a:buNone/>
            </a:pPr>
            <a:endParaRPr lang="en-GB" dirty="0"/>
          </a:p>
        </p:txBody>
      </p:sp>
      <p:pic>
        <p:nvPicPr>
          <p:cNvPr id="1026" name="Picture 2" descr="C:\Users\Keith\Dropbox\Images\team.jpg"/>
          <p:cNvPicPr>
            <a:picLocks noChangeAspect="1" noChangeArrowheads="1"/>
          </p:cNvPicPr>
          <p:nvPr/>
        </p:nvPicPr>
        <p:blipFill>
          <a:blip r:embed="rId2" cstate="print"/>
          <a:srcRect/>
          <a:stretch>
            <a:fillRect/>
          </a:stretch>
        </p:blipFill>
        <p:spPr bwMode="auto">
          <a:xfrm>
            <a:off x="4877550" y="2438400"/>
            <a:ext cx="4136006" cy="28194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par>
                          <p:cTn id="8" fill="hold">
                            <p:stCondLst>
                              <p:cond delay="500"/>
                            </p:stCondLst>
                            <p:childTnLst>
                              <p:par>
                                <p:cTn id="9" presetID="9" presetClass="entr" presetSubtype="0" fill="hold" nodeType="after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animEffect transition="in" filter="dissolve">
                                      <p:cBhvr>
                                        <p:cTn id="11" dur="500"/>
                                        <p:tgtEl>
                                          <p:spTgt spid="3">
                                            <p:txEl>
                                              <p:pRg st="2" end="2"/>
                                            </p:txEl>
                                          </p:spTgt>
                                        </p:tgtEl>
                                      </p:cBhvr>
                                    </p:animEffect>
                                  </p:childTnLst>
                                </p:cTn>
                              </p:par>
                            </p:childTnLst>
                          </p:cTn>
                        </p:par>
                        <p:par>
                          <p:cTn id="12" fill="hold">
                            <p:stCondLst>
                              <p:cond delay="1000"/>
                            </p:stCondLst>
                            <p:childTnLst>
                              <p:par>
                                <p:cTn id="13" presetID="9" presetClass="entr" presetSubtype="0" fill="hold" nodeType="after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animEffect transition="in" filter="dissolve">
                                      <p:cBhvr>
                                        <p:cTn id="15"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Working in a Team</a:t>
            </a:r>
            <a:endParaRPr lang="en-GB" sz="2800" dirty="0"/>
          </a:p>
        </p:txBody>
      </p:sp>
      <p:sp>
        <p:nvSpPr>
          <p:cNvPr id="3" name="Content Placeholder 2"/>
          <p:cNvSpPr>
            <a:spLocks noGrp="1"/>
          </p:cNvSpPr>
          <p:nvPr>
            <p:ph idx="1"/>
          </p:nvPr>
        </p:nvSpPr>
        <p:spPr>
          <a:xfrm>
            <a:off x="457200" y="1600200"/>
            <a:ext cx="4800600" cy="4525963"/>
          </a:xfrm>
          <a:solidFill>
            <a:schemeClr val="accent1">
              <a:lumMod val="20000"/>
              <a:lumOff val="80000"/>
            </a:schemeClr>
          </a:solidFill>
        </p:spPr>
        <p:txBody>
          <a:bodyPr>
            <a:normAutofit/>
          </a:bodyPr>
          <a:lstStyle/>
          <a:p>
            <a:pPr>
              <a:buNone/>
            </a:pPr>
            <a:r>
              <a:rPr lang="en-GB" sz="2000" dirty="0" smtClean="0"/>
              <a:t>I</a:t>
            </a:r>
            <a:r>
              <a:rPr lang="en-GB" sz="2000" b="1" dirty="0" smtClean="0"/>
              <a:t>n Groups of 4:</a:t>
            </a:r>
          </a:p>
          <a:p>
            <a:pPr>
              <a:buNone/>
            </a:pPr>
            <a:endParaRPr lang="en-GB" sz="2000" dirty="0" smtClean="0"/>
          </a:p>
          <a:p>
            <a:r>
              <a:rPr lang="en-GB" sz="2000" dirty="0" smtClean="0">
                <a:solidFill>
                  <a:srgbClr val="FF00FF"/>
                </a:solidFill>
              </a:rPr>
              <a:t>Discuss and list some benefits of working as a team</a:t>
            </a:r>
          </a:p>
          <a:p>
            <a:pPr>
              <a:buNone/>
            </a:pPr>
            <a:endParaRPr lang="en-GB" sz="2000" dirty="0" smtClean="0">
              <a:solidFill>
                <a:srgbClr val="FF00FF"/>
              </a:solidFill>
            </a:endParaRPr>
          </a:p>
          <a:p>
            <a:r>
              <a:rPr lang="en-GB" sz="2000" dirty="0" smtClean="0">
                <a:solidFill>
                  <a:srgbClr val="FF00FF"/>
                </a:solidFill>
              </a:rPr>
              <a:t>Share this with the class</a:t>
            </a:r>
            <a:endParaRPr lang="en-GB" sz="2000" dirty="0">
              <a:solidFill>
                <a:srgbClr val="FF00FF"/>
              </a:solidFill>
            </a:endParaRPr>
          </a:p>
        </p:txBody>
      </p:sp>
      <p:pic>
        <p:nvPicPr>
          <p:cNvPr id="2050" name="Picture 2" descr="C:\Users\Keith\Dropbox\Images\question marks.jpg"/>
          <p:cNvPicPr>
            <a:picLocks noChangeAspect="1" noChangeArrowheads="1"/>
          </p:cNvPicPr>
          <p:nvPr/>
        </p:nvPicPr>
        <p:blipFill>
          <a:blip r:embed="rId2" cstate="print"/>
          <a:srcRect/>
          <a:stretch>
            <a:fillRect/>
          </a:stretch>
        </p:blipFill>
        <p:spPr bwMode="auto">
          <a:xfrm>
            <a:off x="5470525" y="1828800"/>
            <a:ext cx="3521075" cy="4297363"/>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nodeType="after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 calcmode="lin" valueType="num">
                                      <p:cBhvr additive="base">
                                        <p:cTn id="7" dur="500" fill="hold"/>
                                        <p:tgtEl>
                                          <p:spTgt spid="3">
                                            <p:txEl>
                                              <p:pRg st="2" end="2"/>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
                                            <p:txEl>
                                              <p:pRg st="2" end="2"/>
                                            </p:txEl>
                                          </p:spTgt>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9" fill="hold" nodeType="afterEffect">
                                  <p:stCondLst>
                                    <p:cond delay="0"/>
                                  </p:stCondLst>
                                  <p:childTnLst>
                                    <p:set>
                                      <p:cBhvr>
                                        <p:cTn id="11" dur="1" fill="hold">
                                          <p:stCondLst>
                                            <p:cond delay="0"/>
                                          </p:stCondLst>
                                        </p:cTn>
                                        <p:tgtEl>
                                          <p:spTgt spid="3">
                                            <p:txEl>
                                              <p:pRg st="4" end="4"/>
                                            </p:txEl>
                                          </p:spTgt>
                                        </p:tgtEl>
                                        <p:attrNameLst>
                                          <p:attrName>style.visibility</p:attrName>
                                        </p:attrNameLst>
                                      </p:cBhvr>
                                      <p:to>
                                        <p:strVal val="visible"/>
                                      </p:to>
                                    </p:set>
                                    <p:anim calcmode="lin" valueType="num">
                                      <p:cBhvr additive="base">
                                        <p:cTn id="12" dur="500" fill="hold"/>
                                        <p:tgtEl>
                                          <p:spTgt spid="3">
                                            <p:txEl>
                                              <p:pRg st="4" end="4"/>
                                            </p:txEl>
                                          </p:spTgt>
                                        </p:tgtEl>
                                        <p:attrNameLst>
                                          <p:attrName>ppt_x</p:attrName>
                                        </p:attrNameLst>
                                      </p:cBhvr>
                                      <p:tavLst>
                                        <p:tav tm="0">
                                          <p:val>
                                            <p:strVal val="0-#ppt_w/2"/>
                                          </p:val>
                                        </p:tav>
                                        <p:tav tm="100000">
                                          <p:val>
                                            <p:strVal val="#ppt_x"/>
                                          </p:val>
                                        </p:tav>
                                      </p:tavLst>
                                    </p:anim>
                                    <p:anim calcmode="lin" valueType="num">
                                      <p:cBhvr additive="base">
                                        <p:cTn id="13" dur="500" fill="hold"/>
                                        <p:tgtEl>
                                          <p:spTgt spid="3">
                                            <p:txEl>
                                              <p:pRg st="4" end="4"/>
                                            </p:txEl>
                                          </p:spTgt>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Working in a Team</a:t>
            </a:r>
            <a:endParaRPr lang="en-GB" sz="2800" dirty="0"/>
          </a:p>
        </p:txBody>
      </p:sp>
      <p:sp>
        <p:nvSpPr>
          <p:cNvPr id="3" name="Content Placeholder 2"/>
          <p:cNvSpPr>
            <a:spLocks noGrp="1"/>
          </p:cNvSpPr>
          <p:nvPr>
            <p:ph idx="1"/>
          </p:nvPr>
        </p:nvSpPr>
        <p:spPr>
          <a:xfrm>
            <a:off x="457200" y="1600200"/>
            <a:ext cx="4724400" cy="4525963"/>
          </a:xfrm>
        </p:spPr>
        <p:style>
          <a:lnRef idx="1">
            <a:schemeClr val="accent5"/>
          </a:lnRef>
          <a:fillRef idx="2">
            <a:schemeClr val="accent5"/>
          </a:fillRef>
          <a:effectRef idx="1">
            <a:schemeClr val="accent5"/>
          </a:effectRef>
          <a:fontRef idx="minor">
            <a:schemeClr val="dk1"/>
          </a:fontRef>
        </p:style>
        <p:txBody>
          <a:bodyPr>
            <a:normAutofit fontScale="47500" lnSpcReduction="20000"/>
          </a:bodyPr>
          <a:lstStyle/>
          <a:p>
            <a:pPr>
              <a:buNone/>
            </a:pPr>
            <a:r>
              <a:rPr lang="en-GB" b="1" dirty="0" smtClean="0"/>
              <a:t>Examples:</a:t>
            </a:r>
          </a:p>
          <a:p>
            <a:pPr>
              <a:buNone/>
            </a:pPr>
            <a:endParaRPr lang="en-GB" dirty="0" smtClean="0"/>
          </a:p>
          <a:p>
            <a:r>
              <a:rPr lang="en-GB" dirty="0" smtClean="0">
                <a:cs typeface="Times New Roman" pitchFamily="18" charset="0"/>
              </a:rPr>
              <a:t>Sharing workload and reducing stress</a:t>
            </a:r>
          </a:p>
          <a:p>
            <a:r>
              <a:rPr lang="en-GB" dirty="0" smtClean="0">
                <a:cs typeface="Times New Roman" pitchFamily="18" charset="0"/>
              </a:rPr>
              <a:t>Share challenges and help each other</a:t>
            </a:r>
          </a:p>
          <a:p>
            <a:r>
              <a:rPr lang="en-GB" dirty="0" smtClean="0">
                <a:cs typeface="Times New Roman" pitchFamily="18" charset="0"/>
              </a:rPr>
              <a:t>Brings complimentary skills together</a:t>
            </a:r>
          </a:p>
          <a:p>
            <a:r>
              <a:rPr lang="en-GB" dirty="0" smtClean="0">
                <a:cs typeface="Times New Roman" pitchFamily="18" charset="0"/>
              </a:rPr>
              <a:t>Enables you be creative and innovative</a:t>
            </a:r>
          </a:p>
          <a:p>
            <a:r>
              <a:rPr lang="en-GB" dirty="0" smtClean="0">
                <a:cs typeface="Times New Roman" pitchFamily="18" charset="0"/>
              </a:rPr>
              <a:t>Develops trust </a:t>
            </a:r>
          </a:p>
          <a:p>
            <a:r>
              <a:rPr lang="en-GB" dirty="0" smtClean="0">
                <a:cs typeface="Times New Roman" pitchFamily="18" charset="0"/>
              </a:rPr>
              <a:t>Makes you feel like you belong, are appreciated and skills recognised</a:t>
            </a:r>
          </a:p>
          <a:p>
            <a:r>
              <a:rPr lang="en-GB" dirty="0" smtClean="0">
                <a:cs typeface="Times New Roman" pitchFamily="18" charset="0"/>
              </a:rPr>
              <a:t>Builds relationships with better communication and motivation</a:t>
            </a:r>
          </a:p>
          <a:p>
            <a:r>
              <a:rPr lang="en-GB" dirty="0" smtClean="0">
                <a:cs typeface="Times New Roman" pitchFamily="18" charset="0"/>
              </a:rPr>
              <a:t>Helps you plan more effectively</a:t>
            </a:r>
          </a:p>
          <a:p>
            <a:r>
              <a:rPr lang="en-GB" dirty="0" smtClean="0">
                <a:cs typeface="Times New Roman" pitchFamily="18" charset="0"/>
              </a:rPr>
              <a:t>Helps you to learn from other people</a:t>
            </a:r>
          </a:p>
          <a:p>
            <a:r>
              <a:rPr lang="en-GB" dirty="0" smtClean="0">
                <a:cs typeface="Times New Roman" pitchFamily="18" charset="0"/>
              </a:rPr>
              <a:t>Helps develop conflict resolution and compromise</a:t>
            </a:r>
          </a:p>
          <a:p>
            <a:r>
              <a:rPr lang="en-GB" dirty="0" smtClean="0">
                <a:cs typeface="Times New Roman" pitchFamily="18" charset="0"/>
              </a:rPr>
              <a:t>Stronger and more efficient</a:t>
            </a:r>
          </a:p>
          <a:p>
            <a:r>
              <a:rPr lang="en-GB" dirty="0" smtClean="0">
                <a:cs typeface="Times New Roman" pitchFamily="18" charset="0"/>
              </a:rPr>
              <a:t>A whole is better than its parts</a:t>
            </a:r>
          </a:p>
          <a:p>
            <a:pPr>
              <a:buNone/>
            </a:pPr>
            <a:endParaRPr lang="en-GB" sz="2200" dirty="0" smtClean="0"/>
          </a:p>
          <a:p>
            <a:r>
              <a:rPr lang="en-GB" dirty="0" smtClean="0">
                <a:solidFill>
                  <a:srgbClr val="FF00FF"/>
                </a:solidFill>
              </a:rPr>
              <a:t>Any more?</a:t>
            </a:r>
          </a:p>
        </p:txBody>
      </p:sp>
      <p:pic>
        <p:nvPicPr>
          <p:cNvPr id="4" name="Picture 2" descr="C:\Users\Keith\Dropbox\Images\question marks.jpg"/>
          <p:cNvPicPr>
            <a:picLocks noChangeAspect="1" noChangeArrowheads="1"/>
          </p:cNvPicPr>
          <p:nvPr/>
        </p:nvPicPr>
        <p:blipFill>
          <a:blip r:embed="rId2" cstate="print"/>
          <a:srcRect/>
          <a:stretch>
            <a:fillRect/>
          </a:stretch>
        </p:blipFill>
        <p:spPr bwMode="auto">
          <a:xfrm>
            <a:off x="5470525" y="1828800"/>
            <a:ext cx="3521075" cy="4297363"/>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 calcmode="lin" valueType="num">
                                      <p:cBhvr additive="base">
                                        <p:cTn id="7" dur="500" fill="hold"/>
                                        <p:tgtEl>
                                          <p:spTgt spid="3">
                                            <p:txEl>
                                              <p:pRg st="2" end="2"/>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
                                            <p:txEl>
                                              <p:pRg st="2" end="2"/>
                                            </p:txEl>
                                          </p:spTgt>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nodeType="afterEffect">
                                  <p:stCondLst>
                                    <p:cond delay="0"/>
                                  </p:stCondLst>
                                  <p:childTnLst>
                                    <p:set>
                                      <p:cBhvr>
                                        <p:cTn id="11" dur="1" fill="hold">
                                          <p:stCondLst>
                                            <p:cond delay="0"/>
                                          </p:stCondLst>
                                        </p:cTn>
                                        <p:tgtEl>
                                          <p:spTgt spid="3">
                                            <p:txEl>
                                              <p:pRg st="3" end="3"/>
                                            </p:txEl>
                                          </p:spTgt>
                                        </p:tgtEl>
                                        <p:attrNameLst>
                                          <p:attrName>style.visibility</p:attrName>
                                        </p:attrNameLst>
                                      </p:cBhvr>
                                      <p:to>
                                        <p:strVal val="visible"/>
                                      </p:to>
                                    </p:set>
                                    <p:anim calcmode="lin" valueType="num">
                                      <p:cBhvr additive="base">
                                        <p:cTn id="12" dur="500" fill="hold"/>
                                        <p:tgtEl>
                                          <p:spTgt spid="3">
                                            <p:txEl>
                                              <p:pRg st="3" end="3"/>
                                            </p:txEl>
                                          </p:spTgt>
                                        </p:tgtEl>
                                        <p:attrNameLst>
                                          <p:attrName>ppt_x</p:attrName>
                                        </p:attrNameLst>
                                      </p:cBhvr>
                                      <p:tavLst>
                                        <p:tav tm="0">
                                          <p:val>
                                            <p:strVal val="0-#ppt_w/2"/>
                                          </p:val>
                                        </p:tav>
                                        <p:tav tm="100000">
                                          <p:val>
                                            <p:strVal val="#ppt_x"/>
                                          </p:val>
                                        </p:tav>
                                      </p:tavLst>
                                    </p:anim>
                                    <p:anim calcmode="lin" valueType="num">
                                      <p:cBhvr additive="base">
                                        <p:cTn id="13" dur="500" fill="hold"/>
                                        <p:tgtEl>
                                          <p:spTgt spid="3">
                                            <p:txEl>
                                              <p:pRg st="3" end="3"/>
                                            </p:txEl>
                                          </p:spTgt>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8" fill="hold" nodeType="after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 calcmode="lin" valueType="num">
                                      <p:cBhvr additive="base">
                                        <p:cTn id="17" dur="500" fill="hold"/>
                                        <p:tgtEl>
                                          <p:spTgt spid="3">
                                            <p:txEl>
                                              <p:pRg st="4" end="4"/>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3">
                                            <p:txEl>
                                              <p:pRg st="4" end="4"/>
                                            </p:txEl>
                                          </p:spTgt>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2" presetClass="entr" presetSubtype="8" fill="hold" nodeType="afterEffect">
                                  <p:stCondLst>
                                    <p:cond delay="0"/>
                                  </p:stCondLst>
                                  <p:childTnLst>
                                    <p:set>
                                      <p:cBhvr>
                                        <p:cTn id="21" dur="1" fill="hold">
                                          <p:stCondLst>
                                            <p:cond delay="0"/>
                                          </p:stCondLst>
                                        </p:cTn>
                                        <p:tgtEl>
                                          <p:spTgt spid="3">
                                            <p:txEl>
                                              <p:pRg st="5" end="5"/>
                                            </p:txEl>
                                          </p:spTgt>
                                        </p:tgtEl>
                                        <p:attrNameLst>
                                          <p:attrName>style.visibility</p:attrName>
                                        </p:attrNameLst>
                                      </p:cBhvr>
                                      <p:to>
                                        <p:strVal val="visible"/>
                                      </p:to>
                                    </p:set>
                                    <p:anim calcmode="lin" valueType="num">
                                      <p:cBhvr additive="base">
                                        <p:cTn id="22" dur="500" fill="hold"/>
                                        <p:tgtEl>
                                          <p:spTgt spid="3">
                                            <p:txEl>
                                              <p:pRg st="5" end="5"/>
                                            </p:txEl>
                                          </p:spTgt>
                                        </p:tgtEl>
                                        <p:attrNameLst>
                                          <p:attrName>ppt_x</p:attrName>
                                        </p:attrNameLst>
                                      </p:cBhvr>
                                      <p:tavLst>
                                        <p:tav tm="0">
                                          <p:val>
                                            <p:strVal val="0-#ppt_w/2"/>
                                          </p:val>
                                        </p:tav>
                                        <p:tav tm="100000">
                                          <p:val>
                                            <p:strVal val="#ppt_x"/>
                                          </p:val>
                                        </p:tav>
                                      </p:tavLst>
                                    </p:anim>
                                    <p:anim calcmode="lin" valueType="num">
                                      <p:cBhvr additive="base">
                                        <p:cTn id="23" dur="500" fill="hold"/>
                                        <p:tgtEl>
                                          <p:spTgt spid="3">
                                            <p:txEl>
                                              <p:pRg st="5" end="5"/>
                                            </p:txEl>
                                          </p:spTgt>
                                        </p:tgtEl>
                                        <p:attrNameLst>
                                          <p:attrName>ppt_y</p:attrName>
                                        </p:attrNameLst>
                                      </p:cBhvr>
                                      <p:tavLst>
                                        <p:tav tm="0">
                                          <p:val>
                                            <p:strVal val="#ppt_y"/>
                                          </p:val>
                                        </p:tav>
                                        <p:tav tm="100000">
                                          <p:val>
                                            <p:strVal val="#ppt_y"/>
                                          </p:val>
                                        </p:tav>
                                      </p:tavLst>
                                    </p:anim>
                                  </p:childTnLst>
                                </p:cTn>
                              </p:par>
                            </p:childTnLst>
                          </p:cTn>
                        </p:par>
                        <p:par>
                          <p:cTn id="24" fill="hold">
                            <p:stCondLst>
                              <p:cond delay="2000"/>
                            </p:stCondLst>
                            <p:childTnLst>
                              <p:par>
                                <p:cTn id="25" presetID="2" presetClass="entr" presetSubtype="8" fill="hold" nodeType="after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anim calcmode="lin" valueType="num">
                                      <p:cBhvr additive="base">
                                        <p:cTn id="27" dur="500" fill="hold"/>
                                        <p:tgtEl>
                                          <p:spTgt spid="3">
                                            <p:txEl>
                                              <p:pRg st="6" end="6"/>
                                            </p:txEl>
                                          </p:spTgt>
                                        </p:tgtEl>
                                        <p:attrNameLst>
                                          <p:attrName>ppt_x</p:attrName>
                                        </p:attrNameLst>
                                      </p:cBhvr>
                                      <p:tavLst>
                                        <p:tav tm="0">
                                          <p:val>
                                            <p:strVal val="0-#ppt_w/2"/>
                                          </p:val>
                                        </p:tav>
                                        <p:tav tm="100000">
                                          <p:val>
                                            <p:strVal val="#ppt_x"/>
                                          </p:val>
                                        </p:tav>
                                      </p:tavLst>
                                    </p:anim>
                                    <p:anim calcmode="lin" valueType="num">
                                      <p:cBhvr additive="base">
                                        <p:cTn id="28" dur="500" fill="hold"/>
                                        <p:tgtEl>
                                          <p:spTgt spid="3">
                                            <p:txEl>
                                              <p:pRg st="6" end="6"/>
                                            </p:txEl>
                                          </p:spTgt>
                                        </p:tgtEl>
                                        <p:attrNameLst>
                                          <p:attrName>ppt_y</p:attrName>
                                        </p:attrNameLst>
                                      </p:cBhvr>
                                      <p:tavLst>
                                        <p:tav tm="0">
                                          <p:val>
                                            <p:strVal val="#ppt_y"/>
                                          </p:val>
                                        </p:tav>
                                        <p:tav tm="100000">
                                          <p:val>
                                            <p:strVal val="#ppt_y"/>
                                          </p:val>
                                        </p:tav>
                                      </p:tavLst>
                                    </p:anim>
                                  </p:childTnLst>
                                </p:cTn>
                              </p:par>
                            </p:childTnLst>
                          </p:cTn>
                        </p:par>
                        <p:par>
                          <p:cTn id="29" fill="hold">
                            <p:stCondLst>
                              <p:cond delay="2500"/>
                            </p:stCondLst>
                            <p:childTnLst>
                              <p:par>
                                <p:cTn id="30" presetID="2" presetClass="entr" presetSubtype="8" fill="hold" nodeType="afterEffect">
                                  <p:stCondLst>
                                    <p:cond delay="0"/>
                                  </p:stCondLst>
                                  <p:childTnLst>
                                    <p:set>
                                      <p:cBhvr>
                                        <p:cTn id="31" dur="1" fill="hold">
                                          <p:stCondLst>
                                            <p:cond delay="0"/>
                                          </p:stCondLst>
                                        </p:cTn>
                                        <p:tgtEl>
                                          <p:spTgt spid="3">
                                            <p:txEl>
                                              <p:pRg st="7" end="7"/>
                                            </p:txEl>
                                          </p:spTgt>
                                        </p:tgtEl>
                                        <p:attrNameLst>
                                          <p:attrName>style.visibility</p:attrName>
                                        </p:attrNameLst>
                                      </p:cBhvr>
                                      <p:to>
                                        <p:strVal val="visible"/>
                                      </p:to>
                                    </p:set>
                                    <p:anim calcmode="lin" valueType="num">
                                      <p:cBhvr additive="base">
                                        <p:cTn id="32" dur="500" fill="hold"/>
                                        <p:tgtEl>
                                          <p:spTgt spid="3">
                                            <p:txEl>
                                              <p:pRg st="7" end="7"/>
                                            </p:txEl>
                                          </p:spTgt>
                                        </p:tgtEl>
                                        <p:attrNameLst>
                                          <p:attrName>ppt_x</p:attrName>
                                        </p:attrNameLst>
                                      </p:cBhvr>
                                      <p:tavLst>
                                        <p:tav tm="0">
                                          <p:val>
                                            <p:strVal val="0-#ppt_w/2"/>
                                          </p:val>
                                        </p:tav>
                                        <p:tav tm="100000">
                                          <p:val>
                                            <p:strVal val="#ppt_x"/>
                                          </p:val>
                                        </p:tav>
                                      </p:tavLst>
                                    </p:anim>
                                    <p:anim calcmode="lin" valueType="num">
                                      <p:cBhvr additive="base">
                                        <p:cTn id="33" dur="500" fill="hold"/>
                                        <p:tgtEl>
                                          <p:spTgt spid="3">
                                            <p:txEl>
                                              <p:pRg st="7" end="7"/>
                                            </p:txEl>
                                          </p:spTgt>
                                        </p:tgtEl>
                                        <p:attrNameLst>
                                          <p:attrName>ppt_y</p:attrName>
                                        </p:attrNameLst>
                                      </p:cBhvr>
                                      <p:tavLst>
                                        <p:tav tm="0">
                                          <p:val>
                                            <p:strVal val="#ppt_y"/>
                                          </p:val>
                                        </p:tav>
                                        <p:tav tm="100000">
                                          <p:val>
                                            <p:strVal val="#ppt_y"/>
                                          </p:val>
                                        </p:tav>
                                      </p:tavLst>
                                    </p:anim>
                                  </p:childTnLst>
                                </p:cTn>
                              </p:par>
                            </p:childTnLst>
                          </p:cTn>
                        </p:par>
                        <p:par>
                          <p:cTn id="34" fill="hold">
                            <p:stCondLst>
                              <p:cond delay="3000"/>
                            </p:stCondLst>
                            <p:childTnLst>
                              <p:par>
                                <p:cTn id="35" presetID="2" presetClass="entr" presetSubtype="8" fill="hold" nodeType="afterEffect">
                                  <p:stCondLst>
                                    <p:cond delay="0"/>
                                  </p:stCondLst>
                                  <p:childTnLst>
                                    <p:set>
                                      <p:cBhvr>
                                        <p:cTn id="36" dur="1" fill="hold">
                                          <p:stCondLst>
                                            <p:cond delay="0"/>
                                          </p:stCondLst>
                                        </p:cTn>
                                        <p:tgtEl>
                                          <p:spTgt spid="3">
                                            <p:txEl>
                                              <p:pRg st="8" end="8"/>
                                            </p:txEl>
                                          </p:spTgt>
                                        </p:tgtEl>
                                        <p:attrNameLst>
                                          <p:attrName>style.visibility</p:attrName>
                                        </p:attrNameLst>
                                      </p:cBhvr>
                                      <p:to>
                                        <p:strVal val="visible"/>
                                      </p:to>
                                    </p:set>
                                    <p:anim calcmode="lin" valueType="num">
                                      <p:cBhvr additive="base">
                                        <p:cTn id="37" dur="500" fill="hold"/>
                                        <p:tgtEl>
                                          <p:spTgt spid="3">
                                            <p:txEl>
                                              <p:pRg st="8" end="8"/>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3">
                                            <p:txEl>
                                              <p:pRg st="8" end="8"/>
                                            </p:txEl>
                                          </p:spTgt>
                                        </p:tgtEl>
                                        <p:attrNameLst>
                                          <p:attrName>ppt_y</p:attrName>
                                        </p:attrNameLst>
                                      </p:cBhvr>
                                      <p:tavLst>
                                        <p:tav tm="0">
                                          <p:val>
                                            <p:strVal val="#ppt_y"/>
                                          </p:val>
                                        </p:tav>
                                        <p:tav tm="100000">
                                          <p:val>
                                            <p:strVal val="#ppt_y"/>
                                          </p:val>
                                        </p:tav>
                                      </p:tavLst>
                                    </p:anim>
                                  </p:childTnLst>
                                </p:cTn>
                              </p:par>
                            </p:childTnLst>
                          </p:cTn>
                        </p:par>
                        <p:par>
                          <p:cTn id="39" fill="hold">
                            <p:stCondLst>
                              <p:cond delay="3500"/>
                            </p:stCondLst>
                            <p:childTnLst>
                              <p:par>
                                <p:cTn id="40" presetID="2" presetClass="entr" presetSubtype="8" fill="hold" nodeType="afterEffect">
                                  <p:stCondLst>
                                    <p:cond delay="0"/>
                                  </p:stCondLst>
                                  <p:childTnLst>
                                    <p:set>
                                      <p:cBhvr>
                                        <p:cTn id="41" dur="1" fill="hold">
                                          <p:stCondLst>
                                            <p:cond delay="0"/>
                                          </p:stCondLst>
                                        </p:cTn>
                                        <p:tgtEl>
                                          <p:spTgt spid="3">
                                            <p:txEl>
                                              <p:pRg st="9" end="9"/>
                                            </p:txEl>
                                          </p:spTgt>
                                        </p:tgtEl>
                                        <p:attrNameLst>
                                          <p:attrName>style.visibility</p:attrName>
                                        </p:attrNameLst>
                                      </p:cBhvr>
                                      <p:to>
                                        <p:strVal val="visible"/>
                                      </p:to>
                                    </p:set>
                                    <p:anim calcmode="lin" valueType="num">
                                      <p:cBhvr additive="base">
                                        <p:cTn id="42" dur="500" fill="hold"/>
                                        <p:tgtEl>
                                          <p:spTgt spid="3">
                                            <p:txEl>
                                              <p:pRg st="9" end="9"/>
                                            </p:txEl>
                                          </p:spTgt>
                                        </p:tgtEl>
                                        <p:attrNameLst>
                                          <p:attrName>ppt_x</p:attrName>
                                        </p:attrNameLst>
                                      </p:cBhvr>
                                      <p:tavLst>
                                        <p:tav tm="0">
                                          <p:val>
                                            <p:strVal val="0-#ppt_w/2"/>
                                          </p:val>
                                        </p:tav>
                                        <p:tav tm="100000">
                                          <p:val>
                                            <p:strVal val="#ppt_x"/>
                                          </p:val>
                                        </p:tav>
                                      </p:tavLst>
                                    </p:anim>
                                    <p:anim calcmode="lin" valueType="num">
                                      <p:cBhvr additive="base">
                                        <p:cTn id="43" dur="500" fill="hold"/>
                                        <p:tgtEl>
                                          <p:spTgt spid="3">
                                            <p:txEl>
                                              <p:pRg st="9" end="9"/>
                                            </p:txEl>
                                          </p:spTgt>
                                        </p:tgtEl>
                                        <p:attrNameLst>
                                          <p:attrName>ppt_y</p:attrName>
                                        </p:attrNameLst>
                                      </p:cBhvr>
                                      <p:tavLst>
                                        <p:tav tm="0">
                                          <p:val>
                                            <p:strVal val="#ppt_y"/>
                                          </p:val>
                                        </p:tav>
                                        <p:tav tm="100000">
                                          <p:val>
                                            <p:strVal val="#ppt_y"/>
                                          </p:val>
                                        </p:tav>
                                      </p:tavLst>
                                    </p:anim>
                                  </p:childTnLst>
                                </p:cTn>
                              </p:par>
                            </p:childTnLst>
                          </p:cTn>
                        </p:par>
                        <p:par>
                          <p:cTn id="44" fill="hold">
                            <p:stCondLst>
                              <p:cond delay="4000"/>
                            </p:stCondLst>
                            <p:childTnLst>
                              <p:par>
                                <p:cTn id="45" presetID="2" presetClass="entr" presetSubtype="8" fill="hold" nodeType="afterEffect">
                                  <p:stCondLst>
                                    <p:cond delay="0"/>
                                  </p:stCondLst>
                                  <p:childTnLst>
                                    <p:set>
                                      <p:cBhvr>
                                        <p:cTn id="46" dur="1" fill="hold">
                                          <p:stCondLst>
                                            <p:cond delay="0"/>
                                          </p:stCondLst>
                                        </p:cTn>
                                        <p:tgtEl>
                                          <p:spTgt spid="3">
                                            <p:txEl>
                                              <p:pRg st="10" end="10"/>
                                            </p:txEl>
                                          </p:spTgt>
                                        </p:tgtEl>
                                        <p:attrNameLst>
                                          <p:attrName>style.visibility</p:attrName>
                                        </p:attrNameLst>
                                      </p:cBhvr>
                                      <p:to>
                                        <p:strVal val="visible"/>
                                      </p:to>
                                    </p:set>
                                    <p:anim calcmode="lin" valueType="num">
                                      <p:cBhvr additive="base">
                                        <p:cTn id="47" dur="500" fill="hold"/>
                                        <p:tgtEl>
                                          <p:spTgt spid="3">
                                            <p:txEl>
                                              <p:pRg st="10" end="10"/>
                                            </p:txEl>
                                          </p:spTgt>
                                        </p:tgtEl>
                                        <p:attrNameLst>
                                          <p:attrName>ppt_x</p:attrName>
                                        </p:attrNameLst>
                                      </p:cBhvr>
                                      <p:tavLst>
                                        <p:tav tm="0">
                                          <p:val>
                                            <p:strVal val="0-#ppt_w/2"/>
                                          </p:val>
                                        </p:tav>
                                        <p:tav tm="100000">
                                          <p:val>
                                            <p:strVal val="#ppt_x"/>
                                          </p:val>
                                        </p:tav>
                                      </p:tavLst>
                                    </p:anim>
                                    <p:anim calcmode="lin" valueType="num">
                                      <p:cBhvr additive="base">
                                        <p:cTn id="48" dur="500" fill="hold"/>
                                        <p:tgtEl>
                                          <p:spTgt spid="3">
                                            <p:txEl>
                                              <p:pRg st="10" end="10"/>
                                            </p:txEl>
                                          </p:spTgt>
                                        </p:tgtEl>
                                        <p:attrNameLst>
                                          <p:attrName>ppt_y</p:attrName>
                                        </p:attrNameLst>
                                      </p:cBhvr>
                                      <p:tavLst>
                                        <p:tav tm="0">
                                          <p:val>
                                            <p:strVal val="#ppt_y"/>
                                          </p:val>
                                        </p:tav>
                                        <p:tav tm="100000">
                                          <p:val>
                                            <p:strVal val="#ppt_y"/>
                                          </p:val>
                                        </p:tav>
                                      </p:tavLst>
                                    </p:anim>
                                  </p:childTnLst>
                                </p:cTn>
                              </p:par>
                            </p:childTnLst>
                          </p:cTn>
                        </p:par>
                        <p:par>
                          <p:cTn id="49" fill="hold">
                            <p:stCondLst>
                              <p:cond delay="4500"/>
                            </p:stCondLst>
                            <p:childTnLst>
                              <p:par>
                                <p:cTn id="50" presetID="2" presetClass="entr" presetSubtype="8" fill="hold" nodeType="afterEffect">
                                  <p:stCondLst>
                                    <p:cond delay="0"/>
                                  </p:stCondLst>
                                  <p:childTnLst>
                                    <p:set>
                                      <p:cBhvr>
                                        <p:cTn id="51" dur="1" fill="hold">
                                          <p:stCondLst>
                                            <p:cond delay="0"/>
                                          </p:stCondLst>
                                        </p:cTn>
                                        <p:tgtEl>
                                          <p:spTgt spid="3">
                                            <p:txEl>
                                              <p:pRg st="11" end="11"/>
                                            </p:txEl>
                                          </p:spTgt>
                                        </p:tgtEl>
                                        <p:attrNameLst>
                                          <p:attrName>style.visibility</p:attrName>
                                        </p:attrNameLst>
                                      </p:cBhvr>
                                      <p:to>
                                        <p:strVal val="visible"/>
                                      </p:to>
                                    </p:set>
                                    <p:anim calcmode="lin" valueType="num">
                                      <p:cBhvr additive="base">
                                        <p:cTn id="52" dur="500" fill="hold"/>
                                        <p:tgtEl>
                                          <p:spTgt spid="3">
                                            <p:txEl>
                                              <p:pRg st="11" end="11"/>
                                            </p:txEl>
                                          </p:spTgt>
                                        </p:tgtEl>
                                        <p:attrNameLst>
                                          <p:attrName>ppt_x</p:attrName>
                                        </p:attrNameLst>
                                      </p:cBhvr>
                                      <p:tavLst>
                                        <p:tav tm="0">
                                          <p:val>
                                            <p:strVal val="0-#ppt_w/2"/>
                                          </p:val>
                                        </p:tav>
                                        <p:tav tm="100000">
                                          <p:val>
                                            <p:strVal val="#ppt_x"/>
                                          </p:val>
                                        </p:tav>
                                      </p:tavLst>
                                    </p:anim>
                                    <p:anim calcmode="lin" valueType="num">
                                      <p:cBhvr additive="base">
                                        <p:cTn id="53" dur="500" fill="hold"/>
                                        <p:tgtEl>
                                          <p:spTgt spid="3">
                                            <p:txEl>
                                              <p:pRg st="11" end="11"/>
                                            </p:txEl>
                                          </p:spTgt>
                                        </p:tgtEl>
                                        <p:attrNameLst>
                                          <p:attrName>ppt_y</p:attrName>
                                        </p:attrNameLst>
                                      </p:cBhvr>
                                      <p:tavLst>
                                        <p:tav tm="0">
                                          <p:val>
                                            <p:strVal val="#ppt_y"/>
                                          </p:val>
                                        </p:tav>
                                        <p:tav tm="100000">
                                          <p:val>
                                            <p:strVal val="#ppt_y"/>
                                          </p:val>
                                        </p:tav>
                                      </p:tavLst>
                                    </p:anim>
                                  </p:childTnLst>
                                </p:cTn>
                              </p:par>
                            </p:childTnLst>
                          </p:cTn>
                        </p:par>
                        <p:par>
                          <p:cTn id="54" fill="hold">
                            <p:stCondLst>
                              <p:cond delay="5000"/>
                            </p:stCondLst>
                            <p:childTnLst>
                              <p:par>
                                <p:cTn id="55" presetID="2" presetClass="entr" presetSubtype="8" fill="hold" nodeType="afterEffect">
                                  <p:stCondLst>
                                    <p:cond delay="0"/>
                                  </p:stCondLst>
                                  <p:childTnLst>
                                    <p:set>
                                      <p:cBhvr>
                                        <p:cTn id="56" dur="1" fill="hold">
                                          <p:stCondLst>
                                            <p:cond delay="0"/>
                                          </p:stCondLst>
                                        </p:cTn>
                                        <p:tgtEl>
                                          <p:spTgt spid="3">
                                            <p:txEl>
                                              <p:pRg st="12" end="12"/>
                                            </p:txEl>
                                          </p:spTgt>
                                        </p:tgtEl>
                                        <p:attrNameLst>
                                          <p:attrName>style.visibility</p:attrName>
                                        </p:attrNameLst>
                                      </p:cBhvr>
                                      <p:to>
                                        <p:strVal val="visible"/>
                                      </p:to>
                                    </p:set>
                                    <p:anim calcmode="lin" valueType="num">
                                      <p:cBhvr additive="base">
                                        <p:cTn id="57" dur="500" fill="hold"/>
                                        <p:tgtEl>
                                          <p:spTgt spid="3">
                                            <p:txEl>
                                              <p:pRg st="12" end="12"/>
                                            </p:txEl>
                                          </p:spTgt>
                                        </p:tgtEl>
                                        <p:attrNameLst>
                                          <p:attrName>ppt_x</p:attrName>
                                        </p:attrNameLst>
                                      </p:cBhvr>
                                      <p:tavLst>
                                        <p:tav tm="0">
                                          <p:val>
                                            <p:strVal val="0-#ppt_w/2"/>
                                          </p:val>
                                        </p:tav>
                                        <p:tav tm="100000">
                                          <p:val>
                                            <p:strVal val="#ppt_x"/>
                                          </p:val>
                                        </p:tav>
                                      </p:tavLst>
                                    </p:anim>
                                    <p:anim calcmode="lin" valueType="num">
                                      <p:cBhvr additive="base">
                                        <p:cTn id="58" dur="500" fill="hold"/>
                                        <p:tgtEl>
                                          <p:spTgt spid="3">
                                            <p:txEl>
                                              <p:pRg st="12" end="12"/>
                                            </p:txEl>
                                          </p:spTgt>
                                        </p:tgtEl>
                                        <p:attrNameLst>
                                          <p:attrName>ppt_y</p:attrName>
                                        </p:attrNameLst>
                                      </p:cBhvr>
                                      <p:tavLst>
                                        <p:tav tm="0">
                                          <p:val>
                                            <p:strVal val="#ppt_y"/>
                                          </p:val>
                                        </p:tav>
                                        <p:tav tm="100000">
                                          <p:val>
                                            <p:strVal val="#ppt_y"/>
                                          </p:val>
                                        </p:tav>
                                      </p:tavLst>
                                    </p:anim>
                                  </p:childTnLst>
                                </p:cTn>
                              </p:par>
                            </p:childTnLst>
                          </p:cTn>
                        </p:par>
                        <p:par>
                          <p:cTn id="59" fill="hold">
                            <p:stCondLst>
                              <p:cond delay="5500"/>
                            </p:stCondLst>
                            <p:childTnLst>
                              <p:par>
                                <p:cTn id="60" presetID="2" presetClass="entr" presetSubtype="8" fill="hold" nodeType="afterEffect">
                                  <p:stCondLst>
                                    <p:cond delay="0"/>
                                  </p:stCondLst>
                                  <p:childTnLst>
                                    <p:set>
                                      <p:cBhvr>
                                        <p:cTn id="61" dur="1" fill="hold">
                                          <p:stCondLst>
                                            <p:cond delay="0"/>
                                          </p:stCondLst>
                                        </p:cTn>
                                        <p:tgtEl>
                                          <p:spTgt spid="3">
                                            <p:txEl>
                                              <p:pRg st="13" end="13"/>
                                            </p:txEl>
                                          </p:spTgt>
                                        </p:tgtEl>
                                        <p:attrNameLst>
                                          <p:attrName>style.visibility</p:attrName>
                                        </p:attrNameLst>
                                      </p:cBhvr>
                                      <p:to>
                                        <p:strVal val="visible"/>
                                      </p:to>
                                    </p:set>
                                    <p:anim calcmode="lin" valueType="num">
                                      <p:cBhvr additive="base">
                                        <p:cTn id="62" dur="500" fill="hold"/>
                                        <p:tgtEl>
                                          <p:spTgt spid="3">
                                            <p:txEl>
                                              <p:pRg st="13" end="13"/>
                                            </p:txEl>
                                          </p:spTgt>
                                        </p:tgtEl>
                                        <p:attrNameLst>
                                          <p:attrName>ppt_x</p:attrName>
                                        </p:attrNameLst>
                                      </p:cBhvr>
                                      <p:tavLst>
                                        <p:tav tm="0">
                                          <p:val>
                                            <p:strVal val="0-#ppt_w/2"/>
                                          </p:val>
                                        </p:tav>
                                        <p:tav tm="100000">
                                          <p:val>
                                            <p:strVal val="#ppt_x"/>
                                          </p:val>
                                        </p:tav>
                                      </p:tavLst>
                                    </p:anim>
                                    <p:anim calcmode="lin" valueType="num">
                                      <p:cBhvr additive="base">
                                        <p:cTn id="63" dur="500" fill="hold"/>
                                        <p:tgtEl>
                                          <p:spTgt spid="3">
                                            <p:txEl>
                                              <p:pRg st="13" end="13"/>
                                            </p:txEl>
                                          </p:spTgt>
                                        </p:tgtEl>
                                        <p:attrNameLst>
                                          <p:attrName>ppt_y</p:attrName>
                                        </p:attrNameLst>
                                      </p:cBhvr>
                                      <p:tavLst>
                                        <p:tav tm="0">
                                          <p:val>
                                            <p:strVal val="#ppt_y"/>
                                          </p:val>
                                        </p:tav>
                                        <p:tav tm="100000">
                                          <p:val>
                                            <p:strVal val="#ppt_y"/>
                                          </p:val>
                                        </p:tav>
                                      </p:tavLst>
                                    </p:anim>
                                  </p:childTnLst>
                                </p:cTn>
                              </p:par>
                            </p:childTnLst>
                          </p:cTn>
                        </p:par>
                        <p:par>
                          <p:cTn id="64" fill="hold">
                            <p:stCondLst>
                              <p:cond delay="6000"/>
                            </p:stCondLst>
                            <p:childTnLst>
                              <p:par>
                                <p:cTn id="65" presetID="2" presetClass="entr" presetSubtype="8" fill="hold" nodeType="afterEffect">
                                  <p:stCondLst>
                                    <p:cond delay="0"/>
                                  </p:stCondLst>
                                  <p:childTnLst>
                                    <p:set>
                                      <p:cBhvr>
                                        <p:cTn id="66" dur="1" fill="hold">
                                          <p:stCondLst>
                                            <p:cond delay="0"/>
                                          </p:stCondLst>
                                        </p:cTn>
                                        <p:tgtEl>
                                          <p:spTgt spid="3">
                                            <p:txEl>
                                              <p:pRg st="15" end="15"/>
                                            </p:txEl>
                                          </p:spTgt>
                                        </p:tgtEl>
                                        <p:attrNameLst>
                                          <p:attrName>style.visibility</p:attrName>
                                        </p:attrNameLst>
                                      </p:cBhvr>
                                      <p:to>
                                        <p:strVal val="visible"/>
                                      </p:to>
                                    </p:set>
                                    <p:anim calcmode="lin" valueType="num">
                                      <p:cBhvr additive="base">
                                        <p:cTn id="67" dur="500" fill="hold"/>
                                        <p:tgtEl>
                                          <p:spTgt spid="3">
                                            <p:txEl>
                                              <p:pRg st="15" end="15"/>
                                            </p:txEl>
                                          </p:spTgt>
                                        </p:tgtEl>
                                        <p:attrNameLst>
                                          <p:attrName>ppt_x</p:attrName>
                                        </p:attrNameLst>
                                      </p:cBhvr>
                                      <p:tavLst>
                                        <p:tav tm="0">
                                          <p:val>
                                            <p:strVal val="0-#ppt_w/2"/>
                                          </p:val>
                                        </p:tav>
                                        <p:tav tm="100000">
                                          <p:val>
                                            <p:strVal val="#ppt_x"/>
                                          </p:val>
                                        </p:tav>
                                      </p:tavLst>
                                    </p:anim>
                                    <p:anim calcmode="lin" valueType="num">
                                      <p:cBhvr additive="base">
                                        <p:cTn id="68" dur="500" fill="hold"/>
                                        <p:tgtEl>
                                          <p:spTgt spid="3">
                                            <p:txEl>
                                              <p:pRg st="15" end="15"/>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Working in a Team</a:t>
            </a:r>
            <a:endParaRPr lang="en-GB" sz="2800" b="1" dirty="0">
              <a:solidFill>
                <a:schemeClr val="accent6"/>
              </a:solidFill>
            </a:endParaRPr>
          </a:p>
        </p:txBody>
      </p:sp>
      <p:sp>
        <p:nvSpPr>
          <p:cNvPr id="3" name="Content Placeholder 2"/>
          <p:cNvSpPr>
            <a:spLocks noGrp="1"/>
          </p:cNvSpPr>
          <p:nvPr>
            <p:ph idx="1"/>
          </p:nvPr>
        </p:nvSpPr>
        <p:spPr>
          <a:xfrm>
            <a:off x="457200" y="1600200"/>
            <a:ext cx="4114800" cy="4525963"/>
          </a:xfrm>
        </p:spPr>
        <p:style>
          <a:lnRef idx="1">
            <a:schemeClr val="accent3"/>
          </a:lnRef>
          <a:fillRef idx="3">
            <a:schemeClr val="accent3"/>
          </a:fillRef>
          <a:effectRef idx="2">
            <a:schemeClr val="accent3"/>
          </a:effectRef>
          <a:fontRef idx="minor">
            <a:schemeClr val="lt1"/>
          </a:fontRef>
        </p:style>
        <p:txBody>
          <a:bodyPr>
            <a:normAutofit/>
          </a:bodyPr>
          <a:lstStyle/>
          <a:p>
            <a:pPr>
              <a:buNone/>
            </a:pPr>
            <a:r>
              <a:rPr lang="en-GB" sz="2000" dirty="0" smtClean="0"/>
              <a:t>Today we are going to:</a:t>
            </a:r>
          </a:p>
          <a:p>
            <a:pPr>
              <a:buNone/>
            </a:pPr>
            <a:endParaRPr lang="en-GB" sz="2000" dirty="0" smtClean="0">
              <a:solidFill>
                <a:schemeClr val="bg1"/>
              </a:solidFill>
            </a:endParaRPr>
          </a:p>
          <a:p>
            <a:r>
              <a:rPr lang="en-GB" sz="2000" dirty="0" smtClean="0"/>
              <a:t>Identify team working skills to improve employability and career opportunities</a:t>
            </a:r>
          </a:p>
          <a:p>
            <a:pPr>
              <a:buNone/>
            </a:pPr>
            <a:endParaRPr lang="en-GB" sz="2000" dirty="0" smtClean="0"/>
          </a:p>
          <a:p>
            <a:endParaRPr lang="en-GB" sz="2000" dirty="0" smtClean="0"/>
          </a:p>
          <a:p>
            <a:pPr>
              <a:buNone/>
            </a:pPr>
            <a:endParaRPr lang="en-GB" dirty="0"/>
          </a:p>
        </p:txBody>
      </p:sp>
      <p:pic>
        <p:nvPicPr>
          <p:cNvPr id="3074" name="Picture 2" descr="C:\Users\Keith\Dropbox\Images\rowers.jpg"/>
          <p:cNvPicPr>
            <a:picLocks noChangeAspect="1" noChangeArrowheads="1"/>
          </p:cNvPicPr>
          <p:nvPr/>
        </p:nvPicPr>
        <p:blipFill>
          <a:blip r:embed="rId2" cstate="print"/>
          <a:srcRect/>
          <a:stretch>
            <a:fillRect/>
          </a:stretch>
        </p:blipFill>
        <p:spPr bwMode="auto">
          <a:xfrm>
            <a:off x="4648057" y="2590800"/>
            <a:ext cx="4346117" cy="28956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par>
                          <p:cTn id="8" fill="hold">
                            <p:stCondLst>
                              <p:cond delay="500"/>
                            </p:stCondLst>
                            <p:childTnLst>
                              <p:par>
                                <p:cTn id="9" presetID="3" presetClass="entr" presetSubtype="10" fill="hold" nodeType="after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animEffect transition="in" filter="blinds(horizontal)">
                                      <p:cBhvr>
                                        <p:cTn id="11"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Working in a Team</a:t>
            </a:r>
            <a:endParaRPr lang="en-GB" sz="2800" b="1" dirty="0">
              <a:solidFill>
                <a:schemeClr val="accent6"/>
              </a:solidFill>
            </a:endParaRPr>
          </a:p>
        </p:txBody>
      </p:sp>
      <p:sp>
        <p:nvSpPr>
          <p:cNvPr id="3" name="Content Placeholder 2"/>
          <p:cNvSpPr>
            <a:spLocks noGrp="1"/>
          </p:cNvSpPr>
          <p:nvPr>
            <p:ph idx="1"/>
          </p:nvPr>
        </p:nvSpPr>
        <p:spPr>
          <a:xfrm>
            <a:off x="457200" y="1600200"/>
            <a:ext cx="5181600" cy="4525963"/>
          </a:xfrm>
        </p:spPr>
        <p:style>
          <a:lnRef idx="1">
            <a:schemeClr val="accent2"/>
          </a:lnRef>
          <a:fillRef idx="2">
            <a:schemeClr val="accent2"/>
          </a:fillRef>
          <a:effectRef idx="1">
            <a:schemeClr val="accent2"/>
          </a:effectRef>
          <a:fontRef idx="minor">
            <a:schemeClr val="dk1"/>
          </a:fontRef>
        </p:style>
        <p:txBody>
          <a:bodyPr>
            <a:normAutofit fontScale="92500" lnSpcReduction="10000"/>
          </a:bodyPr>
          <a:lstStyle/>
          <a:p>
            <a:pPr marL="0" indent="0">
              <a:spcBef>
                <a:spcPts val="0"/>
              </a:spcBef>
              <a:buSzPct val="25000"/>
              <a:buNone/>
            </a:pPr>
            <a:r>
              <a:rPr lang="en-PH" sz="2300" b="1" dirty="0" smtClean="0">
                <a:ea typeface="Quattrocento Sans"/>
                <a:cs typeface="Quattrocento Sans"/>
                <a:sym typeface="Quattrocento Sans"/>
              </a:rPr>
              <a:t>What Is a Team?</a:t>
            </a:r>
          </a:p>
          <a:p>
            <a:pPr marL="0" indent="0">
              <a:spcBef>
                <a:spcPts val="0"/>
              </a:spcBef>
              <a:buSzPct val="25000"/>
              <a:buNone/>
            </a:pPr>
            <a:endParaRPr lang="en-PH" sz="2300" dirty="0" smtClean="0">
              <a:ea typeface="Quattrocento Sans"/>
              <a:cs typeface="Quattrocento Sans"/>
              <a:sym typeface="Quattrocento Sans"/>
            </a:endParaRPr>
          </a:p>
          <a:p>
            <a:r>
              <a:rPr lang="en-US" sz="2300" dirty="0" smtClean="0"/>
              <a:t>A group of people with complementary skills working together to complete a task, job, or project</a:t>
            </a:r>
          </a:p>
          <a:p>
            <a:pPr>
              <a:buNone/>
            </a:pPr>
            <a:endParaRPr lang="en-PH" sz="2300" dirty="0" smtClean="0">
              <a:solidFill>
                <a:srgbClr val="3F3F3F"/>
              </a:solidFill>
              <a:ea typeface="Quattrocento Sans"/>
              <a:cs typeface="Quattrocento Sans"/>
              <a:sym typeface="Quattrocento Sans"/>
            </a:endParaRPr>
          </a:p>
          <a:p>
            <a:endParaRPr lang="en-PH" sz="2000" dirty="0" smtClean="0">
              <a:solidFill>
                <a:srgbClr val="3F3F3F"/>
              </a:solidFill>
              <a:latin typeface="Quattrocento Sans"/>
              <a:ea typeface="Quattrocento Sans"/>
              <a:cs typeface="Quattrocento Sans"/>
              <a:sym typeface="Quattrocento Sans"/>
            </a:endParaRPr>
          </a:p>
          <a:p>
            <a:pPr>
              <a:buNone/>
            </a:pPr>
            <a:r>
              <a:rPr lang="en-AU" sz="3100" b="1" u="sng" dirty="0" smtClean="0">
                <a:solidFill>
                  <a:srgbClr val="FF0000"/>
                </a:solidFill>
              </a:rPr>
              <a:t>T</a:t>
            </a:r>
            <a:r>
              <a:rPr lang="en-AU" sz="3100" dirty="0" smtClean="0">
                <a:solidFill>
                  <a:srgbClr val="FF0000"/>
                </a:solidFill>
              </a:rPr>
              <a:t>ogether </a:t>
            </a:r>
          </a:p>
          <a:p>
            <a:pPr>
              <a:buNone/>
            </a:pPr>
            <a:r>
              <a:rPr lang="en-AU" sz="3100" b="1" u="sng" dirty="0" smtClean="0">
                <a:solidFill>
                  <a:srgbClr val="FF0000"/>
                </a:solidFill>
              </a:rPr>
              <a:t>E</a:t>
            </a:r>
            <a:r>
              <a:rPr lang="en-AU" sz="3100" dirty="0" smtClean="0">
                <a:solidFill>
                  <a:srgbClr val="FF0000"/>
                </a:solidFill>
              </a:rPr>
              <a:t>veryone</a:t>
            </a:r>
            <a:r>
              <a:rPr lang="en-AU" sz="3100" b="1" dirty="0" smtClean="0">
                <a:solidFill>
                  <a:srgbClr val="FF0000"/>
                </a:solidFill>
              </a:rPr>
              <a:t> </a:t>
            </a:r>
          </a:p>
          <a:p>
            <a:pPr>
              <a:buNone/>
            </a:pPr>
            <a:r>
              <a:rPr lang="en-AU" sz="3100" b="1" u="sng" dirty="0" smtClean="0">
                <a:solidFill>
                  <a:srgbClr val="FF0000"/>
                </a:solidFill>
              </a:rPr>
              <a:t>A</a:t>
            </a:r>
            <a:r>
              <a:rPr lang="en-AU" sz="3100" dirty="0" smtClean="0">
                <a:solidFill>
                  <a:srgbClr val="FF0000"/>
                </a:solidFill>
              </a:rPr>
              <a:t>chieves</a:t>
            </a:r>
            <a:r>
              <a:rPr lang="en-AU" sz="3100" b="1" dirty="0" smtClean="0">
                <a:solidFill>
                  <a:srgbClr val="FF0000"/>
                </a:solidFill>
              </a:rPr>
              <a:t> </a:t>
            </a:r>
          </a:p>
          <a:p>
            <a:pPr>
              <a:buNone/>
            </a:pPr>
            <a:r>
              <a:rPr lang="en-AU" sz="3100" b="1" u="sng" dirty="0" smtClean="0">
                <a:solidFill>
                  <a:srgbClr val="FF0000"/>
                </a:solidFill>
              </a:rPr>
              <a:t>M</a:t>
            </a:r>
            <a:r>
              <a:rPr lang="en-AU" sz="3100" dirty="0" smtClean="0">
                <a:solidFill>
                  <a:srgbClr val="FF0000"/>
                </a:solidFill>
              </a:rPr>
              <a:t>ore</a:t>
            </a:r>
          </a:p>
          <a:p>
            <a:pPr>
              <a:buNone/>
            </a:pPr>
            <a:endParaRPr lang="en-AU" sz="2000" dirty="0" smtClean="0"/>
          </a:p>
          <a:p>
            <a:pPr>
              <a:buNone/>
            </a:pPr>
            <a:endParaRPr lang="en-AU" sz="2000" dirty="0" smtClean="0"/>
          </a:p>
          <a:p>
            <a:endParaRPr lang="en-PH" sz="2000" dirty="0" smtClean="0">
              <a:solidFill>
                <a:srgbClr val="3F3F3F"/>
              </a:solidFill>
              <a:latin typeface="Quattrocento Sans"/>
              <a:ea typeface="Quattrocento Sans"/>
              <a:cs typeface="Quattrocento Sans"/>
              <a:sym typeface="Quattrocento Sans"/>
            </a:endParaRPr>
          </a:p>
          <a:p>
            <a:pPr>
              <a:buNone/>
            </a:pPr>
            <a:endParaRPr lang="en-GB" sz="2000" dirty="0" smtClean="0">
              <a:solidFill>
                <a:schemeClr val="bg1"/>
              </a:solidFill>
            </a:endParaRPr>
          </a:p>
        </p:txBody>
      </p:sp>
      <p:pic>
        <p:nvPicPr>
          <p:cNvPr id="4098" name="Picture 2" descr="C:\Users\Keith\Dropbox\Images\teamwork2.jpg"/>
          <p:cNvPicPr>
            <a:picLocks noChangeAspect="1" noChangeArrowheads="1"/>
          </p:cNvPicPr>
          <p:nvPr/>
        </p:nvPicPr>
        <p:blipFill>
          <a:blip r:embed="rId2" cstate="print"/>
          <a:srcRect/>
          <a:stretch>
            <a:fillRect/>
          </a:stretch>
        </p:blipFill>
        <p:spPr bwMode="auto">
          <a:xfrm>
            <a:off x="5745695" y="2667000"/>
            <a:ext cx="3265426" cy="25146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dissolve">
                                      <p:cBhvr>
                                        <p:cTn id="7" dur="500"/>
                                        <p:tgtEl>
                                          <p:spTgt spid="3">
                                            <p:txEl>
                                              <p:pRg st="2" end="2"/>
                                            </p:txEl>
                                          </p:spTgt>
                                        </p:tgtEl>
                                      </p:cBhvr>
                                    </p:animEffect>
                                  </p:childTnLst>
                                </p:cTn>
                              </p:par>
                            </p:childTnLst>
                          </p:cTn>
                        </p:par>
                        <p:par>
                          <p:cTn id="8" fill="hold">
                            <p:stCondLst>
                              <p:cond delay="500"/>
                            </p:stCondLst>
                            <p:childTnLst>
                              <p:par>
                                <p:cTn id="9" presetID="9" presetClass="entr" presetSubtype="0" fill="hold" nodeType="afterEffect">
                                  <p:stCondLst>
                                    <p:cond delay="0"/>
                                  </p:stCondLst>
                                  <p:childTnLst>
                                    <p:set>
                                      <p:cBhvr>
                                        <p:cTn id="10" dur="1" fill="hold">
                                          <p:stCondLst>
                                            <p:cond delay="0"/>
                                          </p:stCondLst>
                                        </p:cTn>
                                        <p:tgtEl>
                                          <p:spTgt spid="3">
                                            <p:txEl>
                                              <p:pRg st="5" end="5"/>
                                            </p:txEl>
                                          </p:spTgt>
                                        </p:tgtEl>
                                        <p:attrNameLst>
                                          <p:attrName>style.visibility</p:attrName>
                                        </p:attrNameLst>
                                      </p:cBhvr>
                                      <p:to>
                                        <p:strVal val="visible"/>
                                      </p:to>
                                    </p:set>
                                    <p:animEffect transition="in" filter="dissolve">
                                      <p:cBhvr>
                                        <p:cTn id="11" dur="500"/>
                                        <p:tgtEl>
                                          <p:spTgt spid="3">
                                            <p:txEl>
                                              <p:pRg st="5" end="5"/>
                                            </p:txEl>
                                          </p:spTgt>
                                        </p:tgtEl>
                                      </p:cBhvr>
                                    </p:animEffect>
                                  </p:childTnLst>
                                </p:cTn>
                              </p:par>
                            </p:childTnLst>
                          </p:cTn>
                        </p:par>
                        <p:par>
                          <p:cTn id="12" fill="hold">
                            <p:stCondLst>
                              <p:cond delay="1000"/>
                            </p:stCondLst>
                            <p:childTnLst>
                              <p:par>
                                <p:cTn id="13" presetID="9" presetClass="entr" presetSubtype="0" fill="hold" nodeType="afterEffect">
                                  <p:stCondLst>
                                    <p:cond delay="0"/>
                                  </p:stCondLst>
                                  <p:childTnLst>
                                    <p:set>
                                      <p:cBhvr>
                                        <p:cTn id="14" dur="1" fill="hold">
                                          <p:stCondLst>
                                            <p:cond delay="0"/>
                                          </p:stCondLst>
                                        </p:cTn>
                                        <p:tgtEl>
                                          <p:spTgt spid="3">
                                            <p:txEl>
                                              <p:pRg st="6" end="6"/>
                                            </p:txEl>
                                          </p:spTgt>
                                        </p:tgtEl>
                                        <p:attrNameLst>
                                          <p:attrName>style.visibility</p:attrName>
                                        </p:attrNameLst>
                                      </p:cBhvr>
                                      <p:to>
                                        <p:strVal val="visible"/>
                                      </p:to>
                                    </p:set>
                                    <p:animEffect transition="in" filter="dissolve">
                                      <p:cBhvr>
                                        <p:cTn id="15" dur="500"/>
                                        <p:tgtEl>
                                          <p:spTgt spid="3">
                                            <p:txEl>
                                              <p:pRg st="6" end="6"/>
                                            </p:txEl>
                                          </p:spTgt>
                                        </p:tgtEl>
                                      </p:cBhvr>
                                    </p:animEffect>
                                  </p:childTnLst>
                                </p:cTn>
                              </p:par>
                            </p:childTnLst>
                          </p:cTn>
                        </p:par>
                        <p:par>
                          <p:cTn id="16" fill="hold">
                            <p:stCondLst>
                              <p:cond delay="1500"/>
                            </p:stCondLst>
                            <p:childTnLst>
                              <p:par>
                                <p:cTn id="17" presetID="9" presetClass="entr" presetSubtype="0" fill="hold" nodeType="afterEffect">
                                  <p:stCondLst>
                                    <p:cond delay="0"/>
                                  </p:stCondLst>
                                  <p:childTnLst>
                                    <p:set>
                                      <p:cBhvr>
                                        <p:cTn id="18" dur="1" fill="hold">
                                          <p:stCondLst>
                                            <p:cond delay="0"/>
                                          </p:stCondLst>
                                        </p:cTn>
                                        <p:tgtEl>
                                          <p:spTgt spid="3">
                                            <p:txEl>
                                              <p:pRg st="7" end="7"/>
                                            </p:txEl>
                                          </p:spTgt>
                                        </p:tgtEl>
                                        <p:attrNameLst>
                                          <p:attrName>style.visibility</p:attrName>
                                        </p:attrNameLst>
                                      </p:cBhvr>
                                      <p:to>
                                        <p:strVal val="visible"/>
                                      </p:to>
                                    </p:set>
                                    <p:animEffect transition="in" filter="dissolve">
                                      <p:cBhvr>
                                        <p:cTn id="19" dur="500"/>
                                        <p:tgtEl>
                                          <p:spTgt spid="3">
                                            <p:txEl>
                                              <p:pRg st="7" end="7"/>
                                            </p:txEl>
                                          </p:spTgt>
                                        </p:tgtEl>
                                      </p:cBhvr>
                                    </p:animEffect>
                                  </p:childTnLst>
                                </p:cTn>
                              </p:par>
                            </p:childTnLst>
                          </p:cTn>
                        </p:par>
                        <p:par>
                          <p:cTn id="20" fill="hold">
                            <p:stCondLst>
                              <p:cond delay="2000"/>
                            </p:stCondLst>
                            <p:childTnLst>
                              <p:par>
                                <p:cTn id="21" presetID="9" presetClass="entr" presetSubtype="0" fill="hold" nodeType="afterEffect">
                                  <p:stCondLst>
                                    <p:cond delay="0"/>
                                  </p:stCondLst>
                                  <p:childTnLst>
                                    <p:set>
                                      <p:cBhvr>
                                        <p:cTn id="22" dur="1" fill="hold">
                                          <p:stCondLst>
                                            <p:cond delay="0"/>
                                          </p:stCondLst>
                                        </p:cTn>
                                        <p:tgtEl>
                                          <p:spTgt spid="3">
                                            <p:txEl>
                                              <p:pRg st="8" end="8"/>
                                            </p:txEl>
                                          </p:spTgt>
                                        </p:tgtEl>
                                        <p:attrNameLst>
                                          <p:attrName>style.visibility</p:attrName>
                                        </p:attrNameLst>
                                      </p:cBhvr>
                                      <p:to>
                                        <p:strVal val="visible"/>
                                      </p:to>
                                    </p:set>
                                    <p:animEffect transition="in" filter="dissolve">
                                      <p:cBhvr>
                                        <p:cTn id="23" dur="5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Working in a Team</a:t>
            </a:r>
            <a:endParaRPr lang="en-GB" sz="2800" dirty="0"/>
          </a:p>
        </p:txBody>
      </p:sp>
      <p:sp>
        <p:nvSpPr>
          <p:cNvPr id="3" name="Content Placeholder 2"/>
          <p:cNvSpPr>
            <a:spLocks noGrp="1"/>
          </p:cNvSpPr>
          <p:nvPr>
            <p:ph idx="1"/>
          </p:nvPr>
        </p:nvSpPr>
        <p:spPr>
          <a:solidFill>
            <a:schemeClr val="accent1">
              <a:lumMod val="20000"/>
              <a:lumOff val="80000"/>
            </a:schemeClr>
          </a:solidFill>
        </p:spPr>
        <p:txBody>
          <a:bodyPr/>
          <a:lstStyle/>
          <a:p>
            <a:pPr>
              <a:buNone/>
            </a:pPr>
            <a:r>
              <a:rPr lang="en-GB" dirty="0" smtClean="0"/>
              <a:t>Click the link to the video</a:t>
            </a:r>
          </a:p>
          <a:p>
            <a:pPr>
              <a:buNone/>
            </a:pPr>
            <a:endParaRPr lang="en-GB" dirty="0" smtClean="0"/>
          </a:p>
          <a:p>
            <a:pPr>
              <a:buNone/>
            </a:pPr>
            <a:r>
              <a:rPr lang="en-GB" dirty="0" smtClean="0">
                <a:hlinkClick r:id="rId2"/>
              </a:rPr>
              <a:t>Team working</a:t>
            </a:r>
            <a:r>
              <a:rPr lang="en-GB" dirty="0" smtClean="0"/>
              <a:t> </a:t>
            </a:r>
            <a:endParaRPr lang="en-GB"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Working in a Team</a:t>
            </a:r>
            <a:endParaRPr lang="en-GB" sz="2800" dirty="0"/>
          </a:p>
        </p:txBody>
      </p:sp>
      <p:sp>
        <p:nvSpPr>
          <p:cNvPr id="3" name="Content Placeholder 2"/>
          <p:cNvSpPr>
            <a:spLocks noGrp="1"/>
          </p:cNvSpPr>
          <p:nvPr>
            <p:ph idx="1"/>
          </p:nvPr>
        </p:nvSpPr>
        <p:spPr>
          <a:xfrm>
            <a:off x="457200" y="1600200"/>
            <a:ext cx="4800600" cy="4525963"/>
          </a:xfrm>
          <a:solidFill>
            <a:schemeClr val="accent1">
              <a:lumMod val="20000"/>
              <a:lumOff val="80000"/>
            </a:schemeClr>
          </a:solidFill>
        </p:spPr>
        <p:txBody>
          <a:bodyPr>
            <a:normAutofit fontScale="85000" lnSpcReduction="20000"/>
          </a:bodyPr>
          <a:lstStyle/>
          <a:p>
            <a:pPr>
              <a:buNone/>
            </a:pPr>
            <a:r>
              <a:rPr lang="en-GB" sz="2000" b="1" dirty="0" smtClean="0"/>
              <a:t>In Groups of 4:</a:t>
            </a:r>
          </a:p>
          <a:p>
            <a:pPr>
              <a:buNone/>
            </a:pPr>
            <a:endParaRPr lang="en-GB" sz="2000" dirty="0" smtClean="0"/>
          </a:p>
          <a:p>
            <a:r>
              <a:rPr lang="en-GB" sz="2200" dirty="0" smtClean="0">
                <a:solidFill>
                  <a:srgbClr val="FF00FF"/>
                </a:solidFill>
              </a:rPr>
              <a:t>You are going to restaurant for meal with friends</a:t>
            </a:r>
          </a:p>
          <a:p>
            <a:pPr>
              <a:buNone/>
            </a:pPr>
            <a:endParaRPr lang="en-GB" sz="2200" dirty="0" smtClean="0">
              <a:solidFill>
                <a:srgbClr val="FF00FF"/>
              </a:solidFill>
            </a:endParaRPr>
          </a:p>
          <a:p>
            <a:r>
              <a:rPr lang="en-GB" sz="2200" dirty="0" smtClean="0">
                <a:solidFill>
                  <a:srgbClr val="FF00FF"/>
                </a:solidFill>
              </a:rPr>
              <a:t>What team roles do the staff play and what skills do they each and collectively need to ensure you have a good experience?</a:t>
            </a:r>
          </a:p>
          <a:p>
            <a:pPr>
              <a:buNone/>
            </a:pPr>
            <a:endParaRPr lang="en-GB" sz="2200" dirty="0" smtClean="0">
              <a:solidFill>
                <a:srgbClr val="FF00FF"/>
              </a:solidFill>
            </a:endParaRPr>
          </a:p>
          <a:p>
            <a:r>
              <a:rPr lang="en-GB" sz="2200" dirty="0" smtClean="0">
                <a:solidFill>
                  <a:srgbClr val="FF00FF"/>
                </a:solidFill>
              </a:rPr>
              <a:t>This includes before and during your visit</a:t>
            </a:r>
          </a:p>
          <a:p>
            <a:pPr>
              <a:buNone/>
            </a:pPr>
            <a:endParaRPr lang="en-GB" sz="2200" dirty="0" smtClean="0">
              <a:solidFill>
                <a:srgbClr val="FF00FF"/>
              </a:solidFill>
            </a:endParaRPr>
          </a:p>
          <a:p>
            <a:r>
              <a:rPr lang="en-GB" sz="2200" dirty="0" smtClean="0">
                <a:solidFill>
                  <a:srgbClr val="FF00FF"/>
                </a:solidFill>
              </a:rPr>
              <a:t>How can you tell if they are a happy team and what impact might this have on the staff?</a:t>
            </a:r>
          </a:p>
          <a:p>
            <a:pPr>
              <a:buNone/>
            </a:pPr>
            <a:endParaRPr lang="en-GB" sz="2200" dirty="0" smtClean="0">
              <a:solidFill>
                <a:srgbClr val="FF00FF"/>
              </a:solidFill>
            </a:endParaRPr>
          </a:p>
          <a:p>
            <a:r>
              <a:rPr lang="en-GB" sz="2200" dirty="0" smtClean="0">
                <a:solidFill>
                  <a:srgbClr val="FF00FF"/>
                </a:solidFill>
              </a:rPr>
              <a:t>Share with the class</a:t>
            </a:r>
          </a:p>
          <a:p>
            <a:pPr lvl="1"/>
            <a:endParaRPr lang="en-GB" sz="2200" dirty="0" smtClean="0"/>
          </a:p>
        </p:txBody>
      </p:sp>
      <p:pic>
        <p:nvPicPr>
          <p:cNvPr id="2050" name="Picture 2" descr="C:\Users\Keith\Dropbox\Images\question marks.jpg"/>
          <p:cNvPicPr>
            <a:picLocks noChangeAspect="1" noChangeArrowheads="1"/>
          </p:cNvPicPr>
          <p:nvPr/>
        </p:nvPicPr>
        <p:blipFill>
          <a:blip r:embed="rId2" cstate="print"/>
          <a:srcRect/>
          <a:stretch>
            <a:fillRect/>
          </a:stretch>
        </p:blipFill>
        <p:spPr bwMode="auto">
          <a:xfrm>
            <a:off x="5470525" y="1828800"/>
            <a:ext cx="3521075" cy="4297363"/>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nodeType="after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 calcmode="lin" valueType="num">
                                      <p:cBhvr additive="base">
                                        <p:cTn id="7" dur="500" fill="hold"/>
                                        <p:tgtEl>
                                          <p:spTgt spid="3">
                                            <p:txEl>
                                              <p:pRg st="2" end="2"/>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
                                            <p:txEl>
                                              <p:pRg st="2" end="2"/>
                                            </p:txEl>
                                          </p:spTgt>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9" fill="hold" nodeType="afterEffect">
                                  <p:stCondLst>
                                    <p:cond delay="0"/>
                                  </p:stCondLst>
                                  <p:childTnLst>
                                    <p:set>
                                      <p:cBhvr>
                                        <p:cTn id="11" dur="1" fill="hold">
                                          <p:stCondLst>
                                            <p:cond delay="0"/>
                                          </p:stCondLst>
                                        </p:cTn>
                                        <p:tgtEl>
                                          <p:spTgt spid="3">
                                            <p:txEl>
                                              <p:pRg st="4" end="4"/>
                                            </p:txEl>
                                          </p:spTgt>
                                        </p:tgtEl>
                                        <p:attrNameLst>
                                          <p:attrName>style.visibility</p:attrName>
                                        </p:attrNameLst>
                                      </p:cBhvr>
                                      <p:to>
                                        <p:strVal val="visible"/>
                                      </p:to>
                                    </p:set>
                                    <p:anim calcmode="lin" valueType="num">
                                      <p:cBhvr additive="base">
                                        <p:cTn id="12" dur="500" fill="hold"/>
                                        <p:tgtEl>
                                          <p:spTgt spid="3">
                                            <p:txEl>
                                              <p:pRg st="4" end="4"/>
                                            </p:txEl>
                                          </p:spTgt>
                                        </p:tgtEl>
                                        <p:attrNameLst>
                                          <p:attrName>ppt_x</p:attrName>
                                        </p:attrNameLst>
                                      </p:cBhvr>
                                      <p:tavLst>
                                        <p:tav tm="0">
                                          <p:val>
                                            <p:strVal val="0-#ppt_w/2"/>
                                          </p:val>
                                        </p:tav>
                                        <p:tav tm="100000">
                                          <p:val>
                                            <p:strVal val="#ppt_x"/>
                                          </p:val>
                                        </p:tav>
                                      </p:tavLst>
                                    </p:anim>
                                    <p:anim calcmode="lin" valueType="num">
                                      <p:cBhvr additive="base">
                                        <p:cTn id="13" dur="500" fill="hold"/>
                                        <p:tgtEl>
                                          <p:spTgt spid="3">
                                            <p:txEl>
                                              <p:pRg st="4" end="4"/>
                                            </p:txEl>
                                          </p:spTgt>
                                        </p:tgtEl>
                                        <p:attrNameLst>
                                          <p:attrName>ppt_y</p:attrName>
                                        </p:attrNameLst>
                                      </p:cBhvr>
                                      <p:tavLst>
                                        <p:tav tm="0">
                                          <p:val>
                                            <p:strVal val="0-#ppt_h/2"/>
                                          </p:val>
                                        </p:tav>
                                        <p:tav tm="100000">
                                          <p:val>
                                            <p:strVal val="#ppt_y"/>
                                          </p:val>
                                        </p:tav>
                                      </p:tavLst>
                                    </p:anim>
                                  </p:childTnLst>
                                </p:cTn>
                              </p:par>
                            </p:childTnLst>
                          </p:cTn>
                        </p:par>
                        <p:par>
                          <p:cTn id="14" fill="hold">
                            <p:stCondLst>
                              <p:cond delay="1000"/>
                            </p:stCondLst>
                            <p:childTnLst>
                              <p:par>
                                <p:cTn id="15" presetID="2" presetClass="entr" presetSubtype="9" fill="hold" nodeType="afterEffect">
                                  <p:stCondLst>
                                    <p:cond delay="0"/>
                                  </p:stCondLst>
                                  <p:childTnLst>
                                    <p:set>
                                      <p:cBhvr>
                                        <p:cTn id="16" dur="1" fill="hold">
                                          <p:stCondLst>
                                            <p:cond delay="0"/>
                                          </p:stCondLst>
                                        </p:cTn>
                                        <p:tgtEl>
                                          <p:spTgt spid="3">
                                            <p:txEl>
                                              <p:pRg st="6" end="6"/>
                                            </p:txEl>
                                          </p:spTgt>
                                        </p:tgtEl>
                                        <p:attrNameLst>
                                          <p:attrName>style.visibility</p:attrName>
                                        </p:attrNameLst>
                                      </p:cBhvr>
                                      <p:to>
                                        <p:strVal val="visible"/>
                                      </p:to>
                                    </p:set>
                                    <p:anim calcmode="lin" valueType="num">
                                      <p:cBhvr additive="base">
                                        <p:cTn id="17" dur="500" fill="hold"/>
                                        <p:tgtEl>
                                          <p:spTgt spid="3">
                                            <p:txEl>
                                              <p:pRg st="6" end="6"/>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3">
                                            <p:txEl>
                                              <p:pRg st="6" end="6"/>
                                            </p:txEl>
                                          </p:spTgt>
                                        </p:tgtEl>
                                        <p:attrNameLst>
                                          <p:attrName>ppt_y</p:attrName>
                                        </p:attrNameLst>
                                      </p:cBhvr>
                                      <p:tavLst>
                                        <p:tav tm="0">
                                          <p:val>
                                            <p:strVal val="0-#ppt_h/2"/>
                                          </p:val>
                                        </p:tav>
                                        <p:tav tm="100000">
                                          <p:val>
                                            <p:strVal val="#ppt_y"/>
                                          </p:val>
                                        </p:tav>
                                      </p:tavLst>
                                    </p:anim>
                                  </p:childTnLst>
                                </p:cTn>
                              </p:par>
                            </p:childTnLst>
                          </p:cTn>
                        </p:par>
                        <p:par>
                          <p:cTn id="19" fill="hold">
                            <p:stCondLst>
                              <p:cond delay="1500"/>
                            </p:stCondLst>
                            <p:childTnLst>
                              <p:par>
                                <p:cTn id="20" presetID="2" presetClass="entr" presetSubtype="9" fill="hold" nodeType="afterEffect">
                                  <p:stCondLst>
                                    <p:cond delay="0"/>
                                  </p:stCondLst>
                                  <p:childTnLst>
                                    <p:set>
                                      <p:cBhvr>
                                        <p:cTn id="21" dur="1" fill="hold">
                                          <p:stCondLst>
                                            <p:cond delay="0"/>
                                          </p:stCondLst>
                                        </p:cTn>
                                        <p:tgtEl>
                                          <p:spTgt spid="3">
                                            <p:txEl>
                                              <p:pRg st="8" end="8"/>
                                            </p:txEl>
                                          </p:spTgt>
                                        </p:tgtEl>
                                        <p:attrNameLst>
                                          <p:attrName>style.visibility</p:attrName>
                                        </p:attrNameLst>
                                      </p:cBhvr>
                                      <p:to>
                                        <p:strVal val="visible"/>
                                      </p:to>
                                    </p:set>
                                    <p:anim calcmode="lin" valueType="num">
                                      <p:cBhvr additive="base">
                                        <p:cTn id="22" dur="500" fill="hold"/>
                                        <p:tgtEl>
                                          <p:spTgt spid="3">
                                            <p:txEl>
                                              <p:pRg st="8" end="8"/>
                                            </p:txEl>
                                          </p:spTgt>
                                        </p:tgtEl>
                                        <p:attrNameLst>
                                          <p:attrName>ppt_x</p:attrName>
                                        </p:attrNameLst>
                                      </p:cBhvr>
                                      <p:tavLst>
                                        <p:tav tm="0">
                                          <p:val>
                                            <p:strVal val="0-#ppt_w/2"/>
                                          </p:val>
                                        </p:tav>
                                        <p:tav tm="100000">
                                          <p:val>
                                            <p:strVal val="#ppt_x"/>
                                          </p:val>
                                        </p:tav>
                                      </p:tavLst>
                                    </p:anim>
                                    <p:anim calcmode="lin" valueType="num">
                                      <p:cBhvr additive="base">
                                        <p:cTn id="23" dur="500" fill="hold"/>
                                        <p:tgtEl>
                                          <p:spTgt spid="3">
                                            <p:txEl>
                                              <p:pRg st="8" end="8"/>
                                            </p:txEl>
                                          </p:spTgt>
                                        </p:tgtEl>
                                        <p:attrNameLst>
                                          <p:attrName>ppt_y</p:attrName>
                                        </p:attrNameLst>
                                      </p:cBhvr>
                                      <p:tavLst>
                                        <p:tav tm="0">
                                          <p:val>
                                            <p:strVal val="0-#ppt_h/2"/>
                                          </p:val>
                                        </p:tav>
                                        <p:tav tm="100000">
                                          <p:val>
                                            <p:strVal val="#ppt_y"/>
                                          </p:val>
                                        </p:tav>
                                      </p:tavLst>
                                    </p:anim>
                                  </p:childTnLst>
                                </p:cTn>
                              </p:par>
                            </p:childTnLst>
                          </p:cTn>
                        </p:par>
                        <p:par>
                          <p:cTn id="24" fill="hold">
                            <p:stCondLst>
                              <p:cond delay="2000"/>
                            </p:stCondLst>
                            <p:childTnLst>
                              <p:par>
                                <p:cTn id="25" presetID="2" presetClass="entr" presetSubtype="9" fill="hold" nodeType="afterEffect">
                                  <p:stCondLst>
                                    <p:cond delay="0"/>
                                  </p:stCondLst>
                                  <p:childTnLst>
                                    <p:set>
                                      <p:cBhvr>
                                        <p:cTn id="26" dur="1" fill="hold">
                                          <p:stCondLst>
                                            <p:cond delay="0"/>
                                          </p:stCondLst>
                                        </p:cTn>
                                        <p:tgtEl>
                                          <p:spTgt spid="3">
                                            <p:txEl>
                                              <p:pRg st="10" end="10"/>
                                            </p:txEl>
                                          </p:spTgt>
                                        </p:tgtEl>
                                        <p:attrNameLst>
                                          <p:attrName>style.visibility</p:attrName>
                                        </p:attrNameLst>
                                      </p:cBhvr>
                                      <p:to>
                                        <p:strVal val="visible"/>
                                      </p:to>
                                    </p:set>
                                    <p:anim calcmode="lin" valueType="num">
                                      <p:cBhvr additive="base">
                                        <p:cTn id="27" dur="500" fill="hold"/>
                                        <p:tgtEl>
                                          <p:spTgt spid="3">
                                            <p:txEl>
                                              <p:pRg st="10" end="10"/>
                                            </p:txEl>
                                          </p:spTgt>
                                        </p:tgtEl>
                                        <p:attrNameLst>
                                          <p:attrName>ppt_x</p:attrName>
                                        </p:attrNameLst>
                                      </p:cBhvr>
                                      <p:tavLst>
                                        <p:tav tm="0">
                                          <p:val>
                                            <p:strVal val="0-#ppt_w/2"/>
                                          </p:val>
                                        </p:tav>
                                        <p:tav tm="100000">
                                          <p:val>
                                            <p:strVal val="#ppt_x"/>
                                          </p:val>
                                        </p:tav>
                                      </p:tavLst>
                                    </p:anim>
                                    <p:anim calcmode="lin" valueType="num">
                                      <p:cBhvr additive="base">
                                        <p:cTn id="28" dur="500" fill="hold"/>
                                        <p:tgtEl>
                                          <p:spTgt spid="3">
                                            <p:txEl>
                                              <p:pRg st="10" end="10"/>
                                            </p:txEl>
                                          </p:spTgt>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1734</TotalTime>
  <Words>966</Words>
  <Application>Microsoft Office PowerPoint</Application>
  <PresentationFormat>On-screen Show (4:3)</PresentationFormat>
  <Paragraphs>173</Paragraphs>
  <Slides>22</Slides>
  <Notes>1</Notes>
  <HiddenSlides>0</HiddenSlides>
  <MMClips>0</MMClips>
  <ScaleCrop>false</ScaleCrop>
  <HeadingPairs>
    <vt:vector size="4" baseType="variant">
      <vt:variant>
        <vt:lpstr>Theme</vt:lpstr>
      </vt:variant>
      <vt:variant>
        <vt:i4>1</vt:i4>
      </vt:variant>
      <vt:variant>
        <vt:lpstr>Slide Titles</vt:lpstr>
      </vt:variant>
      <vt:variant>
        <vt:i4>22</vt:i4>
      </vt:variant>
    </vt:vector>
  </HeadingPairs>
  <TitlesOfParts>
    <vt:vector size="23" baseType="lpstr">
      <vt:lpstr>Office Theme</vt:lpstr>
      <vt:lpstr>    Bristol Healthy Schools  Stride  Emotional Health and Wellbeing Programme  Year 11 – Lesson 4 Working in a Team</vt:lpstr>
      <vt:lpstr>Our School Values and Ground Rules</vt:lpstr>
      <vt:lpstr>Working in a Team</vt:lpstr>
      <vt:lpstr>Working in a Team</vt:lpstr>
      <vt:lpstr>Working in a Team</vt:lpstr>
      <vt:lpstr>Working in a Team</vt:lpstr>
      <vt:lpstr>Working in a Team</vt:lpstr>
      <vt:lpstr>Working in a Team</vt:lpstr>
      <vt:lpstr>Working in a Team</vt:lpstr>
      <vt:lpstr>Working in a Team</vt:lpstr>
      <vt:lpstr>Working in a Team</vt:lpstr>
      <vt:lpstr>Working in a Team</vt:lpstr>
      <vt:lpstr>Working in a Team</vt:lpstr>
      <vt:lpstr>Working in a Team</vt:lpstr>
      <vt:lpstr>Working in a Team</vt:lpstr>
      <vt:lpstr>Working in a Team</vt:lpstr>
      <vt:lpstr>Help and Support</vt:lpstr>
      <vt:lpstr>Help and Support</vt:lpstr>
      <vt:lpstr>Help and Support</vt:lpstr>
      <vt:lpstr>Help and Support</vt:lpstr>
      <vt:lpstr>Help and Support</vt:lpstr>
      <vt:lpstr>Reflection</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Bristol Healthy Schools  Stride  Emotional Health and Wellbeing Programme</dc:title>
  <dc:creator>Keith</dc:creator>
  <cp:lastModifiedBy>Keith</cp:lastModifiedBy>
  <cp:revision>223</cp:revision>
  <dcterms:created xsi:type="dcterms:W3CDTF">2006-08-16T00:00:00Z</dcterms:created>
  <dcterms:modified xsi:type="dcterms:W3CDTF">2017-12-04T13:25:14Z</dcterms:modified>
</cp:coreProperties>
</file>