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64" r:id="rId3"/>
    <p:sldId id="265" r:id="rId4"/>
    <p:sldId id="274" r:id="rId5"/>
    <p:sldId id="268" r:id="rId6"/>
    <p:sldId id="273" r:id="rId7"/>
    <p:sldId id="267" r:id="rId8"/>
    <p:sldId id="257" r:id="rId9"/>
    <p:sldId id="282" r:id="rId10"/>
    <p:sldId id="258" r:id="rId11"/>
    <p:sldId id="276" r:id="rId12"/>
    <p:sldId id="283" r:id="rId13"/>
    <p:sldId id="277" r:id="rId14"/>
    <p:sldId id="278" r:id="rId15"/>
    <p:sldId id="279" r:id="rId16"/>
    <p:sldId id="281" r:id="rId17"/>
    <p:sldId id="271" r:id="rId18"/>
    <p:sldId id="270" r:id="rId19"/>
    <p:sldId id="289" r:id="rId20"/>
    <p:sldId id="285" r:id="rId21"/>
    <p:sldId id="286" r:id="rId22"/>
    <p:sldId id="287" r:id="rId23"/>
    <p:sldId id="288" r:id="rId24"/>
    <p:sldId id="275"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48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F87742-B87F-4EAD-8F63-E49813D39CAB}" type="datetimeFigureOut">
              <a:rPr lang="en-GB" smtClean="0"/>
              <a:pPr/>
              <a:t>04/12/2017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EF99D2-807D-485A-89CE-AE98D530CE81}"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FEF99D2-807D-485A-89CE-AE98D530CE81}" type="slidenum">
              <a:rPr lang="en-GB" smtClean="0"/>
              <a:pPr/>
              <a:t>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04-Dec-17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04-Dec-17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04-Dec-17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04-Dec-17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vimeo.com/232365349/bbb78b780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11 – Lesson 5</a:t>
            </a:r>
            <a:br>
              <a:rPr lang="en-GB" dirty="0" smtClean="0">
                <a:solidFill>
                  <a:schemeClr val="tx2">
                    <a:lumMod val="60000"/>
                    <a:lumOff val="40000"/>
                  </a:schemeClr>
                </a:solidFill>
              </a:rPr>
            </a:br>
            <a:r>
              <a:rPr lang="en-GB" dirty="0" smtClean="0">
                <a:solidFill>
                  <a:schemeClr val="tx2">
                    <a:lumMod val="60000"/>
                    <a:lumOff val="40000"/>
                  </a:schemeClr>
                </a:solidFill>
              </a:rPr>
              <a:t>Balancing Your Life</a:t>
            </a:r>
            <a:endParaRPr lang="en-GB" dirty="0">
              <a:solidFill>
                <a:schemeClr val="tx2">
                  <a:lumMod val="60000"/>
                  <a:lumOff val="40000"/>
                </a:schemeClr>
              </a:solidFill>
            </a:endParaRPr>
          </a:p>
        </p:txBody>
      </p:sp>
      <p:pic>
        <p:nvPicPr>
          <p:cNvPr id="4" name="Picture 3"/>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xmlns:pic="http://schemas.openxmlformats.org/drawingml/2006/picture" xmlns:lc="http://schemas.openxmlformats.org/drawingml/2006/lockedCanvas"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Balancing Your Life</a:t>
            </a:r>
            <a:endParaRPr lang="en-GB" sz="2800" dirty="0"/>
          </a:p>
        </p:txBody>
      </p:sp>
      <p:sp>
        <p:nvSpPr>
          <p:cNvPr id="3" name="Content Placeholder 2"/>
          <p:cNvSpPr>
            <a:spLocks noGrp="1"/>
          </p:cNvSpPr>
          <p:nvPr>
            <p:ph idx="1"/>
          </p:nvPr>
        </p:nvSpPr>
        <p:spPr>
          <a:xfrm>
            <a:off x="457200" y="1600200"/>
            <a:ext cx="5105400" cy="4800600"/>
          </a:xfrm>
        </p:spPr>
        <p:style>
          <a:lnRef idx="1">
            <a:schemeClr val="accent3"/>
          </a:lnRef>
          <a:fillRef idx="2">
            <a:schemeClr val="accent3"/>
          </a:fillRef>
          <a:effectRef idx="1">
            <a:schemeClr val="accent3"/>
          </a:effectRef>
          <a:fontRef idx="minor">
            <a:schemeClr val="dk1"/>
          </a:fontRef>
        </p:style>
        <p:txBody>
          <a:bodyPr>
            <a:normAutofit fontScale="70000" lnSpcReduction="20000"/>
          </a:bodyPr>
          <a:lstStyle/>
          <a:p>
            <a:pPr>
              <a:buNone/>
            </a:pPr>
            <a:r>
              <a:rPr lang="en-GB" sz="2200" b="1" dirty="0" smtClean="0"/>
              <a:t>Not Everyone Wants The Same Things:</a:t>
            </a:r>
          </a:p>
          <a:p>
            <a:pPr>
              <a:buNone/>
            </a:pPr>
            <a:endParaRPr lang="en-GB" sz="2200" dirty="0" smtClean="0"/>
          </a:p>
          <a:p>
            <a:r>
              <a:rPr lang="en-GB" sz="2200" dirty="0" smtClean="0"/>
              <a:t>There is an assumption that we all want the same things – one size fits all:</a:t>
            </a:r>
          </a:p>
          <a:p>
            <a:pPr>
              <a:buNone/>
            </a:pPr>
            <a:endParaRPr lang="en-GB" sz="2200" dirty="0" smtClean="0"/>
          </a:p>
          <a:p>
            <a:pPr lvl="1"/>
            <a:r>
              <a:rPr lang="en-GB" sz="1900" dirty="0" smtClean="0"/>
              <a:t>Big house</a:t>
            </a:r>
          </a:p>
          <a:p>
            <a:pPr lvl="1"/>
            <a:r>
              <a:rPr lang="en-GB" sz="1900" dirty="0" smtClean="0"/>
              <a:t>Fast car</a:t>
            </a:r>
          </a:p>
          <a:p>
            <a:pPr lvl="1"/>
            <a:r>
              <a:rPr lang="en-GB" sz="1900" dirty="0" smtClean="0"/>
              <a:t>Family</a:t>
            </a:r>
          </a:p>
          <a:p>
            <a:pPr lvl="1"/>
            <a:r>
              <a:rPr lang="en-GB" sz="1900" dirty="0" smtClean="0"/>
              <a:t>Children</a:t>
            </a:r>
          </a:p>
          <a:p>
            <a:pPr lvl="1"/>
            <a:r>
              <a:rPr lang="en-GB" sz="1900" dirty="0" smtClean="0"/>
              <a:t>Good job</a:t>
            </a:r>
          </a:p>
          <a:p>
            <a:pPr lvl="1"/>
            <a:r>
              <a:rPr lang="en-GB" sz="1900" dirty="0" smtClean="0"/>
              <a:t>Money</a:t>
            </a:r>
          </a:p>
          <a:p>
            <a:pPr>
              <a:buNone/>
            </a:pPr>
            <a:endParaRPr lang="en-GB" sz="2200" dirty="0" smtClean="0"/>
          </a:p>
          <a:p>
            <a:r>
              <a:rPr lang="en-GB" sz="2200" dirty="0" smtClean="0"/>
              <a:t>These are mostly materialistic things and many people are driven by the need to be recognised as successful through possessions and attaining a certain status or level of achievement</a:t>
            </a:r>
          </a:p>
          <a:p>
            <a:pPr>
              <a:buNone/>
            </a:pPr>
            <a:endParaRPr lang="en-GB" sz="2200" dirty="0" smtClean="0"/>
          </a:p>
          <a:p>
            <a:r>
              <a:rPr lang="en-GB" sz="2200" dirty="0" smtClean="0"/>
              <a:t>This may be good for their mental health if they achieve these but very bad if they don’t</a:t>
            </a:r>
          </a:p>
          <a:p>
            <a:pPr>
              <a:buNone/>
            </a:pPr>
            <a:endParaRPr lang="en-GB" sz="2200" dirty="0" smtClean="0"/>
          </a:p>
          <a:p>
            <a:r>
              <a:rPr lang="en-GB" sz="2200" dirty="0" smtClean="0"/>
              <a:t>Influences could include being from a poor family and wanting better, the way we have been brought up, things we see around us</a:t>
            </a:r>
          </a:p>
          <a:p>
            <a:pPr lvl="1"/>
            <a:endParaRPr lang="en-GB" sz="20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6146" name="Picture 2" descr="C:\Users\Keith\Dropbox\Images\money.jpg"/>
          <p:cNvPicPr>
            <a:picLocks noChangeAspect="1" noChangeArrowheads="1"/>
          </p:cNvPicPr>
          <p:nvPr/>
        </p:nvPicPr>
        <p:blipFill>
          <a:blip r:embed="rId2" cstate="print"/>
          <a:srcRect/>
          <a:stretch>
            <a:fillRect/>
          </a:stretch>
        </p:blipFill>
        <p:spPr bwMode="auto">
          <a:xfrm>
            <a:off x="5562600" y="2590800"/>
            <a:ext cx="3505200" cy="26289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additive="base">
                                        <p:cTn id="1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additive="base">
                                        <p:cTn id="1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 calcmode="lin" valueType="num">
                                      <p:cBhvr additive="base">
                                        <p:cTn id="2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 calcmode="lin" valueType="num">
                                      <p:cBhvr additive="base">
                                        <p:cTn id="3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 calcmode="lin" valueType="num">
                                      <p:cBhvr additive="base">
                                        <p:cTn id="42"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3">
                                            <p:txEl>
                                              <p:pRg st="13" end="13"/>
                                            </p:txEl>
                                          </p:spTgt>
                                        </p:tgtEl>
                                        <p:attrNameLst>
                                          <p:attrName>style.visibility</p:attrName>
                                        </p:attrNameLst>
                                      </p:cBhvr>
                                      <p:to>
                                        <p:strVal val="visible"/>
                                      </p:to>
                                    </p:set>
                                    <p:anim calcmode="lin" valueType="num">
                                      <p:cBhvr additive="base">
                                        <p:cTn id="47"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nodeType="afterEffect">
                                  <p:stCondLst>
                                    <p:cond delay="0"/>
                                  </p:stCondLst>
                                  <p:childTnLst>
                                    <p:set>
                                      <p:cBhvr>
                                        <p:cTn id="51" dur="1" fill="hold">
                                          <p:stCondLst>
                                            <p:cond delay="0"/>
                                          </p:stCondLst>
                                        </p:cTn>
                                        <p:tgtEl>
                                          <p:spTgt spid="3">
                                            <p:txEl>
                                              <p:pRg st="15" end="15"/>
                                            </p:txEl>
                                          </p:spTgt>
                                        </p:tgtEl>
                                        <p:attrNameLst>
                                          <p:attrName>style.visibility</p:attrName>
                                        </p:attrNameLst>
                                      </p:cBhvr>
                                      <p:to>
                                        <p:strVal val="visible"/>
                                      </p:to>
                                    </p:set>
                                    <p:anim calcmode="lin" valueType="num">
                                      <p:cBhvr additive="base">
                                        <p:cTn id="52"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Balancing Your Life</a:t>
            </a:r>
            <a:endParaRPr lang="en-GB" sz="2800" dirty="0"/>
          </a:p>
        </p:txBody>
      </p:sp>
      <p:sp>
        <p:nvSpPr>
          <p:cNvPr id="3" name="Content Placeholder 2"/>
          <p:cNvSpPr>
            <a:spLocks noGrp="1"/>
          </p:cNvSpPr>
          <p:nvPr>
            <p:ph idx="1"/>
          </p:nvPr>
        </p:nvSpPr>
        <p:spPr>
          <a:xfrm>
            <a:off x="457200" y="1600200"/>
            <a:ext cx="5105400" cy="4800600"/>
          </a:xfrm>
        </p:spPr>
        <p:style>
          <a:lnRef idx="1">
            <a:schemeClr val="accent2"/>
          </a:lnRef>
          <a:fillRef idx="3">
            <a:schemeClr val="accent2"/>
          </a:fillRef>
          <a:effectRef idx="2">
            <a:schemeClr val="accent2"/>
          </a:effectRef>
          <a:fontRef idx="minor">
            <a:schemeClr val="lt1"/>
          </a:fontRef>
        </p:style>
        <p:txBody>
          <a:bodyPr>
            <a:normAutofit fontScale="92500" lnSpcReduction="10000"/>
          </a:bodyPr>
          <a:lstStyle/>
          <a:p>
            <a:pPr>
              <a:buNone/>
            </a:pPr>
            <a:r>
              <a:rPr lang="en-GB" sz="2200" b="1" dirty="0" smtClean="0"/>
              <a:t>Options:</a:t>
            </a:r>
          </a:p>
          <a:p>
            <a:pPr>
              <a:buNone/>
            </a:pPr>
            <a:endParaRPr lang="en-GB" sz="2200" dirty="0" smtClean="0"/>
          </a:p>
          <a:p>
            <a:r>
              <a:rPr lang="en-GB" sz="2200" dirty="0" smtClean="0"/>
              <a:t>Even within the list, there are preferences and choices and many combinations of these that can influence how we live our lives</a:t>
            </a:r>
          </a:p>
          <a:p>
            <a:pPr>
              <a:buNone/>
            </a:pPr>
            <a:endParaRPr lang="en-GB" sz="2200" dirty="0" smtClean="0"/>
          </a:p>
          <a:p>
            <a:r>
              <a:rPr lang="en-GB" sz="2200" dirty="0" smtClean="0"/>
              <a:t>The big house, money, etc comes from having a well paid job and earning sufficient money to pay for these</a:t>
            </a:r>
          </a:p>
          <a:p>
            <a:pPr>
              <a:buNone/>
            </a:pPr>
            <a:r>
              <a:rPr lang="en-GB" sz="2200" dirty="0" smtClean="0"/>
              <a:t> </a:t>
            </a:r>
          </a:p>
          <a:p>
            <a:r>
              <a:rPr lang="en-GB" sz="2200" dirty="0" smtClean="0"/>
              <a:t>If this job doesn’t materialise and your family are not in a position to help you, your options could be more limited and you may have to re-evaluate them</a:t>
            </a:r>
          </a:p>
          <a:p>
            <a:endParaRPr lang="en-GB" sz="2200" dirty="0" smtClean="0"/>
          </a:p>
          <a:p>
            <a:endParaRPr lang="en-GB" sz="24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7170" name="Picture 2" descr="C:\Users\Keith\Dropbox\Images\house in hands2.jpg"/>
          <p:cNvPicPr>
            <a:picLocks noChangeAspect="1" noChangeArrowheads="1"/>
          </p:cNvPicPr>
          <p:nvPr/>
        </p:nvPicPr>
        <p:blipFill>
          <a:blip r:embed="rId2" cstate="print"/>
          <a:srcRect/>
          <a:stretch>
            <a:fillRect/>
          </a:stretch>
        </p:blipFill>
        <p:spPr bwMode="auto">
          <a:xfrm>
            <a:off x="5638800" y="2590800"/>
            <a:ext cx="3429000" cy="24744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b="1" dirty="0" smtClean="0">
                <a:solidFill>
                  <a:schemeClr val="accent6"/>
                </a:solidFill>
              </a:rPr>
              <a:t>Balancing Your Life</a:t>
            </a:r>
            <a:r>
              <a:rPr lang="en-GB" dirty="0" smtClean="0"/>
              <a:t/>
            </a:r>
            <a:br>
              <a:rPr lang="en-GB" dirty="0" smtClean="0"/>
            </a:br>
            <a:endParaRPr lang="en-GB" dirty="0"/>
          </a:p>
        </p:txBody>
      </p:sp>
      <p:sp>
        <p:nvSpPr>
          <p:cNvPr id="3" name="Content Placeholder 2"/>
          <p:cNvSpPr>
            <a:spLocks noGrp="1"/>
          </p:cNvSpPr>
          <p:nvPr>
            <p:ph idx="1"/>
          </p:nvPr>
        </p:nvSpPr>
        <p:spPr>
          <a:xfrm>
            <a:off x="381000" y="1600200"/>
            <a:ext cx="4724400" cy="4800600"/>
          </a:xfrm>
          <a:solidFill>
            <a:schemeClr val="bg1">
              <a:lumMod val="85000"/>
            </a:schemeClr>
          </a:solidFill>
        </p:spPr>
        <p:txBody>
          <a:bodyPr>
            <a:normAutofit fontScale="92500"/>
          </a:bodyPr>
          <a:lstStyle/>
          <a:p>
            <a:pPr>
              <a:buNone/>
            </a:pPr>
            <a:r>
              <a:rPr lang="en-GB" sz="2000" b="1" dirty="0" smtClean="0"/>
              <a:t>In Pairs:</a:t>
            </a:r>
          </a:p>
          <a:p>
            <a:pPr>
              <a:buNone/>
            </a:pPr>
            <a:endParaRPr lang="en-GB" sz="2000" b="1" dirty="0" smtClean="0"/>
          </a:p>
          <a:p>
            <a:r>
              <a:rPr lang="en-GB" sz="2000" dirty="0" smtClean="0">
                <a:solidFill>
                  <a:srgbClr val="FF00FF"/>
                </a:solidFill>
              </a:rPr>
              <a:t>Some people say we are living in a ‘ have it now’ culture</a:t>
            </a:r>
          </a:p>
          <a:p>
            <a:pPr>
              <a:buNone/>
            </a:pPr>
            <a:endParaRPr lang="en-GB" sz="2000" dirty="0" smtClean="0">
              <a:solidFill>
                <a:srgbClr val="FF00FF"/>
              </a:solidFill>
            </a:endParaRPr>
          </a:p>
          <a:p>
            <a:r>
              <a:rPr lang="en-GB" sz="2000" dirty="0" smtClean="0">
                <a:solidFill>
                  <a:srgbClr val="FF00FF"/>
                </a:solidFill>
              </a:rPr>
              <a:t>What do you think fuels this? </a:t>
            </a:r>
          </a:p>
          <a:p>
            <a:endParaRPr lang="en-GB" sz="2000" dirty="0" smtClean="0">
              <a:solidFill>
                <a:srgbClr val="FF00FF"/>
              </a:solidFill>
            </a:endParaRPr>
          </a:p>
          <a:p>
            <a:r>
              <a:rPr lang="en-GB" sz="2000" dirty="0" smtClean="0">
                <a:solidFill>
                  <a:srgbClr val="FF00FF"/>
                </a:solidFill>
              </a:rPr>
              <a:t>If people can’t get what they want through hard work and education, what other ways might they try to achieve it?</a:t>
            </a:r>
          </a:p>
          <a:p>
            <a:endParaRPr lang="en-GB" sz="2000" dirty="0" smtClean="0">
              <a:solidFill>
                <a:srgbClr val="FF00FF"/>
              </a:solidFill>
            </a:endParaRPr>
          </a:p>
          <a:p>
            <a:r>
              <a:rPr lang="en-GB" sz="2000" dirty="0" smtClean="0">
                <a:solidFill>
                  <a:srgbClr val="FF00FF"/>
                </a:solidFill>
              </a:rPr>
              <a:t>What could be the consequences of this?</a:t>
            </a:r>
          </a:p>
          <a:p>
            <a:pPr>
              <a:buNone/>
            </a:pPr>
            <a:endParaRPr lang="en-GB" sz="2000" dirty="0" smtClean="0">
              <a:solidFill>
                <a:srgbClr val="FF00FF"/>
              </a:solidFill>
            </a:endParaRPr>
          </a:p>
          <a:p>
            <a:r>
              <a:rPr lang="en-GB" sz="2000" dirty="0" smtClean="0">
                <a:solidFill>
                  <a:srgbClr val="FF00FF"/>
                </a:solidFill>
              </a:rPr>
              <a:t>Share this with the class</a:t>
            </a:r>
          </a:p>
          <a:p>
            <a:endParaRPr lang="en-GB" sz="2000" dirty="0" smtClean="0">
              <a:solidFill>
                <a:srgbClr val="FF00FF"/>
              </a:solidFill>
            </a:endParaRPr>
          </a:p>
          <a:p>
            <a:endParaRPr lang="en-GB" sz="2000" dirty="0" smtClean="0">
              <a:solidFill>
                <a:srgbClr val="FF00FF"/>
              </a:solidFill>
            </a:endParaRPr>
          </a:p>
          <a:p>
            <a:pPr>
              <a:buNone/>
            </a:pPr>
            <a:endParaRPr lang="en-GB" sz="2000" dirty="0" smtClean="0">
              <a:solidFill>
                <a:srgbClr val="FF00FF"/>
              </a:solidFill>
            </a:endParaRPr>
          </a:p>
          <a:p>
            <a:pPr>
              <a:buNone/>
            </a:pPr>
            <a:endParaRPr lang="en-GB" sz="2000" dirty="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394325" y="1646237"/>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horizontal)">
                                      <p:cBhvr>
                                        <p:cTn id="11" dur="500"/>
                                        <p:tgtEl>
                                          <p:spTgt spid="3">
                                            <p:txEl>
                                              <p:pRg st="2" end="2"/>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horizontal)">
                                      <p:cBhvr>
                                        <p:cTn id="15" dur="500"/>
                                        <p:tgtEl>
                                          <p:spTgt spid="3">
                                            <p:txEl>
                                              <p:pRg st="4" end="4"/>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linds(horizontal)">
                                      <p:cBhvr>
                                        <p:cTn id="19" dur="500"/>
                                        <p:tgtEl>
                                          <p:spTgt spid="3">
                                            <p:txEl>
                                              <p:pRg st="6" end="6"/>
                                            </p:txEl>
                                          </p:spTgt>
                                        </p:tgtEl>
                                      </p:cBhvr>
                                    </p:animEffect>
                                  </p:childTnLst>
                                </p:cTn>
                              </p:par>
                            </p:childTnLst>
                          </p:cTn>
                        </p:par>
                        <p:par>
                          <p:cTn id="20" fill="hold">
                            <p:stCondLst>
                              <p:cond delay="2000"/>
                            </p:stCondLst>
                            <p:childTnLst>
                              <p:par>
                                <p:cTn id="21" presetID="3" presetClass="entr" presetSubtype="1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blinds(horizontal)">
                                      <p:cBhvr>
                                        <p:cTn id="23" dur="500"/>
                                        <p:tgtEl>
                                          <p:spTgt spid="3">
                                            <p:txEl>
                                              <p:pRg st="8" end="8"/>
                                            </p:txEl>
                                          </p:spTgt>
                                        </p:tgtEl>
                                      </p:cBhvr>
                                    </p:animEffect>
                                  </p:childTnLst>
                                </p:cTn>
                              </p:par>
                            </p:childTnLst>
                          </p:cTn>
                        </p:par>
                        <p:par>
                          <p:cTn id="24" fill="hold">
                            <p:stCondLst>
                              <p:cond delay="2500"/>
                            </p:stCondLst>
                            <p:childTnLst>
                              <p:par>
                                <p:cTn id="25" presetID="3" presetClass="entr" presetSubtype="10"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blinds(horizontal)">
                                      <p:cBhvr>
                                        <p:cTn id="2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Balancing Your Life</a:t>
            </a:r>
            <a:endParaRPr lang="en-GB" sz="2800" dirty="0"/>
          </a:p>
        </p:txBody>
      </p:sp>
      <p:sp>
        <p:nvSpPr>
          <p:cNvPr id="3" name="Content Placeholder 2"/>
          <p:cNvSpPr>
            <a:spLocks noGrp="1"/>
          </p:cNvSpPr>
          <p:nvPr>
            <p:ph idx="1"/>
          </p:nvPr>
        </p:nvSpPr>
        <p:spPr>
          <a:xfrm>
            <a:off x="457200" y="1600200"/>
            <a:ext cx="5105400" cy="4800600"/>
          </a:xfrm>
        </p:spPr>
        <p:style>
          <a:lnRef idx="1">
            <a:schemeClr val="accent5"/>
          </a:lnRef>
          <a:fillRef idx="2">
            <a:schemeClr val="accent5"/>
          </a:fillRef>
          <a:effectRef idx="1">
            <a:schemeClr val="accent5"/>
          </a:effectRef>
          <a:fontRef idx="minor">
            <a:schemeClr val="dk1"/>
          </a:fontRef>
        </p:style>
        <p:txBody>
          <a:bodyPr>
            <a:normAutofit fontScale="92500" lnSpcReduction="20000"/>
          </a:bodyPr>
          <a:lstStyle/>
          <a:p>
            <a:pPr>
              <a:buNone/>
            </a:pPr>
            <a:r>
              <a:rPr lang="en-GB" sz="2000" b="1" dirty="0" smtClean="0"/>
              <a:t>Have It Now Culture:</a:t>
            </a:r>
          </a:p>
          <a:p>
            <a:pPr>
              <a:buNone/>
            </a:pPr>
            <a:endParaRPr lang="en-GB" sz="2000" dirty="0" smtClean="0"/>
          </a:p>
          <a:p>
            <a:r>
              <a:rPr lang="en-GB" sz="2000" dirty="0" smtClean="0"/>
              <a:t>The desire to achieve status and possessions through hard work and education may not be achievable to some individuals so can lead people to run up debts they cannot afford to repay</a:t>
            </a:r>
          </a:p>
          <a:p>
            <a:pPr>
              <a:buNone/>
            </a:pPr>
            <a:endParaRPr lang="en-GB" sz="2000" dirty="0" smtClean="0"/>
          </a:p>
          <a:p>
            <a:r>
              <a:rPr lang="en-GB" sz="2000" dirty="0" smtClean="0"/>
              <a:t>Some people gamble on the National Lottery in the hope of winning sufficient money to realise their dreams but there is only a 1 in 45 million chance of doing this</a:t>
            </a:r>
          </a:p>
          <a:p>
            <a:pPr>
              <a:buNone/>
            </a:pPr>
            <a:endParaRPr lang="en-GB" sz="2000" dirty="0" smtClean="0"/>
          </a:p>
          <a:p>
            <a:r>
              <a:rPr lang="en-GB" sz="2000" dirty="0" smtClean="0"/>
              <a:t>Gambling and debt can lead to poor credit affecting our future borrowing opportunities, hurt our relationships and family and will impact very negatively on our mental health both now and in the future</a:t>
            </a:r>
          </a:p>
          <a:p>
            <a:pPr>
              <a:buNone/>
            </a:pPr>
            <a:endParaRPr lang="en-GB" sz="2000" dirty="0" smtClean="0"/>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8194" name="Picture 2" descr="C:\Users\Keith\Dropbox\Images\fingers crossed.jpg"/>
          <p:cNvPicPr>
            <a:picLocks noChangeAspect="1" noChangeArrowheads="1"/>
          </p:cNvPicPr>
          <p:nvPr/>
        </p:nvPicPr>
        <p:blipFill>
          <a:blip r:embed="rId2" cstate="print"/>
          <a:srcRect/>
          <a:stretch>
            <a:fillRect/>
          </a:stretch>
        </p:blipFill>
        <p:spPr bwMode="auto">
          <a:xfrm>
            <a:off x="5715000" y="2819400"/>
            <a:ext cx="3309585" cy="2209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dissolve">
                                      <p:cBhvr>
                                        <p:cTn id="11" dur="500"/>
                                        <p:tgtEl>
                                          <p:spTgt spid="3">
                                            <p:txEl>
                                              <p:pRg st="4" end="4"/>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dissolve">
                                      <p:cBhvr>
                                        <p:cTn id="1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Balancing Your Life</a:t>
            </a:r>
            <a:endParaRPr lang="en-GB" sz="2800" dirty="0"/>
          </a:p>
        </p:txBody>
      </p:sp>
      <p:sp>
        <p:nvSpPr>
          <p:cNvPr id="3" name="Content Placeholder 2"/>
          <p:cNvSpPr>
            <a:spLocks noGrp="1"/>
          </p:cNvSpPr>
          <p:nvPr>
            <p:ph idx="1"/>
          </p:nvPr>
        </p:nvSpPr>
        <p:spPr>
          <a:xfrm>
            <a:off x="457200" y="1600200"/>
            <a:ext cx="5105400" cy="4800600"/>
          </a:xfrm>
        </p:spPr>
        <p:style>
          <a:lnRef idx="1">
            <a:schemeClr val="accent1"/>
          </a:lnRef>
          <a:fillRef idx="3">
            <a:schemeClr val="accent1"/>
          </a:fillRef>
          <a:effectRef idx="2">
            <a:schemeClr val="accent1"/>
          </a:effectRef>
          <a:fontRef idx="minor">
            <a:schemeClr val="lt1"/>
          </a:fontRef>
        </p:style>
        <p:txBody>
          <a:bodyPr>
            <a:normAutofit fontScale="85000" lnSpcReduction="20000"/>
          </a:bodyPr>
          <a:lstStyle/>
          <a:p>
            <a:pPr>
              <a:buNone/>
            </a:pPr>
            <a:r>
              <a:rPr lang="en-GB" sz="2000" b="1" dirty="0" smtClean="0"/>
              <a:t>How Do You Measure Success?</a:t>
            </a:r>
          </a:p>
          <a:p>
            <a:pPr>
              <a:buNone/>
            </a:pPr>
            <a:endParaRPr lang="en-GB" sz="2000" dirty="0" smtClean="0"/>
          </a:p>
          <a:p>
            <a:r>
              <a:rPr lang="en-GB" sz="2000" dirty="0" smtClean="0"/>
              <a:t>Material things can be seen as a symbol of success or ‘making it’ but what about those that have a different priorities and measurement of success?</a:t>
            </a:r>
          </a:p>
          <a:p>
            <a:pPr>
              <a:buNone/>
            </a:pPr>
            <a:endParaRPr lang="en-GB" sz="2000" dirty="0" smtClean="0"/>
          </a:p>
          <a:p>
            <a:r>
              <a:rPr lang="en-GB" sz="2000" dirty="0" smtClean="0"/>
              <a:t>Some might choose not to have children as perhaps they do not want to have ties and can e.g. have lots of holidays or a better career</a:t>
            </a:r>
          </a:p>
          <a:p>
            <a:pPr>
              <a:buNone/>
            </a:pPr>
            <a:endParaRPr lang="en-GB" sz="2000" dirty="0" smtClean="0"/>
          </a:p>
          <a:p>
            <a:r>
              <a:rPr lang="en-GB" sz="2000" dirty="0" smtClean="0"/>
              <a:t>A couple might decide that one of them should stay at home when they have children</a:t>
            </a:r>
          </a:p>
          <a:p>
            <a:endParaRPr lang="en-GB" sz="2000" dirty="0" smtClean="0"/>
          </a:p>
          <a:p>
            <a:r>
              <a:rPr lang="en-GB" sz="2000" dirty="0" smtClean="0"/>
              <a:t>This could mean a smaller house, car or more modest income in return for the opportunity to spend more quality time bringing up their children </a:t>
            </a:r>
          </a:p>
          <a:p>
            <a:pPr>
              <a:buNone/>
            </a:pPr>
            <a:endParaRPr lang="en-GB" sz="2000" dirty="0" smtClean="0"/>
          </a:p>
          <a:p>
            <a:r>
              <a:rPr lang="en-GB" sz="2000" dirty="0" smtClean="0"/>
              <a:t>Living the life you want is crucial to positive mental health and self-esteem</a:t>
            </a:r>
            <a:endParaRPr lang="en-GB" sz="2200" dirty="0" smtClean="0"/>
          </a:p>
          <a:p>
            <a:endParaRPr lang="en-GB" sz="24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9218" name="Picture 2" descr="C:\Users\Keith\Dropbox\Images\succes sales.jpg"/>
          <p:cNvPicPr>
            <a:picLocks noChangeAspect="1" noChangeArrowheads="1"/>
          </p:cNvPicPr>
          <p:nvPr/>
        </p:nvPicPr>
        <p:blipFill>
          <a:blip r:embed="rId2" cstate="print"/>
          <a:srcRect/>
          <a:stretch>
            <a:fillRect/>
          </a:stretch>
        </p:blipFill>
        <p:spPr bwMode="auto">
          <a:xfrm>
            <a:off x="5713111" y="2743200"/>
            <a:ext cx="3278489" cy="27955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additive="base">
                                        <p:cTn id="1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 calcmode="lin" valueType="num">
                                      <p:cBhvr additive="base">
                                        <p:cTn id="1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 calcmode="lin" valueType="num">
                                      <p:cBhvr additive="base">
                                        <p:cTn id="2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 calcmode="lin" valueType="num">
                                      <p:cBhvr additive="base">
                                        <p:cTn id="2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Balancing Your Life</a:t>
            </a:r>
            <a:endParaRPr lang="en-GB" sz="2800" dirty="0"/>
          </a:p>
        </p:txBody>
      </p:sp>
      <p:sp>
        <p:nvSpPr>
          <p:cNvPr id="3" name="Content Placeholder 2"/>
          <p:cNvSpPr>
            <a:spLocks noGrp="1"/>
          </p:cNvSpPr>
          <p:nvPr>
            <p:ph idx="1"/>
          </p:nvPr>
        </p:nvSpPr>
        <p:spPr>
          <a:xfrm>
            <a:off x="457200" y="1600200"/>
            <a:ext cx="5105400" cy="4800600"/>
          </a:xfrm>
        </p:spPr>
        <p:style>
          <a:lnRef idx="1">
            <a:schemeClr val="accent4"/>
          </a:lnRef>
          <a:fillRef idx="2">
            <a:schemeClr val="accent4"/>
          </a:fillRef>
          <a:effectRef idx="1">
            <a:schemeClr val="accent4"/>
          </a:effectRef>
          <a:fontRef idx="minor">
            <a:schemeClr val="dk1"/>
          </a:fontRef>
        </p:style>
        <p:txBody>
          <a:bodyPr>
            <a:normAutofit fontScale="85000" lnSpcReduction="10000"/>
          </a:bodyPr>
          <a:lstStyle/>
          <a:p>
            <a:pPr>
              <a:buNone/>
            </a:pPr>
            <a:r>
              <a:rPr lang="en-GB" sz="2000" b="1" dirty="0" smtClean="0"/>
              <a:t>Who Is The Most Successful?</a:t>
            </a:r>
          </a:p>
          <a:p>
            <a:pPr>
              <a:buNone/>
            </a:pPr>
            <a:endParaRPr lang="en-GB" sz="2000" dirty="0" smtClean="0"/>
          </a:p>
          <a:p>
            <a:r>
              <a:rPr lang="en-GB" sz="2000" dirty="0" smtClean="0"/>
              <a:t>You can’t compare as success is relative and is dependent on an individuals preferences and priorities </a:t>
            </a:r>
          </a:p>
          <a:p>
            <a:pPr>
              <a:buNone/>
            </a:pPr>
            <a:endParaRPr lang="en-GB" sz="2000" dirty="0" smtClean="0"/>
          </a:p>
          <a:p>
            <a:r>
              <a:rPr lang="en-GB" sz="2000" dirty="0" smtClean="0"/>
              <a:t>The more affluent may look down on less affluent as they are measuring based on material things but they may have had to compromise to achieve these</a:t>
            </a:r>
          </a:p>
          <a:p>
            <a:endParaRPr lang="en-GB" sz="2000" dirty="0" smtClean="0"/>
          </a:p>
          <a:p>
            <a:r>
              <a:rPr lang="en-GB" sz="2000" dirty="0" smtClean="0"/>
              <a:t>The less affluent may look down on the more affluent as they are measuring success in terms of always being there for their children but may have compromised things for feelings</a:t>
            </a:r>
          </a:p>
          <a:p>
            <a:pPr>
              <a:buNone/>
            </a:pPr>
            <a:endParaRPr lang="en-GB" sz="2000" dirty="0" smtClean="0"/>
          </a:p>
          <a:p>
            <a:r>
              <a:rPr lang="en-GB" sz="2000" dirty="0" smtClean="0"/>
              <a:t>You might say that one group is working to live and the other is living to work but both have made choices based on their values </a:t>
            </a:r>
          </a:p>
          <a:p>
            <a:pPr>
              <a:buNone/>
            </a:pPr>
            <a:endParaRPr lang="en-GB" sz="2000" dirty="0" smtClean="0"/>
          </a:p>
          <a:p>
            <a:endParaRPr lang="en-GB" sz="24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10242" name="Picture 2" descr="C:\Users\Keith\Dropbox\Images\success.jpg"/>
          <p:cNvPicPr>
            <a:picLocks noChangeAspect="1" noChangeArrowheads="1"/>
          </p:cNvPicPr>
          <p:nvPr/>
        </p:nvPicPr>
        <p:blipFill>
          <a:blip r:embed="rId2" cstate="print"/>
          <a:srcRect/>
          <a:stretch>
            <a:fillRect/>
          </a:stretch>
        </p:blipFill>
        <p:spPr bwMode="auto">
          <a:xfrm>
            <a:off x="5638800" y="2819401"/>
            <a:ext cx="3453989" cy="260098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dissolve">
                                      <p:cBhvr>
                                        <p:cTn id="11" dur="500"/>
                                        <p:tgtEl>
                                          <p:spTgt spid="3">
                                            <p:txEl>
                                              <p:pRg st="4" end="4"/>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dissolve">
                                      <p:cBhvr>
                                        <p:cTn id="15" dur="500"/>
                                        <p:tgtEl>
                                          <p:spTgt spid="3">
                                            <p:txEl>
                                              <p:pRg st="6" end="6"/>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Effect transition="in" filter="dissolve">
                                      <p:cBhvr>
                                        <p:cTn id="1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b="1" dirty="0" smtClean="0">
                <a:solidFill>
                  <a:schemeClr val="accent6"/>
                </a:solidFill>
              </a:rPr>
              <a:t>Balancing Your Life</a:t>
            </a:r>
            <a:r>
              <a:rPr lang="en-GB" dirty="0" smtClean="0"/>
              <a:t/>
            </a:r>
            <a:br>
              <a:rPr lang="en-GB" dirty="0" smtClean="0"/>
            </a:br>
            <a:endParaRPr lang="en-GB" dirty="0"/>
          </a:p>
        </p:txBody>
      </p:sp>
      <p:sp>
        <p:nvSpPr>
          <p:cNvPr id="3" name="Content Placeholder 2"/>
          <p:cNvSpPr>
            <a:spLocks noGrp="1"/>
          </p:cNvSpPr>
          <p:nvPr>
            <p:ph idx="1"/>
          </p:nvPr>
        </p:nvSpPr>
        <p:spPr>
          <a:xfrm>
            <a:off x="381000" y="1600200"/>
            <a:ext cx="4724400" cy="4800600"/>
          </a:xfrm>
          <a:solidFill>
            <a:schemeClr val="bg1">
              <a:lumMod val="85000"/>
            </a:schemeClr>
          </a:solidFill>
        </p:spPr>
        <p:txBody>
          <a:bodyPr>
            <a:normAutofit fontScale="85000" lnSpcReduction="10000"/>
          </a:bodyPr>
          <a:lstStyle/>
          <a:p>
            <a:pPr>
              <a:buNone/>
            </a:pPr>
            <a:r>
              <a:rPr lang="en-GB" sz="2000" b="1" dirty="0" smtClean="0"/>
              <a:t>Class Discussion:</a:t>
            </a:r>
          </a:p>
          <a:p>
            <a:pPr>
              <a:buNone/>
            </a:pPr>
            <a:endParaRPr lang="en-GB" sz="2000" b="1" dirty="0" smtClean="0"/>
          </a:p>
          <a:p>
            <a:r>
              <a:rPr lang="en-GB" sz="2000" dirty="0" smtClean="0">
                <a:solidFill>
                  <a:srgbClr val="FF00FF"/>
                </a:solidFill>
              </a:rPr>
              <a:t>A couple decided before they married that they preferred their careers and material things to having children</a:t>
            </a:r>
          </a:p>
          <a:p>
            <a:pPr>
              <a:buNone/>
            </a:pPr>
            <a:endParaRPr lang="en-GB" sz="2000" dirty="0" smtClean="0">
              <a:solidFill>
                <a:srgbClr val="FF00FF"/>
              </a:solidFill>
            </a:endParaRPr>
          </a:p>
          <a:p>
            <a:r>
              <a:rPr lang="en-GB" sz="2000" dirty="0" smtClean="0">
                <a:solidFill>
                  <a:srgbClr val="FF00FF"/>
                </a:solidFill>
              </a:rPr>
              <a:t>They are now both 40, happily married, have good jobs and salaries, large house, nice cars, good social life and lots of holidays</a:t>
            </a:r>
          </a:p>
          <a:p>
            <a:endParaRPr lang="en-GB" sz="2000" dirty="0" smtClean="0">
              <a:solidFill>
                <a:srgbClr val="FF00FF"/>
              </a:solidFill>
            </a:endParaRPr>
          </a:p>
          <a:p>
            <a:r>
              <a:rPr lang="en-GB" sz="2000" dirty="0" smtClean="0">
                <a:solidFill>
                  <a:srgbClr val="FF00FF"/>
                </a:solidFill>
              </a:rPr>
              <a:t>The wife discovers she is pregnant and although initially a bit shocked, is now delighted</a:t>
            </a:r>
          </a:p>
          <a:p>
            <a:pPr>
              <a:buNone/>
            </a:pPr>
            <a:endParaRPr lang="en-GB" sz="2000" dirty="0" smtClean="0">
              <a:solidFill>
                <a:srgbClr val="FF00FF"/>
              </a:solidFill>
            </a:endParaRPr>
          </a:p>
          <a:p>
            <a:r>
              <a:rPr lang="en-GB" sz="2000" dirty="0" smtClean="0">
                <a:solidFill>
                  <a:srgbClr val="FF00FF"/>
                </a:solidFill>
              </a:rPr>
              <a:t>List the possible impact on the balance of their lives, changes in lifestyle, feelings and relationships, and the effect it might have on their mental health</a:t>
            </a:r>
          </a:p>
          <a:p>
            <a:endParaRPr lang="en-GB" sz="2000" dirty="0" smtClean="0">
              <a:solidFill>
                <a:srgbClr val="FF00FF"/>
              </a:solidFill>
            </a:endParaRPr>
          </a:p>
          <a:p>
            <a:pPr>
              <a:buNone/>
            </a:pPr>
            <a:endParaRPr lang="en-GB" sz="2000" dirty="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394325" y="1646237"/>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horizontal)">
                                      <p:cBhvr>
                                        <p:cTn id="11" dur="500"/>
                                        <p:tgtEl>
                                          <p:spTgt spid="3">
                                            <p:txEl>
                                              <p:pRg st="2" end="2"/>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horizontal)">
                                      <p:cBhvr>
                                        <p:cTn id="15" dur="500"/>
                                        <p:tgtEl>
                                          <p:spTgt spid="3">
                                            <p:txEl>
                                              <p:pRg st="4" end="4"/>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linds(horizontal)">
                                      <p:cBhvr>
                                        <p:cTn id="19" dur="500"/>
                                        <p:tgtEl>
                                          <p:spTgt spid="3">
                                            <p:txEl>
                                              <p:pRg st="6" end="6"/>
                                            </p:txEl>
                                          </p:spTgt>
                                        </p:tgtEl>
                                      </p:cBhvr>
                                    </p:animEffect>
                                  </p:childTnLst>
                                </p:cTn>
                              </p:par>
                            </p:childTnLst>
                          </p:cTn>
                        </p:par>
                        <p:par>
                          <p:cTn id="20" fill="hold">
                            <p:stCondLst>
                              <p:cond delay="2000"/>
                            </p:stCondLst>
                            <p:childTnLst>
                              <p:par>
                                <p:cTn id="21" presetID="3" presetClass="entr" presetSubtype="1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blinds(horizontal)">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Balancing Your Life</a:t>
            </a:r>
            <a:endParaRPr lang="en-GB" sz="2800" dirty="0"/>
          </a:p>
        </p:txBody>
      </p:sp>
      <p:sp>
        <p:nvSpPr>
          <p:cNvPr id="3" name="Content Placeholder 2"/>
          <p:cNvSpPr>
            <a:spLocks noGrp="1"/>
          </p:cNvSpPr>
          <p:nvPr>
            <p:ph idx="1"/>
          </p:nvPr>
        </p:nvSpPr>
        <p:spPr>
          <a:xfrm>
            <a:off x="457200" y="1600200"/>
            <a:ext cx="4267200" cy="4525963"/>
          </a:xfrm>
        </p:spPr>
        <p:style>
          <a:lnRef idx="1">
            <a:schemeClr val="accent5"/>
          </a:lnRef>
          <a:fillRef idx="2">
            <a:schemeClr val="accent5"/>
          </a:fillRef>
          <a:effectRef idx="1">
            <a:schemeClr val="accent5"/>
          </a:effectRef>
          <a:fontRef idx="minor">
            <a:schemeClr val="dk1"/>
          </a:fontRef>
        </p:style>
        <p:txBody>
          <a:bodyPr>
            <a:normAutofit/>
          </a:bodyPr>
          <a:lstStyle/>
          <a:p>
            <a:pPr>
              <a:buNone/>
            </a:pPr>
            <a:r>
              <a:rPr lang="en-GB" sz="2000" b="1" dirty="0" smtClean="0"/>
              <a:t>Reviewing your life balance:</a:t>
            </a:r>
          </a:p>
          <a:p>
            <a:pPr>
              <a:buNone/>
            </a:pPr>
            <a:endParaRPr lang="en-GB" sz="2000" dirty="0" smtClean="0"/>
          </a:p>
          <a:p>
            <a:r>
              <a:rPr lang="en-GB" sz="2000" dirty="0" smtClean="0"/>
              <a:t>Keeping your life balance under review as you progress-circumstances, situations and you all change</a:t>
            </a:r>
          </a:p>
          <a:p>
            <a:pPr>
              <a:buNone/>
            </a:pPr>
            <a:endParaRPr lang="en-GB" sz="2000" dirty="0" smtClean="0"/>
          </a:p>
          <a:p>
            <a:r>
              <a:rPr lang="en-GB" sz="2000" dirty="0" smtClean="0"/>
              <a:t>Having a healthy attitude towards reviewing your life path is better for your mental health</a:t>
            </a:r>
          </a:p>
          <a:p>
            <a:endParaRPr lang="en-US" sz="2000" dirty="0" smtClean="0"/>
          </a:p>
          <a:p>
            <a:endParaRPr lang="en-GB" sz="2000" dirty="0"/>
          </a:p>
        </p:txBody>
      </p:sp>
      <p:pic>
        <p:nvPicPr>
          <p:cNvPr id="2050" name="Picture 2" descr="C:\Users\Keith\Dropbox\Images\ideas.jpg"/>
          <p:cNvPicPr>
            <a:picLocks noChangeAspect="1" noChangeArrowheads="1"/>
          </p:cNvPicPr>
          <p:nvPr/>
        </p:nvPicPr>
        <p:blipFill>
          <a:blip r:embed="rId2" cstate="print"/>
          <a:srcRect/>
          <a:stretch>
            <a:fillRect/>
          </a:stretch>
        </p:blipFill>
        <p:spPr bwMode="auto">
          <a:xfrm>
            <a:off x="4800600" y="1828800"/>
            <a:ext cx="4157259" cy="41830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dissolve">
                                      <p:cBhvr>
                                        <p:cTn id="1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Balancing Your Life</a:t>
            </a:r>
            <a:endParaRPr lang="en-GB" sz="2800" b="1" dirty="0">
              <a:solidFill>
                <a:schemeClr val="accent6"/>
              </a:solidFill>
            </a:endParaRPr>
          </a:p>
        </p:txBody>
      </p:sp>
      <p:sp>
        <p:nvSpPr>
          <p:cNvPr id="3" name="Content Placeholder 2"/>
          <p:cNvSpPr>
            <a:spLocks noGrp="1"/>
          </p:cNvSpPr>
          <p:nvPr>
            <p:ph idx="1"/>
          </p:nvPr>
        </p:nvSpPr>
        <p:spPr>
          <a:xfrm>
            <a:off x="457200" y="1600200"/>
            <a:ext cx="4724400" cy="4525963"/>
          </a:xfrm>
          <a:solidFill>
            <a:schemeClr val="accent4">
              <a:lumMod val="20000"/>
              <a:lumOff val="80000"/>
            </a:schemeClr>
          </a:solidFill>
        </p:spPr>
        <p:txBody>
          <a:bodyPr>
            <a:normAutofit lnSpcReduction="10000"/>
          </a:bodyPr>
          <a:lstStyle/>
          <a:p>
            <a:pPr>
              <a:buNone/>
            </a:pPr>
            <a:r>
              <a:rPr lang="en-GB" sz="2000" b="1" dirty="0" smtClean="0"/>
              <a:t>In Groups of 4:</a:t>
            </a:r>
          </a:p>
          <a:p>
            <a:pPr>
              <a:buNone/>
            </a:pPr>
            <a:endParaRPr lang="en-GB" sz="2000" dirty="0" smtClean="0">
              <a:solidFill>
                <a:srgbClr val="FF00FF"/>
              </a:solidFill>
            </a:endParaRPr>
          </a:p>
          <a:p>
            <a:r>
              <a:rPr lang="en-GB" sz="2000" dirty="0" smtClean="0">
                <a:solidFill>
                  <a:srgbClr val="FF00FF"/>
                </a:solidFill>
              </a:rPr>
              <a:t>Watch the video and identify your values, priorities and preferences</a:t>
            </a:r>
          </a:p>
          <a:p>
            <a:endParaRPr lang="en-GB" sz="2000" dirty="0" smtClean="0">
              <a:solidFill>
                <a:srgbClr val="FF00FF"/>
              </a:solidFill>
            </a:endParaRPr>
          </a:p>
          <a:p>
            <a:pPr>
              <a:buNone/>
            </a:pPr>
            <a:r>
              <a:rPr lang="en-GB" sz="2000" dirty="0" smtClean="0">
                <a:solidFill>
                  <a:srgbClr val="FF00FF"/>
                </a:solidFill>
                <a:hlinkClick r:id="rId2"/>
              </a:rPr>
              <a:t>Balance in Life</a:t>
            </a:r>
            <a:endParaRPr lang="en-GB" sz="2000" dirty="0" smtClean="0">
              <a:solidFill>
                <a:srgbClr val="FF00FF"/>
              </a:solidFill>
            </a:endParaRPr>
          </a:p>
          <a:p>
            <a:pPr>
              <a:buNone/>
            </a:pPr>
            <a:endParaRPr lang="en-GB" sz="2000" dirty="0" smtClean="0">
              <a:solidFill>
                <a:srgbClr val="FF00FF"/>
              </a:solidFill>
            </a:endParaRPr>
          </a:p>
          <a:p>
            <a:r>
              <a:rPr lang="en-GB" sz="2000" dirty="0" smtClean="0">
                <a:solidFill>
                  <a:srgbClr val="FF00FF"/>
                </a:solidFill>
              </a:rPr>
              <a:t>What would you give up to achieve these if you could not have them all?</a:t>
            </a:r>
          </a:p>
          <a:p>
            <a:endParaRPr lang="en-GB" sz="2000" dirty="0" smtClean="0">
              <a:solidFill>
                <a:srgbClr val="FF00FF"/>
              </a:solidFill>
            </a:endParaRPr>
          </a:p>
          <a:p>
            <a:r>
              <a:rPr lang="en-GB" sz="2000" dirty="0" smtClean="0">
                <a:solidFill>
                  <a:srgbClr val="FF00FF"/>
                </a:solidFill>
              </a:rPr>
              <a:t>What drove your choices? </a:t>
            </a:r>
          </a:p>
          <a:p>
            <a:pPr>
              <a:buNone/>
            </a:pPr>
            <a:endParaRPr lang="en-GB" sz="2000" dirty="0" smtClean="0">
              <a:solidFill>
                <a:srgbClr val="FF00FF"/>
              </a:solidFill>
            </a:endParaRPr>
          </a:p>
          <a:p>
            <a:r>
              <a:rPr lang="en-GB" sz="2000" dirty="0" smtClean="0">
                <a:solidFill>
                  <a:srgbClr val="FF00FF"/>
                </a:solidFill>
              </a:rPr>
              <a:t>Each group will present their thoughts</a:t>
            </a:r>
          </a:p>
        </p:txBody>
      </p:sp>
      <p:pic>
        <p:nvPicPr>
          <p:cNvPr id="5" name="Picture 2" descr="C:\Users\Keith\Dropbox\Images\question marks.jpg"/>
          <p:cNvPicPr>
            <a:picLocks noChangeAspect="1" noChangeArrowheads="1"/>
          </p:cNvPicPr>
          <p:nvPr/>
        </p:nvPicPr>
        <p:blipFill>
          <a:blip r:embed="rId3" cstate="print"/>
          <a:srcRect/>
          <a:stretch>
            <a:fillRect/>
          </a:stretch>
        </p:blipFill>
        <p:spPr bwMode="auto">
          <a:xfrm>
            <a:off x="5394325" y="1646237"/>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dissolve">
                                      <p:cBhvr>
                                        <p:cTn id="2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257800" cy="4572000"/>
          </a:xfrm>
          <a:solidFill>
            <a:srgbClr val="FFFF00"/>
          </a:solidFill>
        </p:spPr>
        <p:txBody>
          <a:bodyPr>
            <a:normAutofit fontScale="25000" lnSpcReduction="20000"/>
          </a:bodyPr>
          <a:lstStyle/>
          <a:p>
            <a:pPr lvl="0">
              <a:lnSpc>
                <a:spcPct val="120000"/>
              </a:lnSpc>
            </a:pPr>
            <a:r>
              <a:rPr lang="en-GB" sz="8000" dirty="0" smtClean="0"/>
              <a:t>Respect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4" name="Picture 3" descr="C:\Users\Keith\Dropbox\Images\school children.jpg"/>
          <p:cNvPicPr>
            <a:picLocks noChangeAspect="1" noChangeArrowheads="1"/>
          </p:cNvPicPr>
          <p:nvPr/>
        </p:nvPicPr>
        <p:blipFill>
          <a:blip r:embed="rId2" cstate="print"/>
          <a:srcRect/>
          <a:stretch>
            <a:fillRect/>
          </a:stretch>
        </p:blipFill>
        <p:spPr bwMode="auto">
          <a:xfrm>
            <a:off x="5870575" y="1600200"/>
            <a:ext cx="30448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Balancing Your Life</a:t>
            </a:r>
            <a:endParaRPr lang="en-GB" sz="2800" b="1" dirty="0">
              <a:solidFill>
                <a:schemeClr val="accent6"/>
              </a:solidFill>
            </a:endParaRPr>
          </a:p>
        </p:txBody>
      </p:sp>
      <p:sp>
        <p:nvSpPr>
          <p:cNvPr id="3" name="Content Placeholder 2"/>
          <p:cNvSpPr>
            <a:spLocks noGrp="1"/>
          </p:cNvSpPr>
          <p:nvPr>
            <p:ph idx="1"/>
          </p:nvPr>
        </p:nvSpPr>
        <p:spPr>
          <a:xfrm>
            <a:off x="457200" y="1600200"/>
            <a:ext cx="4343400" cy="4525963"/>
          </a:xfrm>
        </p:spPr>
        <p:style>
          <a:lnRef idx="1">
            <a:schemeClr val="accent6"/>
          </a:lnRef>
          <a:fillRef idx="3">
            <a:schemeClr val="accent6"/>
          </a:fillRef>
          <a:effectRef idx="2">
            <a:schemeClr val="accent6"/>
          </a:effectRef>
          <a:fontRef idx="minor">
            <a:schemeClr val="lt1"/>
          </a:fontRef>
        </p:style>
        <p:txBody>
          <a:bodyPr>
            <a:normAutofit/>
          </a:bodyPr>
          <a:lstStyle/>
          <a:p>
            <a:r>
              <a:rPr lang="en-US" sz="2000" dirty="0" smtClean="0">
                <a:solidFill>
                  <a:schemeClr val="bg1"/>
                </a:solidFill>
              </a:rPr>
              <a:t>A balanced life is one where we spread our energy and effort, emotional, intellectual, imaginative, spiritual and physical, between key areas of importance</a:t>
            </a:r>
          </a:p>
          <a:p>
            <a:pPr>
              <a:buNone/>
            </a:pPr>
            <a:endParaRPr lang="en-US" sz="2000" dirty="0" smtClean="0">
              <a:solidFill>
                <a:schemeClr val="bg1"/>
              </a:solidFill>
            </a:endParaRPr>
          </a:p>
          <a:p>
            <a:r>
              <a:rPr lang="en-US" sz="2000" dirty="0" smtClean="0">
                <a:solidFill>
                  <a:schemeClr val="bg1"/>
                </a:solidFill>
              </a:rPr>
              <a:t>The neglect of one or more areas may threaten the quality of and impact negatively on our mental health</a:t>
            </a:r>
            <a:endParaRPr lang="en-GB" dirty="0"/>
          </a:p>
        </p:txBody>
      </p:sp>
      <p:pic>
        <p:nvPicPr>
          <p:cNvPr id="1026" name="Picture 2" descr="C:\Users\Keith\Dropbox\Images\dominos falling fixing problem.jpg"/>
          <p:cNvPicPr>
            <a:picLocks noChangeAspect="1" noChangeArrowheads="1"/>
          </p:cNvPicPr>
          <p:nvPr/>
        </p:nvPicPr>
        <p:blipFill>
          <a:blip r:embed="rId2" cstate="print"/>
          <a:srcRect/>
          <a:stretch>
            <a:fillRect/>
          </a:stretch>
        </p:blipFill>
        <p:spPr bwMode="auto">
          <a:xfrm>
            <a:off x="4953000" y="2590800"/>
            <a:ext cx="3996796" cy="26654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Balancing Your Life</a:t>
            </a:r>
            <a:endParaRPr lang="en-GB" sz="2800" dirty="0"/>
          </a:p>
        </p:txBody>
      </p:sp>
      <p:sp>
        <p:nvSpPr>
          <p:cNvPr id="3" name="Content Placeholder 2"/>
          <p:cNvSpPr>
            <a:spLocks noGrp="1"/>
          </p:cNvSpPr>
          <p:nvPr>
            <p:ph idx="1"/>
          </p:nvPr>
        </p:nvSpPr>
        <p:spPr>
          <a:xfrm>
            <a:off x="457200" y="1600200"/>
            <a:ext cx="4800600" cy="4525963"/>
          </a:xfrm>
          <a:solidFill>
            <a:schemeClr val="bg2"/>
          </a:solidFill>
        </p:spPr>
        <p:txBody>
          <a:bodyPr>
            <a:normAutofit fontScale="92500" lnSpcReduction="20000"/>
          </a:bodyPr>
          <a:lstStyle/>
          <a:p>
            <a:pPr>
              <a:buNone/>
            </a:pPr>
            <a:r>
              <a:rPr lang="en-GB" sz="2000" b="1" dirty="0" smtClean="0"/>
              <a:t>In Groups of 4 Exercise:</a:t>
            </a:r>
          </a:p>
          <a:p>
            <a:pPr>
              <a:buNone/>
            </a:pPr>
            <a:endParaRPr lang="en-GB" sz="2000" dirty="0" smtClean="0"/>
          </a:p>
          <a:p>
            <a:r>
              <a:rPr lang="en-GB" sz="2000" dirty="0" smtClean="0"/>
              <a:t>Each group is assigned one of the following areas:</a:t>
            </a:r>
          </a:p>
          <a:p>
            <a:pPr>
              <a:buNone/>
            </a:pPr>
            <a:endParaRPr lang="en-GB" sz="2000" dirty="0" smtClean="0"/>
          </a:p>
          <a:p>
            <a:pPr lvl="1"/>
            <a:r>
              <a:rPr lang="en-GB" sz="2000" dirty="0" smtClean="0">
                <a:solidFill>
                  <a:srgbClr val="FF00FF"/>
                </a:solidFill>
              </a:rPr>
              <a:t>Poverty</a:t>
            </a:r>
          </a:p>
          <a:p>
            <a:pPr lvl="1"/>
            <a:r>
              <a:rPr lang="en-GB" sz="2000" dirty="0" smtClean="0">
                <a:solidFill>
                  <a:srgbClr val="FF00FF"/>
                </a:solidFill>
              </a:rPr>
              <a:t>Education</a:t>
            </a:r>
          </a:p>
          <a:p>
            <a:pPr lvl="1"/>
            <a:r>
              <a:rPr lang="en-GB" sz="2000" dirty="0" smtClean="0">
                <a:solidFill>
                  <a:srgbClr val="FF00FF"/>
                </a:solidFill>
              </a:rPr>
              <a:t>Family</a:t>
            </a:r>
          </a:p>
          <a:p>
            <a:pPr lvl="1"/>
            <a:r>
              <a:rPr lang="en-GB" sz="2000" dirty="0" smtClean="0">
                <a:solidFill>
                  <a:srgbClr val="FF00FF"/>
                </a:solidFill>
              </a:rPr>
              <a:t>Neighbourhood</a:t>
            </a:r>
          </a:p>
          <a:p>
            <a:pPr lvl="1"/>
            <a:r>
              <a:rPr lang="en-GB" sz="2000" dirty="0" smtClean="0">
                <a:solidFill>
                  <a:srgbClr val="FF00FF"/>
                </a:solidFill>
              </a:rPr>
              <a:t>Health</a:t>
            </a:r>
          </a:p>
          <a:p>
            <a:endParaRPr lang="en-GB" sz="2000" dirty="0" smtClean="0"/>
          </a:p>
          <a:p>
            <a:r>
              <a:rPr lang="en-GB" sz="2000" dirty="0" smtClean="0">
                <a:solidFill>
                  <a:srgbClr val="FF00FF"/>
                </a:solidFill>
              </a:rPr>
              <a:t>How might this impact on the balance in people’s lives?</a:t>
            </a:r>
          </a:p>
          <a:p>
            <a:pPr>
              <a:buNone/>
            </a:pPr>
            <a:endParaRPr lang="en-GB" sz="2000" dirty="0" smtClean="0">
              <a:solidFill>
                <a:srgbClr val="FF00FF"/>
              </a:solidFill>
            </a:endParaRPr>
          </a:p>
          <a:p>
            <a:r>
              <a:rPr lang="en-GB" sz="2000" dirty="0" smtClean="0">
                <a:solidFill>
                  <a:srgbClr val="FF00FF"/>
                </a:solidFill>
              </a:rPr>
              <a:t>Share this with the class</a:t>
            </a:r>
            <a:endParaRPr lang="en-GB" sz="2000" dirty="0">
              <a:solidFill>
                <a:srgbClr val="FF00FF"/>
              </a:solidFill>
            </a:endParaRPr>
          </a:p>
        </p:txBody>
      </p:sp>
      <p:pic>
        <p:nvPicPr>
          <p:cNvPr id="2050" name="Picture 2" descr="C:\Users\Keith\Dropbox\Images\question marks.jpg"/>
          <p:cNvPicPr>
            <a:picLocks noChangeAspect="1" noChangeArrowheads="1"/>
          </p:cNvPicPr>
          <p:nvPr/>
        </p:nvPicPr>
        <p:blipFill>
          <a:blip r:embed="rId2" cstate="print"/>
          <a:srcRect/>
          <a:stretch>
            <a:fillRect/>
          </a:stretch>
        </p:blipFill>
        <p:spPr bwMode="auto">
          <a:xfrm>
            <a:off x="5394325" y="1646237"/>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 calcmode="lin" valueType="num">
                                      <p:cBhvr additive="base">
                                        <p:cTn id="32"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7" end="7"/>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9" fill="hold" nodeType="after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9" fill="hold" nodeType="afterEffect">
                                  <p:stCondLst>
                                    <p:cond delay="0"/>
                                  </p:stCondLst>
                                  <p:childTnLst>
                                    <p:set>
                                      <p:cBhvr>
                                        <p:cTn id="41" dur="1" fill="hold">
                                          <p:stCondLst>
                                            <p:cond delay="0"/>
                                          </p:stCondLst>
                                        </p:cTn>
                                        <p:tgtEl>
                                          <p:spTgt spid="3">
                                            <p:txEl>
                                              <p:pRg st="10" end="10"/>
                                            </p:txEl>
                                          </p:spTgt>
                                        </p:tgtEl>
                                        <p:attrNameLst>
                                          <p:attrName>style.visibility</p:attrName>
                                        </p:attrNameLst>
                                      </p:cBhvr>
                                      <p:to>
                                        <p:strVal val="visible"/>
                                      </p:to>
                                    </p:set>
                                    <p:anim calcmode="lin" valueType="num">
                                      <p:cBhvr additive="base">
                                        <p:cTn id="42"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 presetClass="entr" presetSubtype="9" fill="hold" nodeType="after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anim calcmode="lin" valueType="num">
                                      <p:cBhvr additive="base">
                                        <p:cTn id="47"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12" end="1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Balancing Your Life</a:t>
            </a:r>
            <a:endParaRPr lang="en-GB" sz="2800" b="1" dirty="0">
              <a:solidFill>
                <a:schemeClr val="accent6"/>
              </a:solidFill>
            </a:endParaRPr>
          </a:p>
        </p:txBody>
      </p:sp>
      <p:sp>
        <p:nvSpPr>
          <p:cNvPr id="3" name="Content Placeholder 2"/>
          <p:cNvSpPr>
            <a:spLocks noGrp="1"/>
          </p:cNvSpPr>
          <p:nvPr>
            <p:ph idx="1"/>
          </p:nvPr>
        </p:nvSpPr>
        <p:spPr>
          <a:xfrm>
            <a:off x="457200" y="1600200"/>
            <a:ext cx="48006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Today we are going to:</a:t>
            </a:r>
          </a:p>
          <a:p>
            <a:pPr>
              <a:buNone/>
            </a:pPr>
            <a:endParaRPr lang="en-GB" sz="2000" dirty="0" smtClean="0">
              <a:solidFill>
                <a:schemeClr val="bg1"/>
              </a:solidFill>
            </a:endParaRPr>
          </a:p>
          <a:p>
            <a:r>
              <a:rPr lang="en-GB" sz="2000" dirty="0" smtClean="0"/>
              <a:t>Understand the importance of balance in our lives and how lack of this can impact on our mental health</a:t>
            </a:r>
          </a:p>
          <a:p>
            <a:pPr>
              <a:buNone/>
            </a:pPr>
            <a:endParaRPr lang="en-GB" sz="2000" dirty="0" smtClean="0"/>
          </a:p>
          <a:p>
            <a:endParaRPr lang="en-GB" sz="2000" dirty="0" smtClean="0"/>
          </a:p>
          <a:p>
            <a:pPr>
              <a:buNone/>
            </a:pPr>
            <a:endParaRPr lang="en-GB" dirty="0"/>
          </a:p>
        </p:txBody>
      </p:sp>
      <p:pic>
        <p:nvPicPr>
          <p:cNvPr id="3074" name="Picture 2" descr="C:\Users\Keith\Dropbox\Images\sclaes of justice.jpg"/>
          <p:cNvPicPr>
            <a:picLocks noChangeAspect="1" noChangeArrowheads="1"/>
          </p:cNvPicPr>
          <p:nvPr/>
        </p:nvPicPr>
        <p:blipFill>
          <a:blip r:embed="rId2" cstate="print"/>
          <a:srcRect/>
          <a:stretch>
            <a:fillRect/>
          </a:stretch>
        </p:blipFill>
        <p:spPr bwMode="auto">
          <a:xfrm>
            <a:off x="5486400" y="2362200"/>
            <a:ext cx="3505200" cy="26289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Balancing Your Life</a:t>
            </a:r>
            <a:endParaRPr lang="en-GB" sz="2800" b="1" dirty="0">
              <a:solidFill>
                <a:schemeClr val="accent6"/>
              </a:solidFill>
            </a:endParaRPr>
          </a:p>
        </p:txBody>
      </p:sp>
      <p:sp>
        <p:nvSpPr>
          <p:cNvPr id="3" name="Content Placeholder 2"/>
          <p:cNvSpPr>
            <a:spLocks noGrp="1"/>
          </p:cNvSpPr>
          <p:nvPr>
            <p:ph idx="1"/>
          </p:nvPr>
        </p:nvSpPr>
        <p:spPr>
          <a:xfrm>
            <a:off x="457200" y="1600200"/>
            <a:ext cx="4267200" cy="4525963"/>
          </a:xfrm>
        </p:spPr>
        <p:style>
          <a:lnRef idx="1">
            <a:schemeClr val="accent2"/>
          </a:lnRef>
          <a:fillRef idx="2">
            <a:schemeClr val="accent2"/>
          </a:fillRef>
          <a:effectRef idx="1">
            <a:schemeClr val="accent2"/>
          </a:effectRef>
          <a:fontRef idx="minor">
            <a:schemeClr val="dk1"/>
          </a:fontRef>
        </p:style>
        <p:txBody>
          <a:bodyPr>
            <a:normAutofit/>
          </a:bodyPr>
          <a:lstStyle/>
          <a:p>
            <a:pPr marL="0" indent="0">
              <a:spcBef>
                <a:spcPts val="0"/>
              </a:spcBef>
              <a:buSzPct val="25000"/>
              <a:buNone/>
            </a:pPr>
            <a:r>
              <a:rPr lang="en-PH" sz="2000" b="1" dirty="0" smtClean="0">
                <a:ea typeface="Quattrocento Sans"/>
                <a:cs typeface="Quattrocento Sans"/>
                <a:sym typeface="Quattrocento Sans"/>
              </a:rPr>
              <a:t>Balance:</a:t>
            </a:r>
          </a:p>
          <a:p>
            <a:pPr marL="0" indent="0">
              <a:spcBef>
                <a:spcPts val="0"/>
              </a:spcBef>
              <a:buSzPct val="25000"/>
              <a:buNone/>
            </a:pPr>
            <a:endParaRPr lang="en-PH" sz="2000" dirty="0" smtClean="0">
              <a:latin typeface="Quattrocento Sans"/>
              <a:ea typeface="Quattrocento Sans"/>
              <a:cs typeface="Quattrocento Sans"/>
              <a:sym typeface="Quattrocento Sans"/>
            </a:endParaRPr>
          </a:p>
          <a:p>
            <a:r>
              <a:rPr lang="en-PH" sz="2000" dirty="0" smtClean="0">
                <a:ea typeface="Quattrocento Sans"/>
                <a:cs typeface="Quattrocento Sans"/>
                <a:sym typeface="Quattrocento Sans"/>
              </a:rPr>
              <a:t>Balance in our lives is not about time management although this can help in organising your life</a:t>
            </a:r>
          </a:p>
          <a:p>
            <a:pPr>
              <a:buNone/>
            </a:pPr>
            <a:endParaRPr lang="en-PH" sz="2000" dirty="0" smtClean="0">
              <a:ea typeface="Quattrocento Sans"/>
              <a:cs typeface="Quattrocento Sans"/>
              <a:sym typeface="Quattrocento Sans"/>
            </a:endParaRPr>
          </a:p>
          <a:p>
            <a:r>
              <a:rPr lang="en-PH" sz="2000" dirty="0" smtClean="0">
                <a:ea typeface="Quattrocento Sans"/>
                <a:cs typeface="Quattrocento Sans"/>
                <a:sym typeface="Quattrocento Sans"/>
              </a:rPr>
              <a:t>Balance is more concerned with choices we make in our life that meets our personal values, direction and the way we want to live our lives</a:t>
            </a:r>
          </a:p>
          <a:p>
            <a:endParaRPr lang="en-PH" sz="2000" dirty="0" smtClean="0">
              <a:ea typeface="Quattrocento Sans"/>
              <a:cs typeface="Quattrocento Sans"/>
              <a:sym typeface="Quattrocento Sans"/>
            </a:endParaRPr>
          </a:p>
          <a:p>
            <a:endParaRPr lang="en-PH" sz="2000" dirty="0" smtClean="0">
              <a:ea typeface="Quattrocento Sans"/>
              <a:cs typeface="Quattrocento Sans"/>
              <a:sym typeface="Quattrocento Sans"/>
            </a:endParaRPr>
          </a:p>
          <a:p>
            <a:pPr>
              <a:buNone/>
            </a:pPr>
            <a:endParaRPr lang="en-PH" sz="2000" dirty="0" smtClean="0">
              <a:ea typeface="Quattrocento Sans"/>
              <a:cs typeface="Quattrocento Sans"/>
              <a:sym typeface="Quattrocento Sans"/>
            </a:endParaRPr>
          </a:p>
          <a:p>
            <a:endParaRPr lang="en-PH" sz="2000" dirty="0" smtClean="0">
              <a:solidFill>
                <a:srgbClr val="3F3F3F"/>
              </a:solidFill>
              <a:ea typeface="Quattrocento Sans"/>
              <a:cs typeface="Quattrocento Sans"/>
              <a:sym typeface="Quattrocento Sans"/>
            </a:endParaRPr>
          </a:p>
          <a:p>
            <a:endParaRPr lang="en-PH" sz="2000" dirty="0" smtClean="0">
              <a:solidFill>
                <a:srgbClr val="3F3F3F"/>
              </a:solidFill>
              <a:latin typeface="Quattrocento Sans"/>
              <a:ea typeface="Quattrocento Sans"/>
              <a:cs typeface="Quattrocento Sans"/>
              <a:sym typeface="Quattrocento Sans"/>
            </a:endParaRPr>
          </a:p>
          <a:p>
            <a:endParaRPr lang="en-PH" sz="2000" dirty="0" smtClean="0">
              <a:solidFill>
                <a:srgbClr val="3F3F3F"/>
              </a:solidFill>
              <a:latin typeface="Quattrocento Sans"/>
              <a:ea typeface="Quattrocento Sans"/>
              <a:cs typeface="Quattrocento Sans"/>
              <a:sym typeface="Quattrocento Sans"/>
            </a:endParaRPr>
          </a:p>
          <a:p>
            <a:pPr>
              <a:buNone/>
            </a:pPr>
            <a:endParaRPr lang="en-GB" sz="2000" dirty="0" smtClean="0">
              <a:solidFill>
                <a:schemeClr val="bg1"/>
              </a:solidFill>
            </a:endParaRPr>
          </a:p>
        </p:txBody>
      </p:sp>
      <p:pic>
        <p:nvPicPr>
          <p:cNvPr id="4098" name="Picture 2" descr="C:\Users\Keith\Dropbox\Images\seashell.jpg"/>
          <p:cNvPicPr>
            <a:picLocks noChangeAspect="1" noChangeArrowheads="1"/>
          </p:cNvPicPr>
          <p:nvPr/>
        </p:nvPicPr>
        <p:blipFill>
          <a:blip r:embed="rId2" cstate="print"/>
          <a:srcRect/>
          <a:stretch>
            <a:fillRect/>
          </a:stretch>
        </p:blipFill>
        <p:spPr bwMode="auto">
          <a:xfrm>
            <a:off x="4876800" y="2514600"/>
            <a:ext cx="4114800" cy="2743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Balancing Your Life</a:t>
            </a:r>
            <a:endParaRPr lang="en-GB" sz="2800" dirty="0"/>
          </a:p>
        </p:txBody>
      </p:sp>
      <p:sp>
        <p:nvSpPr>
          <p:cNvPr id="3" name="Content Placeholder 2"/>
          <p:cNvSpPr>
            <a:spLocks noGrp="1"/>
          </p:cNvSpPr>
          <p:nvPr>
            <p:ph idx="1"/>
          </p:nvPr>
        </p:nvSpPr>
        <p:spPr>
          <a:xfrm>
            <a:off x="3429000" y="1600200"/>
            <a:ext cx="5257800" cy="4525963"/>
          </a:xfrm>
        </p:spPr>
        <p:style>
          <a:lnRef idx="1">
            <a:schemeClr val="accent2"/>
          </a:lnRef>
          <a:fillRef idx="3">
            <a:schemeClr val="accent2"/>
          </a:fillRef>
          <a:effectRef idx="2">
            <a:schemeClr val="accent2"/>
          </a:effectRef>
          <a:fontRef idx="minor">
            <a:schemeClr val="lt1"/>
          </a:fontRef>
        </p:style>
        <p:txBody>
          <a:bodyPr>
            <a:normAutofit lnSpcReduction="10000"/>
          </a:bodyPr>
          <a:lstStyle/>
          <a:p>
            <a:pPr>
              <a:buNone/>
            </a:pPr>
            <a:r>
              <a:rPr lang="en-GB" sz="2000" b="1" dirty="0" smtClean="0">
                <a:solidFill>
                  <a:schemeClr val="bg1"/>
                </a:solidFill>
              </a:rPr>
              <a:t>Quality of life:</a:t>
            </a:r>
          </a:p>
          <a:p>
            <a:pPr>
              <a:buNone/>
            </a:pPr>
            <a:endParaRPr lang="en-GB" sz="2000" dirty="0" smtClean="0">
              <a:solidFill>
                <a:schemeClr val="bg1"/>
              </a:solidFill>
            </a:endParaRPr>
          </a:p>
          <a:p>
            <a:r>
              <a:rPr lang="en-GB" sz="2000" dirty="0" smtClean="0">
                <a:solidFill>
                  <a:schemeClr val="bg1"/>
                </a:solidFill>
              </a:rPr>
              <a:t>We all have our own views of what quality of life means to us individually</a:t>
            </a:r>
          </a:p>
          <a:p>
            <a:pPr>
              <a:buNone/>
            </a:pPr>
            <a:endParaRPr lang="en-GB" sz="2000" dirty="0" smtClean="0">
              <a:solidFill>
                <a:schemeClr val="bg1"/>
              </a:solidFill>
            </a:endParaRPr>
          </a:p>
          <a:p>
            <a:r>
              <a:rPr lang="en-GB" sz="2000" dirty="0" smtClean="0">
                <a:solidFill>
                  <a:schemeClr val="bg1"/>
                </a:solidFill>
              </a:rPr>
              <a:t>This has been shaped by what we have experienced in the past , our family and friends, what we see around us and perhaps what we see in the media and society in general</a:t>
            </a:r>
          </a:p>
          <a:p>
            <a:pPr>
              <a:buNone/>
            </a:pPr>
            <a:endParaRPr lang="en-GB" sz="2000" dirty="0" smtClean="0">
              <a:solidFill>
                <a:schemeClr val="bg1"/>
              </a:solidFill>
            </a:endParaRPr>
          </a:p>
          <a:p>
            <a:r>
              <a:rPr lang="en-GB" sz="2000" dirty="0" smtClean="0">
                <a:solidFill>
                  <a:schemeClr val="bg1"/>
                </a:solidFill>
              </a:rPr>
              <a:t>There are no right or wrong answers, just our personal preferences and choices that will guide us going forward</a:t>
            </a:r>
          </a:p>
          <a:p>
            <a:pPr>
              <a:buNone/>
            </a:pPr>
            <a:endParaRPr lang="en-GB" sz="2000" dirty="0" smtClean="0"/>
          </a:p>
          <a:p>
            <a:pPr lvl="0"/>
            <a:endParaRPr lang="en-GB" sz="2000" b="1" dirty="0" smtClean="0">
              <a:solidFill>
                <a:srgbClr val="FF00FF"/>
              </a:solidFill>
            </a:endParaRPr>
          </a:p>
          <a:p>
            <a:pPr>
              <a:buNone/>
            </a:pPr>
            <a:endParaRPr lang="en-GB" sz="2000" dirty="0" smtClean="0"/>
          </a:p>
          <a:p>
            <a:pPr>
              <a:buNone/>
            </a:pPr>
            <a:endParaRPr lang="en-GB" sz="2000" dirty="0"/>
          </a:p>
        </p:txBody>
      </p:sp>
      <p:pic>
        <p:nvPicPr>
          <p:cNvPr id="1026" name="Picture 2" descr="C:\Users\Keith\Dropbox\Images\puppy.jpg"/>
          <p:cNvPicPr>
            <a:picLocks noChangeAspect="1" noChangeArrowheads="1"/>
          </p:cNvPicPr>
          <p:nvPr/>
        </p:nvPicPr>
        <p:blipFill>
          <a:blip r:embed="rId3" cstate="print"/>
          <a:srcRect/>
          <a:stretch>
            <a:fillRect/>
          </a:stretch>
        </p:blipFill>
        <p:spPr bwMode="auto">
          <a:xfrm>
            <a:off x="152400" y="3124200"/>
            <a:ext cx="2901899" cy="193445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b="1" dirty="0" smtClean="0">
                <a:solidFill>
                  <a:schemeClr val="accent6"/>
                </a:solidFill>
              </a:rPr>
              <a:t>Balancing Your Life</a:t>
            </a:r>
            <a:r>
              <a:rPr lang="en-GB" dirty="0" smtClean="0"/>
              <a:t/>
            </a:r>
            <a:br>
              <a:rPr lang="en-GB" dirty="0" smtClean="0"/>
            </a:br>
            <a:endParaRPr lang="en-GB" dirty="0"/>
          </a:p>
        </p:txBody>
      </p:sp>
      <p:sp>
        <p:nvSpPr>
          <p:cNvPr id="3" name="Content Placeholder 2"/>
          <p:cNvSpPr>
            <a:spLocks noGrp="1"/>
          </p:cNvSpPr>
          <p:nvPr>
            <p:ph idx="1"/>
          </p:nvPr>
        </p:nvSpPr>
        <p:spPr>
          <a:xfrm>
            <a:off x="381000" y="1600200"/>
            <a:ext cx="4724400" cy="4800600"/>
          </a:xfrm>
          <a:solidFill>
            <a:schemeClr val="bg1">
              <a:lumMod val="85000"/>
            </a:schemeClr>
          </a:solidFill>
        </p:spPr>
        <p:txBody>
          <a:bodyPr>
            <a:normAutofit fontScale="62500" lnSpcReduction="20000"/>
          </a:bodyPr>
          <a:lstStyle/>
          <a:p>
            <a:pPr>
              <a:buNone/>
            </a:pPr>
            <a:r>
              <a:rPr lang="en-GB" sz="2000" b="1" dirty="0" smtClean="0"/>
              <a:t>Personal Exercise:</a:t>
            </a:r>
          </a:p>
          <a:p>
            <a:pPr>
              <a:buNone/>
            </a:pPr>
            <a:endParaRPr lang="en-GB" sz="2000" b="1" dirty="0" smtClean="0"/>
          </a:p>
          <a:p>
            <a:r>
              <a:rPr lang="en-GB" sz="2000" dirty="0" smtClean="0">
                <a:solidFill>
                  <a:srgbClr val="FF00FF"/>
                </a:solidFill>
              </a:rPr>
              <a:t>From the list below, choose and rank in order of importance the top 5 that define what a good life is</a:t>
            </a:r>
          </a:p>
          <a:p>
            <a:pPr>
              <a:buNone/>
            </a:pPr>
            <a:endParaRPr lang="en-GB" sz="2000" dirty="0" smtClean="0">
              <a:solidFill>
                <a:srgbClr val="FF00FF"/>
              </a:solidFill>
            </a:endParaRPr>
          </a:p>
          <a:p>
            <a:r>
              <a:rPr lang="en-GB" sz="2000" dirty="0" smtClean="0">
                <a:solidFill>
                  <a:srgbClr val="FF00FF"/>
                </a:solidFill>
              </a:rPr>
              <a:t>Be prepared to share these with the class </a:t>
            </a:r>
          </a:p>
          <a:p>
            <a:pPr>
              <a:buNone/>
            </a:pPr>
            <a:endParaRPr lang="en-GB" sz="2000" dirty="0" smtClean="0">
              <a:solidFill>
                <a:srgbClr val="FF00FF"/>
              </a:solidFill>
            </a:endParaRPr>
          </a:p>
          <a:p>
            <a:r>
              <a:rPr lang="en-GB" sz="2000" dirty="0" smtClean="0"/>
              <a:t>Time with your family</a:t>
            </a:r>
          </a:p>
          <a:p>
            <a:r>
              <a:rPr lang="en-GB" sz="2000" dirty="0" smtClean="0"/>
              <a:t>Rewarding work</a:t>
            </a:r>
          </a:p>
          <a:p>
            <a:r>
              <a:rPr lang="en-GB" sz="2000" dirty="0" smtClean="0"/>
              <a:t>Religion</a:t>
            </a:r>
          </a:p>
          <a:p>
            <a:r>
              <a:rPr lang="en-GB" sz="2000" dirty="0" smtClean="0"/>
              <a:t>Money</a:t>
            </a:r>
          </a:p>
          <a:p>
            <a:r>
              <a:rPr lang="en-GB" sz="2000" dirty="0" smtClean="0"/>
              <a:t>Health</a:t>
            </a:r>
          </a:p>
          <a:p>
            <a:r>
              <a:rPr lang="en-GB" sz="2000" dirty="0" smtClean="0"/>
              <a:t>Cars</a:t>
            </a:r>
          </a:p>
          <a:p>
            <a:r>
              <a:rPr lang="en-GB" sz="2000" dirty="0" smtClean="0"/>
              <a:t>Education</a:t>
            </a:r>
          </a:p>
          <a:p>
            <a:r>
              <a:rPr lang="en-GB" sz="2000" dirty="0" smtClean="0"/>
              <a:t>Big house</a:t>
            </a:r>
          </a:p>
          <a:p>
            <a:r>
              <a:rPr lang="en-GB" sz="2000" dirty="0" smtClean="0"/>
              <a:t>Good job</a:t>
            </a:r>
          </a:p>
          <a:p>
            <a:r>
              <a:rPr lang="en-GB" sz="2000" dirty="0" smtClean="0"/>
              <a:t>Children</a:t>
            </a:r>
          </a:p>
          <a:p>
            <a:r>
              <a:rPr lang="en-GB" sz="2000" dirty="0" smtClean="0"/>
              <a:t>Holidays</a:t>
            </a:r>
          </a:p>
          <a:p>
            <a:r>
              <a:rPr lang="en-GB" sz="2000" dirty="0" smtClean="0"/>
              <a:t>A tidy home</a:t>
            </a:r>
          </a:p>
          <a:p>
            <a:r>
              <a:rPr lang="en-GB" sz="2000" dirty="0" smtClean="0"/>
              <a:t>Clean clothes</a:t>
            </a:r>
          </a:p>
          <a:p>
            <a:r>
              <a:rPr lang="en-GB" sz="2000" dirty="0" smtClean="0"/>
              <a:t>A balanced chequebook</a:t>
            </a:r>
          </a:p>
          <a:p>
            <a:r>
              <a:rPr lang="en-GB" sz="2000" dirty="0" smtClean="0"/>
              <a:t>A roof over your heads</a:t>
            </a:r>
          </a:p>
          <a:p>
            <a:r>
              <a:rPr lang="en-GB" sz="2000" dirty="0" smtClean="0"/>
              <a:t>Food in the fridge</a:t>
            </a:r>
          </a:p>
          <a:p>
            <a:r>
              <a:rPr lang="en-GB" sz="2000" dirty="0" smtClean="0"/>
              <a:t>Friends, extended family</a:t>
            </a:r>
          </a:p>
          <a:p>
            <a:endParaRPr lang="en-GB" sz="2000" dirty="0" smtClean="0">
              <a:solidFill>
                <a:srgbClr val="FF00FF"/>
              </a:solidFill>
            </a:endParaRPr>
          </a:p>
          <a:p>
            <a:pPr>
              <a:buNone/>
            </a:pPr>
            <a:endParaRPr lang="en-GB" sz="2000" dirty="0" smtClean="0">
              <a:solidFill>
                <a:srgbClr val="FF00FF"/>
              </a:solidFill>
            </a:endParaRPr>
          </a:p>
          <a:p>
            <a:pPr>
              <a:buNone/>
            </a:pPr>
            <a:endParaRPr lang="en-GB" sz="2000" dirty="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394325" y="1646237"/>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horizontal)">
                                      <p:cBhvr>
                                        <p:cTn id="11" dur="500"/>
                                        <p:tgtEl>
                                          <p:spTgt spid="3">
                                            <p:txEl>
                                              <p:pRg st="2" end="2"/>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horizontal)">
                                      <p:cBhvr>
                                        <p:cTn id="15" dur="500"/>
                                        <p:tgtEl>
                                          <p:spTgt spid="3">
                                            <p:txEl>
                                              <p:pRg st="4" end="4"/>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linds(horizontal)">
                                      <p:cBhvr>
                                        <p:cTn id="19" dur="500"/>
                                        <p:tgtEl>
                                          <p:spTgt spid="3">
                                            <p:txEl>
                                              <p:pRg st="6" end="6"/>
                                            </p:txEl>
                                          </p:spTgt>
                                        </p:tgtEl>
                                      </p:cBhvr>
                                    </p:animEffect>
                                  </p:childTnLst>
                                </p:cTn>
                              </p:par>
                            </p:childTnLst>
                          </p:cTn>
                        </p:par>
                        <p:par>
                          <p:cTn id="20" fill="hold">
                            <p:stCondLst>
                              <p:cond delay="2000"/>
                            </p:stCondLst>
                            <p:childTnLst>
                              <p:par>
                                <p:cTn id="21" presetID="3" presetClass="entr" presetSubtype="10" fill="hold" nodeType="after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blinds(horizontal)">
                                      <p:cBhvr>
                                        <p:cTn id="23" dur="500"/>
                                        <p:tgtEl>
                                          <p:spTgt spid="3">
                                            <p:txEl>
                                              <p:pRg st="7" end="7"/>
                                            </p:txEl>
                                          </p:spTgt>
                                        </p:tgtEl>
                                      </p:cBhvr>
                                    </p:animEffect>
                                  </p:childTnLst>
                                </p:cTn>
                              </p:par>
                            </p:childTnLst>
                          </p:cTn>
                        </p:par>
                        <p:par>
                          <p:cTn id="24" fill="hold">
                            <p:stCondLst>
                              <p:cond delay="2500"/>
                            </p:stCondLst>
                            <p:childTnLst>
                              <p:par>
                                <p:cTn id="25" presetID="3" presetClass="entr" presetSubtype="10"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blinds(horizontal)">
                                      <p:cBhvr>
                                        <p:cTn id="27" dur="500"/>
                                        <p:tgtEl>
                                          <p:spTgt spid="3">
                                            <p:txEl>
                                              <p:pRg st="8" end="8"/>
                                            </p:txEl>
                                          </p:spTgt>
                                        </p:tgtEl>
                                      </p:cBhvr>
                                    </p:animEffect>
                                  </p:childTnLst>
                                </p:cTn>
                              </p:par>
                            </p:childTnLst>
                          </p:cTn>
                        </p:par>
                        <p:par>
                          <p:cTn id="28" fill="hold">
                            <p:stCondLst>
                              <p:cond delay="3000"/>
                            </p:stCondLst>
                            <p:childTnLst>
                              <p:par>
                                <p:cTn id="29" presetID="3" presetClass="entr" presetSubtype="10" fill="hold" nodeType="after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blinds(horizontal)">
                                      <p:cBhvr>
                                        <p:cTn id="31" dur="500"/>
                                        <p:tgtEl>
                                          <p:spTgt spid="3">
                                            <p:txEl>
                                              <p:pRg st="9" end="9"/>
                                            </p:txEl>
                                          </p:spTgt>
                                        </p:tgtEl>
                                      </p:cBhvr>
                                    </p:animEffect>
                                  </p:childTnLst>
                                </p:cTn>
                              </p:par>
                            </p:childTnLst>
                          </p:cTn>
                        </p:par>
                        <p:par>
                          <p:cTn id="32" fill="hold">
                            <p:stCondLst>
                              <p:cond delay="3500"/>
                            </p:stCondLst>
                            <p:childTnLst>
                              <p:par>
                                <p:cTn id="33" presetID="3" presetClass="entr" presetSubtype="10" fill="hold" nodeType="after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blinds(horizontal)">
                                      <p:cBhvr>
                                        <p:cTn id="35" dur="500"/>
                                        <p:tgtEl>
                                          <p:spTgt spid="3">
                                            <p:txEl>
                                              <p:pRg st="10" end="10"/>
                                            </p:txEl>
                                          </p:spTgt>
                                        </p:tgtEl>
                                      </p:cBhvr>
                                    </p:animEffect>
                                  </p:childTnLst>
                                </p:cTn>
                              </p:par>
                            </p:childTnLst>
                          </p:cTn>
                        </p:par>
                        <p:par>
                          <p:cTn id="36" fill="hold">
                            <p:stCondLst>
                              <p:cond delay="4000"/>
                            </p:stCondLst>
                            <p:childTnLst>
                              <p:par>
                                <p:cTn id="37" presetID="3" presetClass="entr" presetSubtype="10" fill="hold" nodeType="after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animEffect transition="in" filter="blinds(horizontal)">
                                      <p:cBhvr>
                                        <p:cTn id="39" dur="500"/>
                                        <p:tgtEl>
                                          <p:spTgt spid="3">
                                            <p:txEl>
                                              <p:pRg st="11" end="11"/>
                                            </p:txEl>
                                          </p:spTgt>
                                        </p:tgtEl>
                                      </p:cBhvr>
                                    </p:animEffect>
                                  </p:childTnLst>
                                </p:cTn>
                              </p:par>
                            </p:childTnLst>
                          </p:cTn>
                        </p:par>
                        <p:par>
                          <p:cTn id="40" fill="hold">
                            <p:stCondLst>
                              <p:cond delay="4500"/>
                            </p:stCondLst>
                            <p:childTnLst>
                              <p:par>
                                <p:cTn id="41" presetID="3" presetClass="entr" presetSubtype="10" fill="hold" nodeType="afterEffect">
                                  <p:stCondLst>
                                    <p:cond delay="0"/>
                                  </p:stCondLst>
                                  <p:childTnLst>
                                    <p:set>
                                      <p:cBhvr>
                                        <p:cTn id="42" dur="1" fill="hold">
                                          <p:stCondLst>
                                            <p:cond delay="0"/>
                                          </p:stCondLst>
                                        </p:cTn>
                                        <p:tgtEl>
                                          <p:spTgt spid="3">
                                            <p:txEl>
                                              <p:pRg st="12" end="12"/>
                                            </p:txEl>
                                          </p:spTgt>
                                        </p:tgtEl>
                                        <p:attrNameLst>
                                          <p:attrName>style.visibility</p:attrName>
                                        </p:attrNameLst>
                                      </p:cBhvr>
                                      <p:to>
                                        <p:strVal val="visible"/>
                                      </p:to>
                                    </p:set>
                                    <p:animEffect transition="in" filter="blinds(horizontal)">
                                      <p:cBhvr>
                                        <p:cTn id="43" dur="500"/>
                                        <p:tgtEl>
                                          <p:spTgt spid="3">
                                            <p:txEl>
                                              <p:pRg st="12" end="12"/>
                                            </p:txEl>
                                          </p:spTgt>
                                        </p:tgtEl>
                                      </p:cBhvr>
                                    </p:animEffect>
                                  </p:childTnLst>
                                </p:cTn>
                              </p:par>
                            </p:childTnLst>
                          </p:cTn>
                        </p:par>
                        <p:par>
                          <p:cTn id="44" fill="hold">
                            <p:stCondLst>
                              <p:cond delay="5000"/>
                            </p:stCondLst>
                            <p:childTnLst>
                              <p:par>
                                <p:cTn id="45" presetID="3" presetClass="entr" presetSubtype="10" fill="hold" nodeType="afterEffect">
                                  <p:stCondLst>
                                    <p:cond delay="0"/>
                                  </p:stCondLst>
                                  <p:childTnLst>
                                    <p:set>
                                      <p:cBhvr>
                                        <p:cTn id="46" dur="1" fill="hold">
                                          <p:stCondLst>
                                            <p:cond delay="0"/>
                                          </p:stCondLst>
                                        </p:cTn>
                                        <p:tgtEl>
                                          <p:spTgt spid="3">
                                            <p:txEl>
                                              <p:pRg st="13" end="13"/>
                                            </p:txEl>
                                          </p:spTgt>
                                        </p:tgtEl>
                                        <p:attrNameLst>
                                          <p:attrName>style.visibility</p:attrName>
                                        </p:attrNameLst>
                                      </p:cBhvr>
                                      <p:to>
                                        <p:strVal val="visible"/>
                                      </p:to>
                                    </p:set>
                                    <p:animEffect transition="in" filter="blinds(horizontal)">
                                      <p:cBhvr>
                                        <p:cTn id="47" dur="500"/>
                                        <p:tgtEl>
                                          <p:spTgt spid="3">
                                            <p:txEl>
                                              <p:pRg st="13" end="13"/>
                                            </p:txEl>
                                          </p:spTgt>
                                        </p:tgtEl>
                                      </p:cBhvr>
                                    </p:animEffect>
                                  </p:childTnLst>
                                </p:cTn>
                              </p:par>
                            </p:childTnLst>
                          </p:cTn>
                        </p:par>
                        <p:par>
                          <p:cTn id="48" fill="hold">
                            <p:stCondLst>
                              <p:cond delay="5500"/>
                            </p:stCondLst>
                            <p:childTnLst>
                              <p:par>
                                <p:cTn id="49" presetID="3" presetClass="entr" presetSubtype="10" fill="hold" nodeType="afterEffect">
                                  <p:stCondLst>
                                    <p:cond delay="0"/>
                                  </p:stCondLst>
                                  <p:childTnLst>
                                    <p:set>
                                      <p:cBhvr>
                                        <p:cTn id="50" dur="1" fill="hold">
                                          <p:stCondLst>
                                            <p:cond delay="0"/>
                                          </p:stCondLst>
                                        </p:cTn>
                                        <p:tgtEl>
                                          <p:spTgt spid="3">
                                            <p:txEl>
                                              <p:pRg st="14" end="14"/>
                                            </p:txEl>
                                          </p:spTgt>
                                        </p:tgtEl>
                                        <p:attrNameLst>
                                          <p:attrName>style.visibility</p:attrName>
                                        </p:attrNameLst>
                                      </p:cBhvr>
                                      <p:to>
                                        <p:strVal val="visible"/>
                                      </p:to>
                                    </p:set>
                                    <p:animEffect transition="in" filter="blinds(horizontal)">
                                      <p:cBhvr>
                                        <p:cTn id="51" dur="500"/>
                                        <p:tgtEl>
                                          <p:spTgt spid="3">
                                            <p:txEl>
                                              <p:pRg st="14" end="14"/>
                                            </p:txEl>
                                          </p:spTgt>
                                        </p:tgtEl>
                                      </p:cBhvr>
                                    </p:animEffect>
                                  </p:childTnLst>
                                </p:cTn>
                              </p:par>
                            </p:childTnLst>
                          </p:cTn>
                        </p:par>
                        <p:par>
                          <p:cTn id="52" fill="hold">
                            <p:stCondLst>
                              <p:cond delay="6000"/>
                            </p:stCondLst>
                            <p:childTnLst>
                              <p:par>
                                <p:cTn id="53" presetID="3" presetClass="entr" presetSubtype="10" fill="hold" nodeType="afterEffect">
                                  <p:stCondLst>
                                    <p:cond delay="0"/>
                                  </p:stCondLst>
                                  <p:childTnLst>
                                    <p:set>
                                      <p:cBhvr>
                                        <p:cTn id="54" dur="1" fill="hold">
                                          <p:stCondLst>
                                            <p:cond delay="0"/>
                                          </p:stCondLst>
                                        </p:cTn>
                                        <p:tgtEl>
                                          <p:spTgt spid="3">
                                            <p:txEl>
                                              <p:pRg st="15" end="15"/>
                                            </p:txEl>
                                          </p:spTgt>
                                        </p:tgtEl>
                                        <p:attrNameLst>
                                          <p:attrName>style.visibility</p:attrName>
                                        </p:attrNameLst>
                                      </p:cBhvr>
                                      <p:to>
                                        <p:strVal val="visible"/>
                                      </p:to>
                                    </p:set>
                                    <p:animEffect transition="in" filter="blinds(horizontal)">
                                      <p:cBhvr>
                                        <p:cTn id="55" dur="500"/>
                                        <p:tgtEl>
                                          <p:spTgt spid="3">
                                            <p:txEl>
                                              <p:pRg st="15" end="15"/>
                                            </p:txEl>
                                          </p:spTgt>
                                        </p:tgtEl>
                                      </p:cBhvr>
                                    </p:animEffect>
                                  </p:childTnLst>
                                </p:cTn>
                              </p:par>
                            </p:childTnLst>
                          </p:cTn>
                        </p:par>
                        <p:par>
                          <p:cTn id="56" fill="hold">
                            <p:stCondLst>
                              <p:cond delay="6500"/>
                            </p:stCondLst>
                            <p:childTnLst>
                              <p:par>
                                <p:cTn id="57" presetID="3" presetClass="entr" presetSubtype="10" fill="hold" nodeType="afterEffect">
                                  <p:stCondLst>
                                    <p:cond delay="0"/>
                                  </p:stCondLst>
                                  <p:childTnLst>
                                    <p:set>
                                      <p:cBhvr>
                                        <p:cTn id="58" dur="1" fill="hold">
                                          <p:stCondLst>
                                            <p:cond delay="0"/>
                                          </p:stCondLst>
                                        </p:cTn>
                                        <p:tgtEl>
                                          <p:spTgt spid="3">
                                            <p:txEl>
                                              <p:pRg st="16" end="16"/>
                                            </p:txEl>
                                          </p:spTgt>
                                        </p:tgtEl>
                                        <p:attrNameLst>
                                          <p:attrName>style.visibility</p:attrName>
                                        </p:attrNameLst>
                                      </p:cBhvr>
                                      <p:to>
                                        <p:strVal val="visible"/>
                                      </p:to>
                                    </p:set>
                                    <p:animEffect transition="in" filter="blinds(horizontal)">
                                      <p:cBhvr>
                                        <p:cTn id="59" dur="500"/>
                                        <p:tgtEl>
                                          <p:spTgt spid="3">
                                            <p:txEl>
                                              <p:pRg st="16" end="16"/>
                                            </p:txEl>
                                          </p:spTgt>
                                        </p:tgtEl>
                                      </p:cBhvr>
                                    </p:animEffect>
                                  </p:childTnLst>
                                </p:cTn>
                              </p:par>
                            </p:childTnLst>
                          </p:cTn>
                        </p:par>
                        <p:par>
                          <p:cTn id="60" fill="hold">
                            <p:stCondLst>
                              <p:cond delay="7000"/>
                            </p:stCondLst>
                            <p:childTnLst>
                              <p:par>
                                <p:cTn id="61" presetID="3" presetClass="entr" presetSubtype="10" fill="hold" nodeType="afterEffect">
                                  <p:stCondLst>
                                    <p:cond delay="0"/>
                                  </p:stCondLst>
                                  <p:childTnLst>
                                    <p:set>
                                      <p:cBhvr>
                                        <p:cTn id="62" dur="1" fill="hold">
                                          <p:stCondLst>
                                            <p:cond delay="0"/>
                                          </p:stCondLst>
                                        </p:cTn>
                                        <p:tgtEl>
                                          <p:spTgt spid="3">
                                            <p:txEl>
                                              <p:pRg st="17" end="17"/>
                                            </p:txEl>
                                          </p:spTgt>
                                        </p:tgtEl>
                                        <p:attrNameLst>
                                          <p:attrName>style.visibility</p:attrName>
                                        </p:attrNameLst>
                                      </p:cBhvr>
                                      <p:to>
                                        <p:strVal val="visible"/>
                                      </p:to>
                                    </p:set>
                                    <p:animEffect transition="in" filter="blinds(horizontal)">
                                      <p:cBhvr>
                                        <p:cTn id="63" dur="500"/>
                                        <p:tgtEl>
                                          <p:spTgt spid="3">
                                            <p:txEl>
                                              <p:pRg st="17" end="17"/>
                                            </p:txEl>
                                          </p:spTgt>
                                        </p:tgtEl>
                                      </p:cBhvr>
                                    </p:animEffect>
                                  </p:childTnLst>
                                </p:cTn>
                              </p:par>
                            </p:childTnLst>
                          </p:cTn>
                        </p:par>
                        <p:par>
                          <p:cTn id="64" fill="hold">
                            <p:stCondLst>
                              <p:cond delay="7500"/>
                            </p:stCondLst>
                            <p:childTnLst>
                              <p:par>
                                <p:cTn id="65" presetID="3" presetClass="entr" presetSubtype="10" fill="hold" nodeType="afterEffect">
                                  <p:stCondLst>
                                    <p:cond delay="0"/>
                                  </p:stCondLst>
                                  <p:childTnLst>
                                    <p:set>
                                      <p:cBhvr>
                                        <p:cTn id="66" dur="1" fill="hold">
                                          <p:stCondLst>
                                            <p:cond delay="0"/>
                                          </p:stCondLst>
                                        </p:cTn>
                                        <p:tgtEl>
                                          <p:spTgt spid="3">
                                            <p:txEl>
                                              <p:pRg st="18" end="18"/>
                                            </p:txEl>
                                          </p:spTgt>
                                        </p:tgtEl>
                                        <p:attrNameLst>
                                          <p:attrName>style.visibility</p:attrName>
                                        </p:attrNameLst>
                                      </p:cBhvr>
                                      <p:to>
                                        <p:strVal val="visible"/>
                                      </p:to>
                                    </p:set>
                                    <p:animEffect transition="in" filter="blinds(horizontal)">
                                      <p:cBhvr>
                                        <p:cTn id="67" dur="500"/>
                                        <p:tgtEl>
                                          <p:spTgt spid="3">
                                            <p:txEl>
                                              <p:pRg st="18" end="18"/>
                                            </p:txEl>
                                          </p:spTgt>
                                        </p:tgtEl>
                                      </p:cBhvr>
                                    </p:animEffect>
                                  </p:childTnLst>
                                </p:cTn>
                              </p:par>
                            </p:childTnLst>
                          </p:cTn>
                        </p:par>
                        <p:par>
                          <p:cTn id="68" fill="hold">
                            <p:stCondLst>
                              <p:cond delay="8000"/>
                            </p:stCondLst>
                            <p:childTnLst>
                              <p:par>
                                <p:cTn id="69" presetID="3" presetClass="entr" presetSubtype="10" fill="hold" nodeType="afterEffect">
                                  <p:stCondLst>
                                    <p:cond delay="0"/>
                                  </p:stCondLst>
                                  <p:childTnLst>
                                    <p:set>
                                      <p:cBhvr>
                                        <p:cTn id="70" dur="1" fill="hold">
                                          <p:stCondLst>
                                            <p:cond delay="0"/>
                                          </p:stCondLst>
                                        </p:cTn>
                                        <p:tgtEl>
                                          <p:spTgt spid="3">
                                            <p:txEl>
                                              <p:pRg st="19" end="19"/>
                                            </p:txEl>
                                          </p:spTgt>
                                        </p:tgtEl>
                                        <p:attrNameLst>
                                          <p:attrName>style.visibility</p:attrName>
                                        </p:attrNameLst>
                                      </p:cBhvr>
                                      <p:to>
                                        <p:strVal val="visible"/>
                                      </p:to>
                                    </p:set>
                                    <p:animEffect transition="in" filter="blinds(horizontal)">
                                      <p:cBhvr>
                                        <p:cTn id="71" dur="500"/>
                                        <p:tgtEl>
                                          <p:spTgt spid="3">
                                            <p:txEl>
                                              <p:pRg st="19" end="19"/>
                                            </p:txEl>
                                          </p:spTgt>
                                        </p:tgtEl>
                                      </p:cBhvr>
                                    </p:animEffect>
                                  </p:childTnLst>
                                </p:cTn>
                              </p:par>
                            </p:childTnLst>
                          </p:cTn>
                        </p:par>
                        <p:par>
                          <p:cTn id="72" fill="hold">
                            <p:stCondLst>
                              <p:cond delay="8500"/>
                            </p:stCondLst>
                            <p:childTnLst>
                              <p:par>
                                <p:cTn id="73" presetID="3" presetClass="entr" presetSubtype="10" fill="hold" nodeType="afterEffect">
                                  <p:stCondLst>
                                    <p:cond delay="0"/>
                                  </p:stCondLst>
                                  <p:childTnLst>
                                    <p:set>
                                      <p:cBhvr>
                                        <p:cTn id="74" dur="1" fill="hold">
                                          <p:stCondLst>
                                            <p:cond delay="0"/>
                                          </p:stCondLst>
                                        </p:cTn>
                                        <p:tgtEl>
                                          <p:spTgt spid="3">
                                            <p:txEl>
                                              <p:pRg st="20" end="20"/>
                                            </p:txEl>
                                          </p:spTgt>
                                        </p:tgtEl>
                                        <p:attrNameLst>
                                          <p:attrName>style.visibility</p:attrName>
                                        </p:attrNameLst>
                                      </p:cBhvr>
                                      <p:to>
                                        <p:strVal val="visible"/>
                                      </p:to>
                                    </p:set>
                                    <p:animEffect transition="in" filter="blinds(horizontal)">
                                      <p:cBhvr>
                                        <p:cTn id="75" dur="500"/>
                                        <p:tgtEl>
                                          <p:spTgt spid="3">
                                            <p:txEl>
                                              <p:pRg st="20" end="20"/>
                                            </p:txEl>
                                          </p:spTgt>
                                        </p:tgtEl>
                                      </p:cBhvr>
                                    </p:animEffect>
                                  </p:childTnLst>
                                </p:cTn>
                              </p:par>
                            </p:childTnLst>
                          </p:cTn>
                        </p:par>
                        <p:par>
                          <p:cTn id="76" fill="hold">
                            <p:stCondLst>
                              <p:cond delay="9000"/>
                            </p:stCondLst>
                            <p:childTnLst>
                              <p:par>
                                <p:cTn id="77" presetID="3" presetClass="entr" presetSubtype="10" fill="hold" nodeType="afterEffect">
                                  <p:stCondLst>
                                    <p:cond delay="0"/>
                                  </p:stCondLst>
                                  <p:childTnLst>
                                    <p:set>
                                      <p:cBhvr>
                                        <p:cTn id="78" dur="1" fill="hold">
                                          <p:stCondLst>
                                            <p:cond delay="0"/>
                                          </p:stCondLst>
                                        </p:cTn>
                                        <p:tgtEl>
                                          <p:spTgt spid="3">
                                            <p:txEl>
                                              <p:pRg st="21" end="21"/>
                                            </p:txEl>
                                          </p:spTgt>
                                        </p:tgtEl>
                                        <p:attrNameLst>
                                          <p:attrName>style.visibility</p:attrName>
                                        </p:attrNameLst>
                                      </p:cBhvr>
                                      <p:to>
                                        <p:strVal val="visible"/>
                                      </p:to>
                                    </p:set>
                                    <p:animEffect transition="in" filter="blinds(horizontal)">
                                      <p:cBhvr>
                                        <p:cTn id="79" dur="500"/>
                                        <p:tgtEl>
                                          <p:spTgt spid="3">
                                            <p:txEl>
                                              <p:pRg st="21" end="21"/>
                                            </p:txEl>
                                          </p:spTgt>
                                        </p:tgtEl>
                                      </p:cBhvr>
                                    </p:animEffect>
                                  </p:childTnLst>
                                </p:cTn>
                              </p:par>
                            </p:childTnLst>
                          </p:cTn>
                        </p:par>
                        <p:par>
                          <p:cTn id="80" fill="hold">
                            <p:stCondLst>
                              <p:cond delay="9500"/>
                            </p:stCondLst>
                            <p:childTnLst>
                              <p:par>
                                <p:cTn id="81" presetID="3" presetClass="entr" presetSubtype="10" fill="hold" nodeType="afterEffect">
                                  <p:stCondLst>
                                    <p:cond delay="0"/>
                                  </p:stCondLst>
                                  <p:childTnLst>
                                    <p:set>
                                      <p:cBhvr>
                                        <p:cTn id="82" dur="1" fill="hold">
                                          <p:stCondLst>
                                            <p:cond delay="0"/>
                                          </p:stCondLst>
                                        </p:cTn>
                                        <p:tgtEl>
                                          <p:spTgt spid="3">
                                            <p:txEl>
                                              <p:pRg st="22" end="22"/>
                                            </p:txEl>
                                          </p:spTgt>
                                        </p:tgtEl>
                                        <p:attrNameLst>
                                          <p:attrName>style.visibility</p:attrName>
                                        </p:attrNameLst>
                                      </p:cBhvr>
                                      <p:to>
                                        <p:strVal val="visible"/>
                                      </p:to>
                                    </p:set>
                                    <p:animEffect transition="in" filter="blinds(horizontal)">
                                      <p:cBhvr>
                                        <p:cTn id="83" dur="500"/>
                                        <p:tgtEl>
                                          <p:spTgt spid="3">
                                            <p:txEl>
                                              <p:pRg st="22" end="2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b="1" dirty="0" smtClean="0">
                <a:solidFill>
                  <a:schemeClr val="accent6"/>
                </a:solidFill>
              </a:rPr>
              <a:t>Balancing Your Life</a:t>
            </a:r>
            <a:r>
              <a:rPr lang="en-GB" dirty="0" smtClean="0"/>
              <a:t/>
            </a:r>
            <a:br>
              <a:rPr lang="en-GB" dirty="0" smtClean="0"/>
            </a:br>
            <a:endParaRPr lang="en-GB" dirty="0"/>
          </a:p>
        </p:txBody>
      </p:sp>
      <p:sp>
        <p:nvSpPr>
          <p:cNvPr id="3" name="Content Placeholder 2"/>
          <p:cNvSpPr>
            <a:spLocks noGrp="1"/>
          </p:cNvSpPr>
          <p:nvPr>
            <p:ph idx="1"/>
          </p:nvPr>
        </p:nvSpPr>
        <p:spPr>
          <a:xfrm>
            <a:off x="381000" y="1600200"/>
            <a:ext cx="4724400" cy="4800600"/>
          </a:xfrm>
          <a:solidFill>
            <a:schemeClr val="bg1">
              <a:lumMod val="85000"/>
            </a:schemeClr>
          </a:solidFill>
        </p:spPr>
        <p:txBody>
          <a:bodyPr>
            <a:normAutofit/>
          </a:bodyPr>
          <a:lstStyle/>
          <a:p>
            <a:pPr>
              <a:buNone/>
            </a:pPr>
            <a:r>
              <a:rPr lang="en-GB" sz="2000" b="1" dirty="0" smtClean="0"/>
              <a:t>Class Discussion:</a:t>
            </a:r>
          </a:p>
          <a:p>
            <a:pPr>
              <a:buNone/>
            </a:pPr>
            <a:endParaRPr lang="en-GB" sz="2000" b="1" dirty="0" smtClean="0"/>
          </a:p>
          <a:p>
            <a:r>
              <a:rPr lang="en-GB" sz="2000" dirty="0" smtClean="0">
                <a:solidFill>
                  <a:srgbClr val="FF00FF"/>
                </a:solidFill>
              </a:rPr>
              <a:t>What does the different class responses tell us? </a:t>
            </a:r>
          </a:p>
          <a:p>
            <a:pPr>
              <a:buNone/>
            </a:pPr>
            <a:endParaRPr lang="en-GB" sz="2000" dirty="0" smtClean="0">
              <a:solidFill>
                <a:srgbClr val="FF00FF"/>
              </a:solidFill>
            </a:endParaRPr>
          </a:p>
          <a:p>
            <a:r>
              <a:rPr lang="en-GB" sz="2000" dirty="0" smtClean="0">
                <a:solidFill>
                  <a:srgbClr val="FF00FF"/>
                </a:solidFill>
              </a:rPr>
              <a:t>What might influence our thoughts?</a:t>
            </a:r>
          </a:p>
          <a:p>
            <a:pPr>
              <a:buNone/>
            </a:pPr>
            <a:endParaRPr lang="en-GB" sz="2000" dirty="0" smtClean="0">
              <a:solidFill>
                <a:srgbClr val="FF00FF"/>
              </a:solidFill>
            </a:endParaRPr>
          </a:p>
          <a:p>
            <a:pPr>
              <a:buNone/>
            </a:pPr>
            <a:endParaRPr lang="en-GB" sz="2000" dirty="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394325" y="1646237"/>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horizontal)">
                                      <p:cBhvr>
                                        <p:cTn id="11" dur="500"/>
                                        <p:tgtEl>
                                          <p:spTgt spid="3">
                                            <p:txEl>
                                              <p:pRg st="2" end="2"/>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horizontal)">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1769</TotalTime>
  <Words>1469</Words>
  <Application>Microsoft Office PowerPoint</Application>
  <PresentationFormat>On-screen Show (4:3)</PresentationFormat>
  <Paragraphs>225</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    Bristol Healthy Schools  Stride  Emotional Health and Wellbeing Programme  Year 11 – Lesson 5 Balancing Your Life</vt:lpstr>
      <vt:lpstr>Our School Values and Ground Rules</vt:lpstr>
      <vt:lpstr>Balancing Your Life</vt:lpstr>
      <vt:lpstr>Balancing Your Life</vt:lpstr>
      <vt:lpstr>Balancing Your Life</vt:lpstr>
      <vt:lpstr>Balancing Your Life</vt:lpstr>
      <vt:lpstr>Balancing Your Life</vt:lpstr>
      <vt:lpstr>Balancing Your Life </vt:lpstr>
      <vt:lpstr>Balancing Your Life </vt:lpstr>
      <vt:lpstr>Balancing Your Life</vt:lpstr>
      <vt:lpstr>Balancing Your Life</vt:lpstr>
      <vt:lpstr>Balancing Your Life </vt:lpstr>
      <vt:lpstr>Balancing Your Life</vt:lpstr>
      <vt:lpstr>Balancing Your Life</vt:lpstr>
      <vt:lpstr>Balancing Your Life</vt:lpstr>
      <vt:lpstr>Balancing Your Life </vt:lpstr>
      <vt:lpstr>Balancing Your Life</vt:lpstr>
      <vt:lpstr>Balancing Your Life</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218</cp:revision>
  <dcterms:created xsi:type="dcterms:W3CDTF">2006-08-16T00:00:00Z</dcterms:created>
  <dcterms:modified xsi:type="dcterms:W3CDTF">2017-12-04T13:25:32Z</dcterms:modified>
</cp:coreProperties>
</file>