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4" r:id="rId3"/>
    <p:sldId id="265" r:id="rId4"/>
    <p:sldId id="268" r:id="rId5"/>
    <p:sldId id="269" r:id="rId6"/>
    <p:sldId id="271" r:id="rId7"/>
    <p:sldId id="272" r:id="rId8"/>
    <p:sldId id="279" r:id="rId9"/>
    <p:sldId id="275" r:id="rId10"/>
    <p:sldId id="276" r:id="rId11"/>
    <p:sldId id="277" r:id="rId12"/>
    <p:sldId id="278" r:id="rId13"/>
    <p:sldId id="27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6957" autoAdjust="0"/>
  </p:normalViewPr>
  <p:slideViewPr>
    <p:cSldViewPr>
      <p:cViewPr varScale="1">
        <p:scale>
          <a:sx n="79" d="100"/>
          <a:sy n="79" d="100"/>
        </p:scale>
        <p:origin x="-170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338E2C-D69D-41F0-9C6B-AF8C55D6A2F8}" type="datetimeFigureOut">
              <a:rPr lang="en-US" smtClean="0"/>
              <a:pPr/>
              <a:t>12/13/2017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E4B9C2-DE7F-455F-AE15-409478145DA6}"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9E4B9C2-DE7F-455F-AE15-409478145DA6}" type="slidenum">
              <a:rPr lang="en-GB" smtClean="0"/>
              <a:pPr/>
              <a:t>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11 – Lesson 6</a:t>
            </a:r>
            <a:br>
              <a:rPr lang="en-GB" dirty="0" smtClean="0">
                <a:solidFill>
                  <a:schemeClr val="tx2">
                    <a:lumMod val="60000"/>
                    <a:lumOff val="40000"/>
                  </a:schemeClr>
                </a:solidFill>
              </a:rPr>
            </a:br>
            <a:r>
              <a:rPr lang="en-GB" dirty="0" smtClean="0">
                <a:solidFill>
                  <a:schemeClr val="tx2">
                    <a:lumMod val="60000"/>
                    <a:lumOff val="40000"/>
                  </a:schemeClr>
                </a:solidFill>
              </a:rPr>
              <a:t>Application of Learning Assessment </a:t>
            </a:r>
            <a:endParaRPr lang="en-GB" dirty="0">
              <a:solidFill>
                <a:schemeClr val="tx2">
                  <a:lumMod val="60000"/>
                  <a:lumOff val="40000"/>
                </a:schemeClr>
              </a:solidFill>
            </a:endParaRPr>
          </a:p>
        </p:txBody>
      </p:sp>
      <p:pic>
        <p:nvPicPr>
          <p:cNvPr id="4" name="Picture 3"/>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457200" y="1600200"/>
            <a:ext cx="5410200" cy="4648200"/>
          </a:xfrm>
          <a:solidFill>
            <a:srgbClr val="FFFF00"/>
          </a:solidFill>
        </p:spPr>
        <p:txBody>
          <a:bodyPr>
            <a:normAutofit fontScale="25000" lnSpcReduction="20000"/>
          </a:bodyPr>
          <a:lstStyle/>
          <a:p>
            <a:pPr lvl="0">
              <a:lnSpc>
                <a:spcPct val="120000"/>
              </a:lnSpc>
            </a:pPr>
            <a:r>
              <a:rPr lang="en-GB" sz="7200" dirty="0" smtClean="0"/>
              <a:t>Respect difference and diversity</a:t>
            </a:r>
          </a:p>
          <a:p>
            <a:pPr lvl="0">
              <a:lnSpc>
                <a:spcPct val="120000"/>
              </a:lnSpc>
            </a:pPr>
            <a:r>
              <a:rPr lang="en-GB" sz="7200" dirty="0" smtClean="0"/>
              <a:t>Listen respectfully </a:t>
            </a:r>
          </a:p>
          <a:p>
            <a:pPr lvl="0">
              <a:lnSpc>
                <a:spcPct val="120000"/>
              </a:lnSpc>
            </a:pPr>
            <a:r>
              <a:rPr lang="en-GB" sz="7200" dirty="0" smtClean="0"/>
              <a:t>Take turns and do not interrupt</a:t>
            </a:r>
          </a:p>
          <a:p>
            <a:pPr lvl="0">
              <a:lnSpc>
                <a:spcPct val="120000"/>
              </a:lnSpc>
            </a:pPr>
            <a:r>
              <a:rPr lang="en-GB" sz="7200" dirty="0" smtClean="0"/>
              <a:t>Respect all ideas and value other’s opinions</a:t>
            </a:r>
          </a:p>
          <a:p>
            <a:pPr lvl="0">
              <a:lnSpc>
                <a:spcPct val="120000"/>
              </a:lnSpc>
            </a:pPr>
            <a:r>
              <a:rPr lang="en-GB" sz="7200" dirty="0" smtClean="0"/>
              <a:t>Positive and polite</a:t>
            </a:r>
          </a:p>
          <a:p>
            <a:pPr lvl="0">
              <a:lnSpc>
                <a:spcPct val="120000"/>
              </a:lnSpc>
            </a:pPr>
            <a:r>
              <a:rPr lang="en-GB" sz="7200" dirty="0" smtClean="0"/>
              <a:t>Trust and confidentiality </a:t>
            </a:r>
          </a:p>
          <a:p>
            <a:pPr lvl="0">
              <a:lnSpc>
                <a:spcPct val="120000"/>
              </a:lnSpc>
            </a:pPr>
            <a:r>
              <a:rPr lang="en-GB" sz="7200" dirty="0" smtClean="0"/>
              <a:t>No negative naming or put-downs</a:t>
            </a:r>
          </a:p>
          <a:p>
            <a:pPr lvl="0">
              <a:lnSpc>
                <a:spcPct val="120000"/>
              </a:lnSpc>
            </a:pPr>
            <a:r>
              <a:rPr lang="en-GB" sz="7200" dirty="0" smtClean="0"/>
              <a:t>The right to say “pass”</a:t>
            </a:r>
          </a:p>
          <a:p>
            <a:pPr>
              <a:lnSpc>
                <a:spcPct val="120000"/>
              </a:lnSpc>
            </a:pPr>
            <a:endParaRPr lang="en-GB" dirty="0" smtClean="0"/>
          </a:p>
          <a:p>
            <a:pPr lvl="0" algn="ctr">
              <a:lnSpc>
                <a:spcPct val="120000"/>
              </a:lnSpc>
              <a:buNone/>
            </a:pPr>
            <a:r>
              <a:rPr lang="en-GB" sz="9600" b="1" dirty="0" smtClean="0">
                <a:solidFill>
                  <a:srgbClr val="FF00FF"/>
                </a:solidFill>
              </a:rPr>
              <a:t>Is everyone happy with these rules?</a:t>
            </a:r>
          </a:p>
          <a:p>
            <a:pPr>
              <a:lnSpc>
                <a:spcPct val="120000"/>
              </a:lnSpc>
            </a:pPr>
            <a:endParaRPr lang="en-GB" dirty="0"/>
          </a:p>
        </p:txBody>
      </p:sp>
      <p:pic>
        <p:nvPicPr>
          <p:cNvPr id="4" name="Picture 2" descr="C:\Users\Keith\Dropbox\Images\school children.jpg"/>
          <p:cNvPicPr>
            <a:picLocks noChangeAspect="1" noChangeArrowheads="1"/>
          </p:cNvPicPr>
          <p:nvPr/>
        </p:nvPicPr>
        <p:blipFill>
          <a:blip r:embed="rId2" cstate="print"/>
          <a:srcRect/>
          <a:stretch>
            <a:fillRect/>
          </a:stretch>
        </p:blipFill>
        <p:spPr bwMode="auto">
          <a:xfrm>
            <a:off x="6019800" y="2819400"/>
            <a:ext cx="2816225" cy="2030413"/>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Application of Learning</a:t>
            </a:r>
            <a:endParaRPr lang="en-GB" sz="2800" dirty="0">
              <a:solidFill>
                <a:schemeClr val="accent6"/>
              </a:solidFill>
            </a:endParaRPr>
          </a:p>
        </p:txBody>
      </p:sp>
      <p:sp>
        <p:nvSpPr>
          <p:cNvPr id="3" name="Content Placeholder 2"/>
          <p:cNvSpPr>
            <a:spLocks noGrp="1"/>
          </p:cNvSpPr>
          <p:nvPr>
            <p:ph idx="1"/>
          </p:nvPr>
        </p:nvSpPr>
        <p:spPr>
          <a:xfrm>
            <a:off x="457200" y="1600200"/>
            <a:ext cx="7315200" cy="4525963"/>
          </a:xfrm>
        </p:spPr>
        <p:style>
          <a:lnRef idx="1">
            <a:schemeClr val="accent6"/>
          </a:lnRef>
          <a:fillRef idx="3">
            <a:schemeClr val="accent6"/>
          </a:fillRef>
          <a:effectRef idx="2">
            <a:schemeClr val="accent6"/>
          </a:effectRef>
          <a:fontRef idx="minor">
            <a:schemeClr val="lt1"/>
          </a:fontRef>
        </p:style>
        <p:txBody>
          <a:bodyPr>
            <a:normAutofit/>
          </a:bodyPr>
          <a:lstStyle/>
          <a:p>
            <a:r>
              <a:rPr lang="en-GB" sz="2000" dirty="0" smtClean="0">
                <a:solidFill>
                  <a:schemeClr val="bg1"/>
                </a:solidFill>
              </a:rPr>
              <a:t>Throughout this year, we have explored and discussed the following areas:</a:t>
            </a:r>
          </a:p>
          <a:p>
            <a:pPr>
              <a:buNone/>
            </a:pPr>
            <a:endParaRPr lang="en-GB" sz="2000" dirty="0" smtClean="0">
              <a:solidFill>
                <a:schemeClr val="bg1"/>
              </a:solidFill>
            </a:endParaRPr>
          </a:p>
          <a:p>
            <a:pPr lvl="1"/>
            <a:r>
              <a:rPr lang="en-GB" sz="1800" dirty="0" smtClean="0">
                <a:solidFill>
                  <a:schemeClr val="bg1"/>
                </a:solidFill>
              </a:rPr>
              <a:t>My Vision – Achieving my Goals</a:t>
            </a:r>
          </a:p>
          <a:p>
            <a:pPr lvl="1"/>
            <a:r>
              <a:rPr lang="en-GB" sz="1800" dirty="0" smtClean="0">
                <a:solidFill>
                  <a:schemeClr val="bg1"/>
                </a:solidFill>
              </a:rPr>
              <a:t>Managing Expectations</a:t>
            </a:r>
          </a:p>
          <a:p>
            <a:pPr lvl="1"/>
            <a:r>
              <a:rPr lang="en-GB" sz="1800" dirty="0" smtClean="0">
                <a:solidFill>
                  <a:schemeClr val="bg1"/>
                </a:solidFill>
              </a:rPr>
              <a:t>Moving On and Looking Forward</a:t>
            </a:r>
          </a:p>
          <a:p>
            <a:pPr lvl="1"/>
            <a:r>
              <a:rPr lang="en-GB" sz="1800" dirty="0" smtClean="0">
                <a:solidFill>
                  <a:schemeClr val="bg1"/>
                </a:solidFill>
              </a:rPr>
              <a:t>Working in a Team</a:t>
            </a:r>
          </a:p>
          <a:p>
            <a:pPr lvl="1"/>
            <a:r>
              <a:rPr lang="en-GB" sz="1800" dirty="0" smtClean="0">
                <a:solidFill>
                  <a:schemeClr val="bg1"/>
                </a:solidFill>
              </a:rPr>
              <a:t>Balancing Your Life</a:t>
            </a:r>
            <a:endParaRPr lang="en-GB" sz="2000" dirty="0" smtClean="0"/>
          </a:p>
          <a:p>
            <a:pPr>
              <a:buNone/>
            </a:pPr>
            <a:endParaRPr lang="en-GB" sz="2000" dirty="0" smtClean="0"/>
          </a:p>
          <a:p>
            <a:pPr>
              <a:buNone/>
            </a:pPr>
            <a:endParaRPr lang="en-GB" sz="2000" dirty="0" smtClean="0"/>
          </a:p>
          <a:p>
            <a:pPr>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dissolve">
                                      <p:cBhvr>
                                        <p:cTn id="23" dur="500"/>
                                        <p:tgtEl>
                                          <p:spTgt spid="3">
                                            <p:txEl>
                                              <p:pRg st="5" end="5"/>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Review and Application of Learning</a:t>
            </a:r>
            <a:endParaRPr lang="en-GB" sz="2800" b="1" dirty="0">
              <a:solidFill>
                <a:schemeClr val="accent6"/>
              </a:solidFill>
            </a:endParaRPr>
          </a:p>
        </p:txBody>
      </p:sp>
      <p:sp>
        <p:nvSpPr>
          <p:cNvPr id="3" name="Content Placeholder 2"/>
          <p:cNvSpPr>
            <a:spLocks noGrp="1"/>
          </p:cNvSpPr>
          <p:nvPr>
            <p:ph idx="1"/>
          </p:nvPr>
        </p:nvSpPr>
        <p:spPr>
          <a:xfrm>
            <a:off x="457200" y="1600200"/>
            <a:ext cx="8153400" cy="4800600"/>
          </a:xfrm>
        </p:spPr>
        <p:style>
          <a:lnRef idx="1">
            <a:schemeClr val="accent2"/>
          </a:lnRef>
          <a:fillRef idx="2">
            <a:schemeClr val="accent2"/>
          </a:fillRef>
          <a:effectRef idx="1">
            <a:schemeClr val="accent2"/>
          </a:effectRef>
          <a:fontRef idx="minor">
            <a:schemeClr val="dk1"/>
          </a:fontRef>
        </p:style>
        <p:txBody>
          <a:bodyPr>
            <a:normAutofit/>
          </a:bodyPr>
          <a:lstStyle/>
          <a:p>
            <a:pPr marL="342900" lvl="1" indent="-342900">
              <a:buFont typeface="Arial" pitchFamily="34" charset="0"/>
              <a:buChar char="•"/>
            </a:pPr>
            <a:r>
              <a:rPr lang="en-GB" sz="1400" b="1" dirty="0" smtClean="0"/>
              <a:t>My Vision  - In this lesson, we worked together identifying:</a:t>
            </a:r>
          </a:p>
          <a:p>
            <a:pPr lvl="1"/>
            <a:r>
              <a:rPr lang="en-GB" sz="1400" dirty="0" smtClean="0"/>
              <a:t>How we need to consider our future work/education options</a:t>
            </a:r>
            <a:endParaRPr lang="en-PH" sz="1400" dirty="0" smtClean="0"/>
          </a:p>
          <a:p>
            <a:pPr lvl="1"/>
            <a:r>
              <a:rPr lang="en-GB" sz="1400" dirty="0" smtClean="0"/>
              <a:t>Why it is important to have a vision of your future and try to identify and plan how you get there</a:t>
            </a:r>
          </a:p>
          <a:p>
            <a:pPr lvl="1"/>
            <a:r>
              <a:rPr lang="en-GB" sz="1400" dirty="0" smtClean="0"/>
              <a:t>The knowledge and skills needed for setting realistic and challenging personal targets</a:t>
            </a:r>
          </a:p>
          <a:p>
            <a:pPr lvl="1"/>
            <a:r>
              <a:rPr lang="en-GB" sz="1400" dirty="0" smtClean="0"/>
              <a:t>Own personal strengths and areas for development and to use this to inform goal setting</a:t>
            </a:r>
          </a:p>
          <a:p>
            <a:pPr lvl="1"/>
            <a:r>
              <a:rPr lang="en-GB" sz="1400" dirty="0" smtClean="0"/>
              <a:t>The drivers for planning our future</a:t>
            </a:r>
          </a:p>
          <a:p>
            <a:pPr lvl="1"/>
            <a:r>
              <a:rPr lang="en-GB" sz="1400" dirty="0" smtClean="0"/>
              <a:t>Help and Support</a:t>
            </a:r>
          </a:p>
          <a:p>
            <a:pPr lvl="1">
              <a:buNone/>
            </a:pPr>
            <a:endParaRPr lang="en-GB" sz="1400" dirty="0" smtClean="0"/>
          </a:p>
          <a:p>
            <a:pPr marL="342900" lvl="1" indent="-342900">
              <a:buFont typeface="Arial" pitchFamily="34" charset="0"/>
              <a:buChar char="•"/>
            </a:pPr>
            <a:r>
              <a:rPr lang="en-GB" sz="1400" b="1" dirty="0" smtClean="0"/>
              <a:t>Managing </a:t>
            </a:r>
            <a:r>
              <a:rPr lang="en-GB" sz="1400" b="1" smtClean="0"/>
              <a:t>Expectations </a:t>
            </a:r>
            <a:r>
              <a:rPr lang="en-GB" sz="1400" b="1" smtClean="0"/>
              <a:t>- </a:t>
            </a:r>
            <a:r>
              <a:rPr lang="en-GB" sz="1400" b="1" dirty="0" smtClean="0"/>
              <a:t>In this lesson, we worked together identifying:</a:t>
            </a:r>
          </a:p>
          <a:p>
            <a:pPr lvl="1"/>
            <a:r>
              <a:rPr lang="en-GB" altLang="zh-CN" sz="1400" dirty="0" smtClean="0">
                <a:ea typeface="SimSun" pitchFamily="2" charset="-122"/>
              </a:rPr>
              <a:t>The expectations or pressure to achieve certain things, behave in a particular way or even to look a certain way </a:t>
            </a:r>
          </a:p>
          <a:p>
            <a:pPr lvl="1">
              <a:lnSpc>
                <a:spcPct val="90000"/>
              </a:lnSpc>
            </a:pPr>
            <a:r>
              <a:rPr lang="en-GB" altLang="zh-CN" sz="1400" dirty="0" smtClean="0">
                <a:ea typeface="SimSun" pitchFamily="2" charset="-122"/>
              </a:rPr>
              <a:t>How expectations and pressure can be a positive influence, helping you to challenge or motivate</a:t>
            </a:r>
          </a:p>
          <a:p>
            <a:pPr lvl="1">
              <a:lnSpc>
                <a:spcPct val="90000"/>
              </a:lnSpc>
            </a:pPr>
            <a:r>
              <a:rPr lang="en-GB" altLang="zh-CN" sz="1400" dirty="0" smtClean="0">
                <a:ea typeface="SimSun" pitchFamily="2" charset="-122"/>
              </a:rPr>
              <a:t>How unrealistic pressure may have a negative impact on us</a:t>
            </a:r>
            <a:endParaRPr lang="en-GB" sz="1400" dirty="0" smtClean="0"/>
          </a:p>
          <a:p>
            <a:pPr lvl="1"/>
            <a:r>
              <a:rPr lang="en-GB" sz="1400" dirty="0" smtClean="0"/>
              <a:t>How  to recognise pressure and have strategies to manage it</a:t>
            </a:r>
          </a:p>
          <a:p>
            <a:pPr lvl="1"/>
            <a:r>
              <a:rPr lang="en-GB" sz="1400" dirty="0" smtClean="0"/>
              <a:t>Help and Support</a:t>
            </a:r>
            <a:endParaRPr lang="en-GB"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dissolve">
                                      <p:cBhvr>
                                        <p:cTn id="11" dur="500"/>
                                        <p:tgtEl>
                                          <p:spTgt spid="3">
                                            <p:txEl>
                                              <p:pRg st="1" end="1"/>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dissolve">
                                      <p:cBhvr>
                                        <p:cTn id="19" dur="500"/>
                                        <p:tgtEl>
                                          <p:spTgt spid="3">
                                            <p:txEl>
                                              <p:pRg st="3" end="3"/>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dissolve">
                                      <p:cBhvr>
                                        <p:cTn id="27" dur="500"/>
                                        <p:tgtEl>
                                          <p:spTgt spid="3">
                                            <p:txEl>
                                              <p:pRg st="5" end="5"/>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dissolve">
                                      <p:cBhvr>
                                        <p:cTn id="31" dur="500"/>
                                        <p:tgtEl>
                                          <p:spTgt spid="3">
                                            <p:txEl>
                                              <p:pRg st="6" end="6"/>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dissolve">
                                      <p:cBhvr>
                                        <p:cTn id="35" dur="500"/>
                                        <p:tgtEl>
                                          <p:spTgt spid="3">
                                            <p:txEl>
                                              <p:pRg st="8" end="8"/>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dissolve">
                                      <p:cBhvr>
                                        <p:cTn id="39" dur="500"/>
                                        <p:tgtEl>
                                          <p:spTgt spid="3">
                                            <p:txEl>
                                              <p:pRg st="9" end="9"/>
                                            </p:txEl>
                                          </p:spTgt>
                                        </p:tgtEl>
                                      </p:cBhvr>
                                    </p:animEffect>
                                  </p:childTnLst>
                                </p:cTn>
                              </p:par>
                            </p:childTnLst>
                          </p:cTn>
                        </p:par>
                        <p:par>
                          <p:cTn id="40" fill="hold">
                            <p:stCondLst>
                              <p:cond delay="4500"/>
                            </p:stCondLst>
                            <p:childTnLst>
                              <p:par>
                                <p:cTn id="41" presetID="9" presetClass="entr" presetSubtype="0" fill="hold" nodeType="after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dissolve">
                                      <p:cBhvr>
                                        <p:cTn id="43" dur="500"/>
                                        <p:tgtEl>
                                          <p:spTgt spid="3">
                                            <p:txEl>
                                              <p:pRg st="10" end="10"/>
                                            </p:txEl>
                                          </p:spTgt>
                                        </p:tgtEl>
                                      </p:cBhvr>
                                    </p:animEffect>
                                  </p:childTnLst>
                                </p:cTn>
                              </p:par>
                            </p:childTnLst>
                          </p:cTn>
                        </p:par>
                        <p:par>
                          <p:cTn id="44" fill="hold">
                            <p:stCondLst>
                              <p:cond delay="5000"/>
                            </p:stCondLst>
                            <p:childTnLst>
                              <p:par>
                                <p:cTn id="45" presetID="9" presetClass="entr" presetSubtype="0" fill="hold" nodeType="after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animEffect transition="in" filter="dissolve">
                                      <p:cBhvr>
                                        <p:cTn id="47" dur="500"/>
                                        <p:tgtEl>
                                          <p:spTgt spid="3">
                                            <p:txEl>
                                              <p:pRg st="11" end="11"/>
                                            </p:txEl>
                                          </p:spTgt>
                                        </p:tgtEl>
                                      </p:cBhvr>
                                    </p:animEffect>
                                  </p:childTnLst>
                                </p:cTn>
                              </p:par>
                            </p:childTnLst>
                          </p:cTn>
                        </p:par>
                        <p:par>
                          <p:cTn id="48" fill="hold">
                            <p:stCondLst>
                              <p:cond delay="5500"/>
                            </p:stCondLst>
                            <p:childTnLst>
                              <p:par>
                                <p:cTn id="49" presetID="9" presetClass="entr" presetSubtype="0" fill="hold" nodeType="after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animEffect transition="in" filter="dissolve">
                                      <p:cBhvr>
                                        <p:cTn id="51" dur="500"/>
                                        <p:tgtEl>
                                          <p:spTgt spid="3">
                                            <p:txEl>
                                              <p:pRg st="12" end="12"/>
                                            </p:txEl>
                                          </p:spTgt>
                                        </p:tgtEl>
                                      </p:cBhvr>
                                    </p:animEffect>
                                  </p:childTnLst>
                                </p:cTn>
                              </p:par>
                            </p:childTnLst>
                          </p:cTn>
                        </p:par>
                        <p:par>
                          <p:cTn id="52" fill="hold">
                            <p:stCondLst>
                              <p:cond delay="6000"/>
                            </p:stCondLst>
                            <p:childTnLst>
                              <p:par>
                                <p:cTn id="53" presetID="9" presetClass="entr" presetSubtype="0" fill="hold" nodeType="afterEffect">
                                  <p:stCondLst>
                                    <p:cond delay="0"/>
                                  </p:stCondLst>
                                  <p:childTnLst>
                                    <p:set>
                                      <p:cBhvr>
                                        <p:cTn id="54" dur="1" fill="hold">
                                          <p:stCondLst>
                                            <p:cond delay="0"/>
                                          </p:stCondLst>
                                        </p:cTn>
                                        <p:tgtEl>
                                          <p:spTgt spid="3">
                                            <p:txEl>
                                              <p:pRg st="13" end="13"/>
                                            </p:txEl>
                                          </p:spTgt>
                                        </p:tgtEl>
                                        <p:attrNameLst>
                                          <p:attrName>style.visibility</p:attrName>
                                        </p:attrNameLst>
                                      </p:cBhvr>
                                      <p:to>
                                        <p:strVal val="visible"/>
                                      </p:to>
                                    </p:set>
                                    <p:animEffect transition="in" filter="dissolve">
                                      <p:cBhvr>
                                        <p:cTn id="55"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Review and Application of Learning</a:t>
            </a:r>
            <a:endParaRPr lang="en-GB" sz="2800" dirty="0"/>
          </a:p>
        </p:txBody>
      </p:sp>
      <p:sp>
        <p:nvSpPr>
          <p:cNvPr id="6" name="Content Placeholder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lnSpcReduction="10000"/>
          </a:bodyPr>
          <a:lstStyle/>
          <a:p>
            <a:pPr marL="342900" lvl="1" indent="-342900">
              <a:buFont typeface="Arial" pitchFamily="34" charset="0"/>
              <a:buChar char="•"/>
            </a:pPr>
            <a:r>
              <a:rPr lang="en-GB" sz="1800" b="1" dirty="0" smtClean="0"/>
              <a:t>Moving On and Looking Forward - In this lesson, we worked together identifying:</a:t>
            </a:r>
          </a:p>
          <a:p>
            <a:pPr lvl="1"/>
            <a:r>
              <a:rPr lang="en-GB" sz="1800" dirty="0" smtClean="0"/>
              <a:t>How moving on and looking forward can be a daunting and challenging</a:t>
            </a:r>
          </a:p>
          <a:p>
            <a:pPr lvl="1"/>
            <a:r>
              <a:rPr lang="en-GB" sz="1800" dirty="0" smtClean="0"/>
              <a:t>The impact of leaving behind a way of life, school and people</a:t>
            </a:r>
          </a:p>
          <a:p>
            <a:pPr lvl="1"/>
            <a:r>
              <a:rPr lang="en-GB" sz="1800" dirty="0" smtClean="0"/>
              <a:t>The  uncertainty of the future and  the excitement and fear of this</a:t>
            </a:r>
          </a:p>
          <a:p>
            <a:pPr lvl="1"/>
            <a:r>
              <a:rPr lang="en-GB" sz="1800" dirty="0" smtClean="0"/>
              <a:t>How we can move on and look forward successfully whatever our choices</a:t>
            </a:r>
          </a:p>
          <a:p>
            <a:pPr lvl="1"/>
            <a:r>
              <a:rPr lang="en-GB" sz="1800" dirty="0" smtClean="0"/>
              <a:t>Help and Support</a:t>
            </a:r>
          </a:p>
          <a:p>
            <a:pPr lvl="1"/>
            <a:endParaRPr lang="en-GB" sz="1800" b="1" dirty="0" smtClean="0"/>
          </a:p>
          <a:p>
            <a:pPr marL="342900" lvl="1" indent="-342900">
              <a:buFont typeface="Arial" pitchFamily="34" charset="0"/>
              <a:buChar char="•"/>
            </a:pPr>
            <a:r>
              <a:rPr lang="en-GB" sz="1800" b="1" dirty="0" smtClean="0"/>
              <a:t>Working in a Team - In this lesson, we worked together identifying:</a:t>
            </a:r>
          </a:p>
          <a:p>
            <a:pPr lvl="1"/>
            <a:r>
              <a:rPr lang="en-GB" sz="1800" dirty="0" smtClean="0"/>
              <a:t>How our future career and roles are likely to involve working as part of a team</a:t>
            </a:r>
          </a:p>
          <a:p>
            <a:pPr lvl="1"/>
            <a:r>
              <a:rPr lang="en-GB" sz="1800" dirty="0" smtClean="0"/>
              <a:t>How effective team working contributes to personal, team and organisational success</a:t>
            </a:r>
          </a:p>
          <a:p>
            <a:pPr lvl="1"/>
            <a:r>
              <a:rPr lang="en-GB" sz="1800" dirty="0" smtClean="0"/>
              <a:t>How working in teams is good for our mental health</a:t>
            </a:r>
          </a:p>
          <a:p>
            <a:pPr lvl="1"/>
            <a:r>
              <a:rPr lang="en-GB" sz="1800" dirty="0" smtClean="0"/>
              <a:t>Team working skills needed to improve employability and career opportunities</a:t>
            </a:r>
          </a:p>
          <a:p>
            <a:pPr lvl="1"/>
            <a:r>
              <a:rPr lang="en-GB" sz="1800" dirty="0" smtClean="0"/>
              <a:t>Help and Support</a:t>
            </a:r>
          </a:p>
          <a:p>
            <a:pPr lvl="1"/>
            <a:endParaRPr lang="en-GB" sz="1600" dirty="0" smtClean="0"/>
          </a:p>
          <a:p>
            <a:pPr lvl="1"/>
            <a:endParaRPr lang="en-GB" sz="1200" b="1" dirty="0" smtClean="0"/>
          </a:p>
          <a:p>
            <a:pPr>
              <a:buNone/>
            </a:pPr>
            <a:endParaRPr lang="en-GB" sz="2000" dirty="0" smtClean="0"/>
          </a:p>
          <a:p>
            <a:endParaRPr lang="en-GB" sz="2000" dirty="0" smtClean="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 calcmode="lin" valueType="num">
                                      <p:cBhvr additive="base">
                                        <p:cTn id="12"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 calcmode="lin" valueType="num">
                                      <p:cBhvr additive="base">
                                        <p:cTn id="22"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 calcmode="lin" valueType="num">
                                      <p:cBhvr additive="base">
                                        <p:cTn id="32"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anim calcmode="lin" valueType="num">
                                      <p:cBhvr additive="base">
                                        <p:cTn id="37"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6">
                                            <p:txEl>
                                              <p:pRg st="8" end="8"/>
                                            </p:txEl>
                                          </p:spTgt>
                                        </p:tgtEl>
                                        <p:attrNameLst>
                                          <p:attrName>style.visibility</p:attrName>
                                        </p:attrNameLst>
                                      </p:cBhvr>
                                      <p:to>
                                        <p:strVal val="visible"/>
                                      </p:to>
                                    </p:set>
                                    <p:anim calcmode="lin" valueType="num">
                                      <p:cBhvr additive="base">
                                        <p:cTn id="42"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6">
                                            <p:txEl>
                                              <p:pRg st="9" end="9"/>
                                            </p:txEl>
                                          </p:spTgt>
                                        </p:tgtEl>
                                        <p:attrNameLst>
                                          <p:attrName>style.visibility</p:attrName>
                                        </p:attrNameLst>
                                      </p:cBhvr>
                                      <p:to>
                                        <p:strVal val="visible"/>
                                      </p:to>
                                    </p:set>
                                    <p:anim calcmode="lin" valueType="num">
                                      <p:cBhvr additive="base">
                                        <p:cTn id="47"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nodeType="afterEffect">
                                  <p:stCondLst>
                                    <p:cond delay="0"/>
                                  </p:stCondLst>
                                  <p:childTnLst>
                                    <p:set>
                                      <p:cBhvr>
                                        <p:cTn id="51" dur="1" fill="hold">
                                          <p:stCondLst>
                                            <p:cond delay="0"/>
                                          </p:stCondLst>
                                        </p:cTn>
                                        <p:tgtEl>
                                          <p:spTgt spid="6">
                                            <p:txEl>
                                              <p:pRg st="10" end="10"/>
                                            </p:txEl>
                                          </p:spTgt>
                                        </p:tgtEl>
                                        <p:attrNameLst>
                                          <p:attrName>style.visibility</p:attrName>
                                        </p:attrNameLst>
                                      </p:cBhvr>
                                      <p:to>
                                        <p:strVal val="visible"/>
                                      </p:to>
                                    </p:set>
                                    <p:anim calcmode="lin" valueType="num">
                                      <p:cBhvr additive="base">
                                        <p:cTn id="52"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nodeType="afterEffect">
                                  <p:stCondLst>
                                    <p:cond delay="0"/>
                                  </p:stCondLst>
                                  <p:childTnLst>
                                    <p:set>
                                      <p:cBhvr>
                                        <p:cTn id="56" dur="1" fill="hold">
                                          <p:stCondLst>
                                            <p:cond delay="0"/>
                                          </p:stCondLst>
                                        </p:cTn>
                                        <p:tgtEl>
                                          <p:spTgt spid="6">
                                            <p:txEl>
                                              <p:pRg st="11" end="11"/>
                                            </p:txEl>
                                          </p:spTgt>
                                        </p:tgtEl>
                                        <p:attrNameLst>
                                          <p:attrName>style.visibility</p:attrName>
                                        </p:attrNameLst>
                                      </p:cBhvr>
                                      <p:to>
                                        <p:strVal val="visible"/>
                                      </p:to>
                                    </p:set>
                                    <p:anim calcmode="lin" valueType="num">
                                      <p:cBhvr additive="base">
                                        <p:cTn id="57"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6">
                                            <p:txEl>
                                              <p:pRg st="11" end="11"/>
                                            </p:txEl>
                                          </p:spTgt>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nodeType="afterEffect">
                                  <p:stCondLst>
                                    <p:cond delay="0"/>
                                  </p:stCondLst>
                                  <p:childTnLst>
                                    <p:set>
                                      <p:cBhvr>
                                        <p:cTn id="61" dur="1" fill="hold">
                                          <p:stCondLst>
                                            <p:cond delay="0"/>
                                          </p:stCondLst>
                                        </p:cTn>
                                        <p:tgtEl>
                                          <p:spTgt spid="6">
                                            <p:txEl>
                                              <p:pRg st="12" end="12"/>
                                            </p:txEl>
                                          </p:spTgt>
                                        </p:tgtEl>
                                        <p:attrNameLst>
                                          <p:attrName>style.visibility</p:attrName>
                                        </p:attrNameLst>
                                      </p:cBhvr>
                                      <p:to>
                                        <p:strVal val="visible"/>
                                      </p:to>
                                    </p:set>
                                    <p:anim calcmode="lin" valueType="num">
                                      <p:cBhvr additive="base">
                                        <p:cTn id="62" dur="500" fill="hold"/>
                                        <p:tgtEl>
                                          <p:spTgt spid="6">
                                            <p:txEl>
                                              <p:pRg st="12" end="12"/>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6">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Review and Application of Learning</a:t>
            </a:r>
            <a:endParaRPr lang="en-GB" sz="2800" dirty="0"/>
          </a:p>
        </p:txBody>
      </p:sp>
      <p:sp>
        <p:nvSpPr>
          <p:cNvPr id="6" name="Content Placeholder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a:bodyPr>
          <a:lstStyle/>
          <a:p>
            <a:pPr marL="342900" lvl="1" indent="-342900">
              <a:buFont typeface="Arial" pitchFamily="34" charset="0"/>
              <a:buChar char="•"/>
            </a:pPr>
            <a:r>
              <a:rPr lang="en-GB" sz="1800" b="1" dirty="0" smtClean="0"/>
              <a:t>Balancing Your Life - In this lesson, we worked together identifying:</a:t>
            </a:r>
          </a:p>
          <a:p>
            <a:pPr lvl="1"/>
            <a:r>
              <a:rPr lang="en-US" sz="1800" dirty="0" smtClean="0"/>
              <a:t>How a balanced life is one where we spread our energy and effort, emotional, intellectual, imaginative, spiritual and physical, between key areas of importance</a:t>
            </a:r>
          </a:p>
          <a:p>
            <a:pPr lvl="1"/>
            <a:r>
              <a:rPr lang="en-US" sz="1800" dirty="0" smtClean="0"/>
              <a:t>How the neglect of one or more areas may threaten the quality of and impact negatively on our mental health</a:t>
            </a:r>
          </a:p>
          <a:p>
            <a:pPr lvl="1"/>
            <a:r>
              <a:rPr lang="en-GB" sz="1800" dirty="0" smtClean="0"/>
              <a:t>Understand the importance of balance in our lives and how lack of this can impact on our mental health</a:t>
            </a:r>
          </a:p>
          <a:p>
            <a:pPr lvl="1"/>
            <a:r>
              <a:rPr lang="en-GB" sz="1800" dirty="0" smtClean="0"/>
              <a:t>Help and Support</a:t>
            </a:r>
          </a:p>
          <a:p>
            <a:pPr lvl="1"/>
            <a:endParaRPr lang="en-GB" sz="1600" dirty="0" smtClean="0"/>
          </a:p>
          <a:p>
            <a:pPr lvl="1"/>
            <a:endParaRPr lang="en-GB" sz="2000" dirty="0" smtClean="0">
              <a:solidFill>
                <a:schemeClr val="accent4">
                  <a:lumMod val="75000"/>
                </a:schemeClr>
              </a:solidFill>
            </a:endParaRPr>
          </a:p>
          <a:p>
            <a:pPr>
              <a:buNone/>
            </a:pPr>
            <a:endParaRPr lang="en-GB" sz="2000" dirty="0" smtClean="0"/>
          </a:p>
          <a:p>
            <a:endParaRPr lang="en-GB" sz="2000" dirty="0" smtClean="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Effect transition="in" filter="dissolve">
                                      <p:cBhvr>
                                        <p:cTn id="11" dur="500"/>
                                        <p:tgtEl>
                                          <p:spTgt spid="6">
                                            <p:txEl>
                                              <p:pRg st="1" end="1"/>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dissolve">
                                      <p:cBhvr>
                                        <p:cTn id="15" dur="500"/>
                                        <p:tgtEl>
                                          <p:spTgt spid="6">
                                            <p:txEl>
                                              <p:pRg st="2" end="2"/>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Effect transition="in" filter="dissolve">
                                      <p:cBhvr>
                                        <p:cTn id="19" dur="500"/>
                                        <p:tgtEl>
                                          <p:spTgt spid="6">
                                            <p:txEl>
                                              <p:pRg st="3" end="3"/>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dissolve">
                                      <p:cBhvr>
                                        <p:cTn id="23"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Review and Application of Learning</a:t>
            </a:r>
            <a:endParaRPr lang="en-GB" sz="2800" dirty="0"/>
          </a:p>
        </p:txBody>
      </p:sp>
      <p:sp>
        <p:nvSpPr>
          <p:cNvPr id="3" name="Content Placeholder 2"/>
          <p:cNvSpPr>
            <a:spLocks noGrp="1"/>
          </p:cNvSpPr>
          <p:nvPr>
            <p:ph idx="1"/>
          </p:nvPr>
        </p:nvSpPr>
        <p:spPr>
          <a:xfrm>
            <a:off x="381000" y="1219200"/>
            <a:ext cx="8229600" cy="5410200"/>
          </a:xfrm>
          <a:solidFill>
            <a:schemeClr val="bg2"/>
          </a:solidFill>
        </p:spPr>
        <p:txBody>
          <a:bodyPr>
            <a:normAutofit fontScale="70000" lnSpcReduction="20000"/>
          </a:bodyPr>
          <a:lstStyle/>
          <a:p>
            <a:pPr>
              <a:buNone/>
            </a:pPr>
            <a:r>
              <a:rPr lang="en-GB" sz="2900" b="1" dirty="0" smtClean="0"/>
              <a:t>In Groups of 5:</a:t>
            </a:r>
          </a:p>
          <a:p>
            <a:pPr>
              <a:buNone/>
            </a:pPr>
            <a:endParaRPr lang="en-GB" sz="2300" dirty="0" smtClean="0"/>
          </a:p>
          <a:p>
            <a:r>
              <a:rPr lang="en-GB" sz="2300" dirty="0" smtClean="0">
                <a:solidFill>
                  <a:srgbClr val="FF00FF"/>
                </a:solidFill>
              </a:rPr>
              <a:t>Some local employers are advertising careers opportunities in the following roles and information:</a:t>
            </a:r>
          </a:p>
          <a:p>
            <a:pPr lvl="1"/>
            <a:r>
              <a:rPr lang="en-GB" sz="2300" dirty="0" smtClean="0">
                <a:solidFill>
                  <a:srgbClr val="FF00FF"/>
                </a:solidFill>
              </a:rPr>
              <a:t>Nurse</a:t>
            </a:r>
          </a:p>
          <a:p>
            <a:pPr lvl="1"/>
            <a:r>
              <a:rPr lang="en-GB" sz="2300" dirty="0" smtClean="0">
                <a:solidFill>
                  <a:srgbClr val="FF00FF"/>
                </a:solidFill>
              </a:rPr>
              <a:t>Engineer</a:t>
            </a:r>
          </a:p>
          <a:p>
            <a:pPr lvl="1"/>
            <a:r>
              <a:rPr lang="en-GB" sz="2300" dirty="0" smtClean="0">
                <a:solidFill>
                  <a:srgbClr val="FF00FF"/>
                </a:solidFill>
              </a:rPr>
              <a:t>Newspaper Reporter</a:t>
            </a:r>
          </a:p>
          <a:p>
            <a:pPr lvl="1"/>
            <a:r>
              <a:rPr lang="en-GB" sz="2300" dirty="0" smtClean="0">
                <a:solidFill>
                  <a:srgbClr val="FF00FF"/>
                </a:solidFill>
              </a:rPr>
              <a:t>All involve working in teams, under pressure and shift work or unsocial hours</a:t>
            </a:r>
          </a:p>
          <a:p>
            <a:pPr lvl="1">
              <a:buNone/>
            </a:pPr>
            <a:endParaRPr lang="en-GB" sz="2300" dirty="0" smtClean="0">
              <a:solidFill>
                <a:srgbClr val="FF00FF"/>
              </a:solidFill>
            </a:endParaRPr>
          </a:p>
          <a:p>
            <a:r>
              <a:rPr lang="en-GB" sz="2300" dirty="0" smtClean="0">
                <a:solidFill>
                  <a:srgbClr val="FF00FF"/>
                </a:solidFill>
              </a:rPr>
              <a:t>Choose one of the roles</a:t>
            </a:r>
          </a:p>
          <a:p>
            <a:r>
              <a:rPr lang="en-GB" sz="2300" dirty="0" smtClean="0">
                <a:solidFill>
                  <a:srgbClr val="FF00FF"/>
                </a:solidFill>
              </a:rPr>
              <a:t>The employers want to see if you are the right person for one of the roles so have asked all applicants to respond under the following headings:</a:t>
            </a:r>
          </a:p>
          <a:p>
            <a:endParaRPr lang="en-GB" sz="2300" dirty="0" smtClean="0">
              <a:solidFill>
                <a:srgbClr val="FF00FF"/>
              </a:solidFill>
            </a:endParaRPr>
          </a:p>
          <a:p>
            <a:r>
              <a:rPr lang="en-GB" sz="2300" dirty="0" smtClean="0"/>
              <a:t>My Vision – show how your vision and goals align with the role requirements</a:t>
            </a:r>
          </a:p>
          <a:p>
            <a:r>
              <a:rPr lang="en-GB" sz="2300" dirty="0" smtClean="0"/>
              <a:t>Managing Expectations – show how you can manage the pressure of the role</a:t>
            </a:r>
          </a:p>
          <a:p>
            <a:r>
              <a:rPr lang="en-GB" sz="2300" dirty="0" smtClean="0"/>
              <a:t>Moving On and Looking Forward – how you are able to change your current lifestyle to meet the demands of the role, it’s hours and impact on your life</a:t>
            </a:r>
          </a:p>
          <a:p>
            <a:r>
              <a:rPr lang="en-GB" sz="2300" dirty="0" smtClean="0"/>
              <a:t>Working in a Team – show the skills you have to work as part of a team and deliver results</a:t>
            </a:r>
          </a:p>
          <a:p>
            <a:r>
              <a:rPr lang="en-GB" sz="2300" dirty="0" smtClean="0"/>
              <a:t>Balancing Your Life – show how your values and choices align with the role requirements</a:t>
            </a:r>
          </a:p>
          <a:p>
            <a:endParaRPr lang="en-GB" sz="2300" dirty="0" smtClean="0">
              <a:solidFill>
                <a:srgbClr val="FF00FF"/>
              </a:solidFill>
            </a:endParaRPr>
          </a:p>
          <a:p>
            <a:r>
              <a:rPr lang="en-GB" sz="2300" dirty="0" smtClean="0">
                <a:solidFill>
                  <a:srgbClr val="FF00FF"/>
                </a:solidFill>
              </a:rPr>
              <a:t>You have 30 minutes to discuss, agree and write down your response</a:t>
            </a:r>
          </a:p>
          <a:p>
            <a:r>
              <a:rPr lang="en-GB" sz="2300" dirty="0" smtClean="0">
                <a:solidFill>
                  <a:srgbClr val="FF00FF"/>
                </a:solidFill>
              </a:rPr>
              <a:t>Each group will then select someone to present these to the whole class</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 calcmode="lin" valueType="num">
                                      <p:cBhvr additive="base">
                                        <p:cTn id="1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nodeType="after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 calcmode="lin" valueType="num">
                                      <p:cBhvr additive="base">
                                        <p:cTn id="3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1" fill="hold" nodeType="after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1" fill="hold" nodeType="after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 calcmode="lin" valueType="num">
                                      <p:cBhvr additive="base">
                                        <p:cTn id="42"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11" end="11"/>
                                            </p:txEl>
                                          </p:spTgt>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 presetClass="entr" presetSubtype="1" fill="hold" nodeType="after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anim calcmode="lin" valueType="num">
                                      <p:cBhvr additive="base">
                                        <p:cTn id="47"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12" end="12"/>
                                            </p:txEl>
                                          </p:spTgt>
                                        </p:tgtEl>
                                        <p:attrNameLst>
                                          <p:attrName>ppt_y</p:attrName>
                                        </p:attrNameLst>
                                      </p:cBhvr>
                                      <p:tavLst>
                                        <p:tav tm="0">
                                          <p:val>
                                            <p:strVal val="0-#ppt_h/2"/>
                                          </p:val>
                                        </p:tav>
                                        <p:tav tm="100000">
                                          <p:val>
                                            <p:strVal val="#ppt_y"/>
                                          </p:val>
                                        </p:tav>
                                      </p:tavLst>
                                    </p:anim>
                                  </p:childTnLst>
                                </p:cTn>
                              </p:par>
                            </p:childTnLst>
                          </p:cTn>
                        </p:par>
                        <p:par>
                          <p:cTn id="49" fill="hold">
                            <p:stCondLst>
                              <p:cond delay="4500"/>
                            </p:stCondLst>
                            <p:childTnLst>
                              <p:par>
                                <p:cTn id="50" presetID="2" presetClass="entr" presetSubtype="1" fill="hold" nodeType="afterEffect">
                                  <p:stCondLst>
                                    <p:cond delay="0"/>
                                  </p:stCondLst>
                                  <p:childTnLst>
                                    <p:set>
                                      <p:cBhvr>
                                        <p:cTn id="51" dur="1" fill="hold">
                                          <p:stCondLst>
                                            <p:cond delay="0"/>
                                          </p:stCondLst>
                                        </p:cTn>
                                        <p:tgtEl>
                                          <p:spTgt spid="3">
                                            <p:txEl>
                                              <p:pRg st="13" end="13"/>
                                            </p:txEl>
                                          </p:spTgt>
                                        </p:tgtEl>
                                        <p:attrNameLst>
                                          <p:attrName>style.visibility</p:attrName>
                                        </p:attrNameLst>
                                      </p:cBhvr>
                                      <p:to>
                                        <p:strVal val="visible"/>
                                      </p:to>
                                    </p:set>
                                    <p:anim calcmode="lin" valueType="num">
                                      <p:cBhvr additive="base">
                                        <p:cTn id="52"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13" end="13"/>
                                            </p:txEl>
                                          </p:spTgt>
                                        </p:tgtEl>
                                        <p:attrNameLst>
                                          <p:attrName>ppt_y</p:attrName>
                                        </p:attrNameLst>
                                      </p:cBhvr>
                                      <p:tavLst>
                                        <p:tav tm="0">
                                          <p:val>
                                            <p:strVal val="0-#ppt_h/2"/>
                                          </p:val>
                                        </p:tav>
                                        <p:tav tm="100000">
                                          <p:val>
                                            <p:strVal val="#ppt_y"/>
                                          </p:val>
                                        </p:tav>
                                      </p:tavLst>
                                    </p:anim>
                                  </p:childTnLst>
                                </p:cTn>
                              </p:par>
                            </p:childTnLst>
                          </p:cTn>
                        </p:par>
                        <p:par>
                          <p:cTn id="54" fill="hold">
                            <p:stCondLst>
                              <p:cond delay="5000"/>
                            </p:stCondLst>
                            <p:childTnLst>
                              <p:par>
                                <p:cTn id="55" presetID="2" presetClass="entr" presetSubtype="1" fill="hold" nodeType="afterEffect">
                                  <p:stCondLst>
                                    <p:cond delay="0"/>
                                  </p:stCondLst>
                                  <p:childTnLst>
                                    <p:set>
                                      <p:cBhvr>
                                        <p:cTn id="56" dur="1" fill="hold">
                                          <p:stCondLst>
                                            <p:cond delay="0"/>
                                          </p:stCondLst>
                                        </p:cTn>
                                        <p:tgtEl>
                                          <p:spTgt spid="3">
                                            <p:txEl>
                                              <p:pRg st="14" end="14"/>
                                            </p:txEl>
                                          </p:spTgt>
                                        </p:tgtEl>
                                        <p:attrNameLst>
                                          <p:attrName>style.visibility</p:attrName>
                                        </p:attrNameLst>
                                      </p:cBhvr>
                                      <p:to>
                                        <p:strVal val="visible"/>
                                      </p:to>
                                    </p:set>
                                    <p:anim calcmode="lin" valueType="num">
                                      <p:cBhvr additive="base">
                                        <p:cTn id="57"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14" end="14"/>
                                            </p:txEl>
                                          </p:spTgt>
                                        </p:tgtEl>
                                        <p:attrNameLst>
                                          <p:attrName>ppt_y</p:attrName>
                                        </p:attrNameLst>
                                      </p:cBhvr>
                                      <p:tavLst>
                                        <p:tav tm="0">
                                          <p:val>
                                            <p:strVal val="0-#ppt_h/2"/>
                                          </p:val>
                                        </p:tav>
                                        <p:tav tm="100000">
                                          <p:val>
                                            <p:strVal val="#ppt_y"/>
                                          </p:val>
                                        </p:tav>
                                      </p:tavLst>
                                    </p:anim>
                                  </p:childTnLst>
                                </p:cTn>
                              </p:par>
                            </p:childTnLst>
                          </p:cTn>
                        </p:par>
                        <p:par>
                          <p:cTn id="59" fill="hold">
                            <p:stCondLst>
                              <p:cond delay="5500"/>
                            </p:stCondLst>
                            <p:childTnLst>
                              <p:par>
                                <p:cTn id="60" presetID="2" presetClass="entr" presetSubtype="1" fill="hold" nodeType="afterEffect">
                                  <p:stCondLst>
                                    <p:cond delay="0"/>
                                  </p:stCondLst>
                                  <p:childTnLst>
                                    <p:set>
                                      <p:cBhvr>
                                        <p:cTn id="61" dur="1" fill="hold">
                                          <p:stCondLst>
                                            <p:cond delay="0"/>
                                          </p:stCondLst>
                                        </p:cTn>
                                        <p:tgtEl>
                                          <p:spTgt spid="3">
                                            <p:txEl>
                                              <p:pRg st="15" end="15"/>
                                            </p:txEl>
                                          </p:spTgt>
                                        </p:tgtEl>
                                        <p:attrNameLst>
                                          <p:attrName>style.visibility</p:attrName>
                                        </p:attrNameLst>
                                      </p:cBhvr>
                                      <p:to>
                                        <p:strVal val="visible"/>
                                      </p:to>
                                    </p:set>
                                    <p:anim calcmode="lin" valueType="num">
                                      <p:cBhvr additive="base">
                                        <p:cTn id="62"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15" end="15"/>
                                            </p:txEl>
                                          </p:spTgt>
                                        </p:tgtEl>
                                        <p:attrNameLst>
                                          <p:attrName>ppt_y</p:attrName>
                                        </p:attrNameLst>
                                      </p:cBhvr>
                                      <p:tavLst>
                                        <p:tav tm="0">
                                          <p:val>
                                            <p:strVal val="0-#ppt_h/2"/>
                                          </p:val>
                                        </p:tav>
                                        <p:tav tm="100000">
                                          <p:val>
                                            <p:strVal val="#ppt_y"/>
                                          </p:val>
                                        </p:tav>
                                      </p:tavLst>
                                    </p:anim>
                                  </p:childTnLst>
                                </p:cTn>
                              </p:par>
                            </p:childTnLst>
                          </p:cTn>
                        </p:par>
                        <p:par>
                          <p:cTn id="64" fill="hold">
                            <p:stCondLst>
                              <p:cond delay="6000"/>
                            </p:stCondLst>
                            <p:childTnLst>
                              <p:par>
                                <p:cTn id="65" presetID="2" presetClass="entr" presetSubtype="1" fill="hold" nodeType="afterEffect">
                                  <p:stCondLst>
                                    <p:cond delay="0"/>
                                  </p:stCondLst>
                                  <p:childTnLst>
                                    <p:set>
                                      <p:cBhvr>
                                        <p:cTn id="66" dur="1" fill="hold">
                                          <p:stCondLst>
                                            <p:cond delay="0"/>
                                          </p:stCondLst>
                                        </p:cTn>
                                        <p:tgtEl>
                                          <p:spTgt spid="3">
                                            <p:txEl>
                                              <p:pRg st="17" end="17"/>
                                            </p:txEl>
                                          </p:spTgt>
                                        </p:tgtEl>
                                        <p:attrNameLst>
                                          <p:attrName>style.visibility</p:attrName>
                                        </p:attrNameLst>
                                      </p:cBhvr>
                                      <p:to>
                                        <p:strVal val="visible"/>
                                      </p:to>
                                    </p:set>
                                    <p:anim calcmode="lin" valueType="num">
                                      <p:cBhvr additive="base">
                                        <p:cTn id="67" dur="500" fill="hold"/>
                                        <p:tgtEl>
                                          <p:spTgt spid="3">
                                            <p:txEl>
                                              <p:pRg st="17" end="17"/>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7" end="17"/>
                                            </p:txEl>
                                          </p:spTgt>
                                        </p:tgtEl>
                                        <p:attrNameLst>
                                          <p:attrName>ppt_y</p:attrName>
                                        </p:attrNameLst>
                                      </p:cBhvr>
                                      <p:tavLst>
                                        <p:tav tm="0">
                                          <p:val>
                                            <p:strVal val="0-#ppt_h/2"/>
                                          </p:val>
                                        </p:tav>
                                        <p:tav tm="100000">
                                          <p:val>
                                            <p:strVal val="#ppt_y"/>
                                          </p:val>
                                        </p:tav>
                                      </p:tavLst>
                                    </p:anim>
                                  </p:childTnLst>
                                </p:cTn>
                              </p:par>
                            </p:childTnLst>
                          </p:cTn>
                        </p:par>
                        <p:par>
                          <p:cTn id="69" fill="hold">
                            <p:stCondLst>
                              <p:cond delay="6500"/>
                            </p:stCondLst>
                            <p:childTnLst>
                              <p:par>
                                <p:cTn id="70" presetID="2" presetClass="entr" presetSubtype="1" fill="hold" nodeType="afterEffect">
                                  <p:stCondLst>
                                    <p:cond delay="0"/>
                                  </p:stCondLst>
                                  <p:childTnLst>
                                    <p:set>
                                      <p:cBhvr>
                                        <p:cTn id="71" dur="1" fill="hold">
                                          <p:stCondLst>
                                            <p:cond delay="0"/>
                                          </p:stCondLst>
                                        </p:cTn>
                                        <p:tgtEl>
                                          <p:spTgt spid="3">
                                            <p:txEl>
                                              <p:pRg st="18" end="18"/>
                                            </p:txEl>
                                          </p:spTgt>
                                        </p:tgtEl>
                                        <p:attrNameLst>
                                          <p:attrName>style.visibility</p:attrName>
                                        </p:attrNameLst>
                                      </p:cBhvr>
                                      <p:to>
                                        <p:strVal val="visible"/>
                                      </p:to>
                                    </p:set>
                                    <p:anim calcmode="lin" valueType="num">
                                      <p:cBhvr additive="base">
                                        <p:cTn id="72" dur="500" fill="hold"/>
                                        <p:tgtEl>
                                          <p:spTgt spid="3">
                                            <p:txEl>
                                              <p:pRg st="18" end="18"/>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3">
                                            <p:txEl>
                                              <p:pRg st="18" end="18"/>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1295</TotalTime>
  <Words>970</Words>
  <Application>Microsoft Office PowerPoint</Application>
  <PresentationFormat>On-screen Show (4:3)</PresentationFormat>
  <Paragraphs>107</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   Bristol Healthy Schools  Stride  Emotional Health and Wellbeing Programme  Year 11 – Lesson 6 Application of Learning Assessment </vt:lpstr>
      <vt:lpstr>Our School Values and Ground Rules</vt:lpstr>
      <vt:lpstr>Application of Learning</vt:lpstr>
      <vt:lpstr>Review and Application of Learning</vt:lpstr>
      <vt:lpstr>Review and Application of Learning</vt:lpstr>
      <vt:lpstr>Review and Application of Learning</vt:lpstr>
      <vt:lpstr>Review and Application of Learning</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183</cp:revision>
  <dcterms:created xsi:type="dcterms:W3CDTF">2006-08-16T00:00:00Z</dcterms:created>
  <dcterms:modified xsi:type="dcterms:W3CDTF">2017-12-13T12:40:21Z</dcterms:modified>
</cp:coreProperties>
</file>