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6"/>
  </p:notesMasterIdLst>
  <p:sldIdLst>
    <p:sldId id="261" r:id="rId5"/>
    <p:sldId id="308" r:id="rId6"/>
    <p:sldId id="659" r:id="rId7"/>
    <p:sldId id="309" r:id="rId8"/>
    <p:sldId id="609" r:id="rId9"/>
    <p:sldId id="652" r:id="rId10"/>
    <p:sldId id="658" r:id="rId11"/>
    <p:sldId id="626" r:id="rId12"/>
    <p:sldId id="623" r:id="rId13"/>
    <p:sldId id="616" r:id="rId14"/>
    <p:sldId id="617" r:id="rId15"/>
    <p:sldId id="646" r:id="rId16"/>
    <p:sldId id="645" r:id="rId17"/>
    <p:sldId id="653" r:id="rId18"/>
    <p:sldId id="647" r:id="rId19"/>
    <p:sldId id="632" r:id="rId20"/>
    <p:sldId id="648" r:id="rId21"/>
    <p:sldId id="649" r:id="rId22"/>
    <p:sldId id="650" r:id="rId23"/>
    <p:sldId id="654" r:id="rId24"/>
    <p:sldId id="655" r:id="rId25"/>
    <p:sldId id="656" r:id="rId26"/>
    <p:sldId id="657" r:id="rId27"/>
    <p:sldId id="625" r:id="rId28"/>
    <p:sldId id="619" r:id="rId29"/>
    <p:sldId id="333" r:id="rId30"/>
    <p:sldId id="644" r:id="rId31"/>
    <p:sldId id="622" r:id="rId32"/>
    <p:sldId id="295" r:id="rId33"/>
    <p:sldId id="620" r:id="rId34"/>
    <p:sldId id="643" r:id="rId35"/>
  </p:sldIdLst>
  <p:sldSz cx="10080625" cy="7559675"/>
  <p:notesSz cx="7559675" cy="10691813"/>
  <p:defaultTextStyle>
    <a:defPPr>
      <a:defRPr lang="en-GB"/>
    </a:defPPr>
    <a:lvl1pPr algn="l" defTabSz="449263" rtl="0" fontAlgn="base" hangingPunct="0">
      <a:lnSpc>
        <a:spcPct val="93000"/>
      </a:lnSpc>
      <a:spcBef>
        <a:spcPct val="0"/>
      </a:spcBef>
      <a:spcAft>
        <a:spcPct val="0"/>
      </a:spcAft>
      <a:buClr>
        <a:srgbClr val="000000"/>
      </a:buClr>
      <a:buSzPct val="45000"/>
      <a:buFont typeface="Wingdings" panose="05000000000000000000" pitchFamily="2" charset="2"/>
      <a:defRPr sz="2400" kern="1200">
        <a:solidFill>
          <a:schemeClr val="tx1"/>
        </a:solidFill>
        <a:latin typeface="Arial" panose="020B0604020202020204" pitchFamily="34" charset="0"/>
        <a:ea typeface="ヒラギノ角ゴ Pro W3" pitchFamily="122" charset="-128"/>
        <a:cs typeface="+mn-cs"/>
      </a:defRPr>
    </a:lvl1pPr>
    <a:lvl2pPr marL="431800" indent="-215900" algn="l" defTabSz="449263" rtl="0" fontAlgn="base" hangingPunct="0">
      <a:lnSpc>
        <a:spcPct val="93000"/>
      </a:lnSpc>
      <a:spcBef>
        <a:spcPct val="0"/>
      </a:spcBef>
      <a:spcAft>
        <a:spcPct val="0"/>
      </a:spcAft>
      <a:buClr>
        <a:srgbClr val="000000"/>
      </a:buClr>
      <a:buSzPct val="45000"/>
      <a:buFont typeface="Wingdings" panose="05000000000000000000" pitchFamily="2" charset="2"/>
      <a:defRPr sz="2400" kern="1200">
        <a:solidFill>
          <a:schemeClr val="tx1"/>
        </a:solidFill>
        <a:latin typeface="Arial" panose="020B0604020202020204" pitchFamily="34" charset="0"/>
        <a:ea typeface="ヒラギノ角ゴ Pro W3" pitchFamily="122" charset="-128"/>
        <a:cs typeface="+mn-cs"/>
      </a:defRPr>
    </a:lvl2pPr>
    <a:lvl3pPr marL="647700" indent="-215900" algn="l" defTabSz="449263" rtl="0" fontAlgn="base" hangingPunct="0">
      <a:lnSpc>
        <a:spcPct val="93000"/>
      </a:lnSpc>
      <a:spcBef>
        <a:spcPct val="0"/>
      </a:spcBef>
      <a:spcAft>
        <a:spcPct val="0"/>
      </a:spcAft>
      <a:buClr>
        <a:srgbClr val="000000"/>
      </a:buClr>
      <a:buSzPct val="45000"/>
      <a:buFont typeface="Wingdings" panose="05000000000000000000" pitchFamily="2" charset="2"/>
      <a:defRPr sz="2400" kern="1200">
        <a:solidFill>
          <a:schemeClr val="tx1"/>
        </a:solidFill>
        <a:latin typeface="Arial" panose="020B0604020202020204" pitchFamily="34" charset="0"/>
        <a:ea typeface="ヒラギノ角ゴ Pro W3" pitchFamily="122" charset="-128"/>
        <a:cs typeface="+mn-cs"/>
      </a:defRPr>
    </a:lvl3pPr>
    <a:lvl4pPr marL="863600" indent="-215900" algn="l" defTabSz="449263" rtl="0" fontAlgn="base" hangingPunct="0">
      <a:lnSpc>
        <a:spcPct val="93000"/>
      </a:lnSpc>
      <a:spcBef>
        <a:spcPct val="0"/>
      </a:spcBef>
      <a:spcAft>
        <a:spcPct val="0"/>
      </a:spcAft>
      <a:buClr>
        <a:srgbClr val="000000"/>
      </a:buClr>
      <a:buSzPct val="45000"/>
      <a:buFont typeface="Wingdings" panose="05000000000000000000" pitchFamily="2" charset="2"/>
      <a:defRPr sz="2400" kern="1200">
        <a:solidFill>
          <a:schemeClr val="tx1"/>
        </a:solidFill>
        <a:latin typeface="Arial" panose="020B0604020202020204" pitchFamily="34" charset="0"/>
        <a:ea typeface="ヒラギノ角ゴ Pro W3" pitchFamily="122" charset="-128"/>
        <a:cs typeface="+mn-cs"/>
      </a:defRPr>
    </a:lvl4pPr>
    <a:lvl5pPr marL="1079500" indent="-215900" algn="l" defTabSz="449263" rtl="0" fontAlgn="base" hangingPunct="0">
      <a:lnSpc>
        <a:spcPct val="93000"/>
      </a:lnSpc>
      <a:spcBef>
        <a:spcPct val="0"/>
      </a:spcBef>
      <a:spcAft>
        <a:spcPct val="0"/>
      </a:spcAft>
      <a:buClr>
        <a:srgbClr val="000000"/>
      </a:buClr>
      <a:buSzPct val="45000"/>
      <a:buFont typeface="Wingdings" panose="05000000000000000000" pitchFamily="2" charset="2"/>
      <a:defRPr sz="2400" kern="1200">
        <a:solidFill>
          <a:schemeClr val="tx1"/>
        </a:solidFill>
        <a:latin typeface="Arial" panose="020B0604020202020204" pitchFamily="34" charset="0"/>
        <a:ea typeface="ヒラギノ角ゴ Pro W3" pitchFamily="122"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122"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122"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122"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122"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056FDF-BB85-4E17-BE32-CCEADC9ECB7B}" v="384" dt="2022-03-08T10:03:05.5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3" autoAdjust="0"/>
    <p:restoredTop sz="86388" autoAdjust="0"/>
  </p:normalViewPr>
  <p:slideViewPr>
    <p:cSldViewPr snapToGrid="0">
      <p:cViewPr varScale="1">
        <p:scale>
          <a:sx n="52" d="100"/>
          <a:sy n="52" d="100"/>
        </p:scale>
        <p:origin x="820" y="8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a:extLst>
              <a:ext uri="{FF2B5EF4-FFF2-40B4-BE49-F238E27FC236}">
                <a16:creationId xmlns:a16="http://schemas.microsoft.com/office/drawing/2014/main" id="{76AE1554-8F7D-46C7-A213-235C75312EAF}"/>
              </a:ext>
            </a:extLst>
          </p:cNvPr>
          <p:cNvSpPr>
            <a:spLocks noGrp="1" noRot="1" noChangeAspect="1" noChangeArrowheads="1"/>
          </p:cNvSpPr>
          <p:nvPr>
            <p:ph type="sldImg"/>
          </p:nvPr>
        </p:nvSpPr>
        <p:spPr bwMode="auto">
          <a:xfrm>
            <a:off x="1312863" y="1027113"/>
            <a:ext cx="4932362" cy="3698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sp>
      <p:sp>
        <p:nvSpPr>
          <p:cNvPr id="2050" name="Rectangle 2">
            <a:extLst>
              <a:ext uri="{FF2B5EF4-FFF2-40B4-BE49-F238E27FC236}">
                <a16:creationId xmlns:a16="http://schemas.microsoft.com/office/drawing/2014/main" id="{65A98F54-969D-41C8-8D0C-2248B8CD86D5}"/>
              </a:ext>
            </a:extLst>
          </p:cNvPr>
          <p:cNvSpPr>
            <a:spLocks noGrp="1" noChangeArrowheads="1"/>
          </p:cNvSpPr>
          <p:nvPr>
            <p:ph type="body"/>
          </p:nvPr>
        </p:nvSpPr>
        <p:spPr bwMode="auto">
          <a:xfrm>
            <a:off x="1169988" y="5086350"/>
            <a:ext cx="5224462" cy="410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t" anchorCtr="0" compatLnSpc="1">
            <a:prstTxWarp prst="textNoShape">
              <a:avLst/>
            </a:prstTxWarp>
          </a:bodyPr>
          <a:lstStyle/>
          <a:p>
            <a:pPr lvl="0"/>
            <a:endParaRPr lang="en-US" noProof="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ヒラギノ角ゴ Pro W3" charset="0"/>
        <a:cs typeface="ヒラギノ角ゴ Pro W3" charset="0"/>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ヒラギノ角ゴ Pro W3"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ヒラギノ角ゴ Pro W3"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ヒラギノ角ゴ Pro W3"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ヒラギノ角ゴ Pro W3"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people to type their names and organisations into the chat.</a:t>
            </a:r>
          </a:p>
        </p:txBody>
      </p:sp>
    </p:spTree>
    <p:extLst>
      <p:ext uri="{BB962C8B-B14F-4D97-AF65-F5344CB8AC3E}">
        <p14:creationId xmlns:p14="http://schemas.microsoft.com/office/powerpoint/2010/main" val="174286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3405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0" i="0" dirty="0">
                <a:solidFill>
                  <a:srgbClr val="000000"/>
                </a:solidFill>
                <a:effectLst/>
                <a:latin typeface="Century Gothic" panose="020B0502020202020204" pitchFamily="34" charset="0"/>
              </a:rPr>
              <a:t>This question helps us to decide whether you are an organisation ‘of’ a community. This means organisations that are led and controlled by a majority of people who have </a:t>
            </a:r>
            <a:r>
              <a:rPr lang="en-GB" sz="1800" b="1" i="0" dirty="0">
                <a:solidFill>
                  <a:srgbClr val="000000"/>
                </a:solidFill>
                <a:effectLst/>
                <a:latin typeface="Century Gothic" panose="020B0502020202020204" pitchFamily="34" charset="0"/>
              </a:rPr>
              <a:t>direct lived experience</a:t>
            </a:r>
            <a:r>
              <a:rPr lang="en-GB" sz="1800" b="0" i="0" dirty="0">
                <a:solidFill>
                  <a:srgbClr val="000000"/>
                </a:solidFill>
                <a:effectLst/>
                <a:latin typeface="Century Gothic" panose="020B0502020202020204" pitchFamily="34" charset="0"/>
              </a:rPr>
              <a:t> </a:t>
            </a:r>
            <a:r>
              <a:rPr lang="en-GB" sz="1800" b="1" i="0" dirty="0">
                <a:solidFill>
                  <a:srgbClr val="000000"/>
                </a:solidFill>
                <a:effectLst/>
                <a:latin typeface="Century Gothic" panose="020B0502020202020204" pitchFamily="34" charset="0"/>
              </a:rPr>
              <a:t>of the issues your proposal is addressing.</a:t>
            </a:r>
            <a:r>
              <a:rPr lang="en-GB" sz="1800" b="0" i="0" dirty="0">
                <a:solidFill>
                  <a:srgbClr val="000000"/>
                </a:solidFill>
                <a:effectLst/>
                <a:latin typeface="Century Gothic" panose="020B0502020202020204" pitchFamily="34" charset="0"/>
              </a:rPr>
              <a:t> The organisation therefore, reflects and is ‘of’ the communities that it works with.  </a:t>
            </a:r>
            <a:endParaRPr lang="en-GB" b="0" i="0" dirty="0">
              <a:solidFill>
                <a:srgbClr val="000000"/>
              </a:solidFill>
              <a:effectLst/>
              <a:latin typeface="Segoe UI" panose="020B0502040204020203" pitchFamily="34" charset="0"/>
            </a:endParaRPr>
          </a:p>
          <a:p>
            <a:pPr algn="l" rtl="0" fontAlgn="base"/>
            <a:r>
              <a:rPr lang="en-GB" sz="1800" b="0" i="0" dirty="0">
                <a:solidFill>
                  <a:srgbClr val="000000"/>
                </a:solidFill>
                <a:effectLst/>
                <a:latin typeface="Century Gothic" panose="020B0502020202020204" pitchFamily="34" charset="0"/>
              </a:rPr>
              <a:t>An example is: the organisation wants to do work that supports Disabled people. The organisation is led by a majority of Disabled people who experience the same issues as the people they are supporting. They are an organisation ‘of’ their community.  </a:t>
            </a:r>
            <a:endParaRPr lang="en-GB" b="0" i="0" dirty="0">
              <a:solidFill>
                <a:srgbClr val="000000"/>
              </a:solidFill>
              <a:effectLst/>
              <a:latin typeface="Segoe UI" panose="020B0502040204020203" pitchFamily="34" charset="0"/>
            </a:endParaRPr>
          </a:p>
          <a:p>
            <a:endParaRPr lang="en-GB" dirty="0"/>
          </a:p>
        </p:txBody>
      </p:sp>
    </p:spTree>
    <p:extLst>
      <p:ext uri="{BB962C8B-B14F-4D97-AF65-F5344CB8AC3E}">
        <p14:creationId xmlns:p14="http://schemas.microsoft.com/office/powerpoint/2010/main" val="257716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meat of your application </a:t>
            </a:r>
          </a:p>
        </p:txBody>
      </p:sp>
    </p:spTree>
    <p:extLst>
      <p:ext uri="{BB962C8B-B14F-4D97-AF65-F5344CB8AC3E}">
        <p14:creationId xmlns:p14="http://schemas.microsoft.com/office/powerpoint/2010/main" val="232055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4 Thematic priorities – Identified by work done by </a:t>
            </a:r>
            <a:r>
              <a:rPr lang="en-GB" dirty="0" err="1"/>
              <a:t>Voscur</a:t>
            </a:r>
            <a:r>
              <a:rPr lang="en-GB" dirty="0"/>
              <a:t> and BSWN .Mental health and well being, digital inclusions, economic inclusion and supporting people experiencing hate crime.</a:t>
            </a:r>
          </a:p>
          <a:p>
            <a:r>
              <a:rPr lang="en-GB" dirty="0"/>
              <a:t>The fund is all about building community capacity so this question reflects that.</a:t>
            </a:r>
          </a:p>
        </p:txBody>
      </p:sp>
    </p:spTree>
    <p:extLst>
      <p:ext uri="{BB962C8B-B14F-4D97-AF65-F5344CB8AC3E}">
        <p14:creationId xmlns:p14="http://schemas.microsoft.com/office/powerpoint/2010/main" val="3447401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Section E is about telling us what difference your work will make and how you will measure it. The small grant fund is about supporting smaller organisations to grow capacity. We want to understand the difference it will make to both.</a:t>
            </a:r>
          </a:p>
        </p:txBody>
      </p:sp>
    </p:spTree>
    <p:extLst>
      <p:ext uri="{BB962C8B-B14F-4D97-AF65-F5344CB8AC3E}">
        <p14:creationId xmlns:p14="http://schemas.microsoft.com/office/powerpoint/2010/main" val="16261568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One outcome :- What will the key change you expect to see be?</a:t>
            </a:r>
          </a:p>
          <a:p>
            <a:endParaRPr lang="en-GB" sz="1200" dirty="0"/>
          </a:p>
          <a:p>
            <a:r>
              <a:rPr lang="en-GB" sz="1200" dirty="0"/>
              <a:t>Two indicators: How will you measure that change?</a:t>
            </a:r>
          </a:p>
          <a:p>
            <a:pPr marL="342900" indent="-342900">
              <a:buFont typeface="Arial" panose="020B0604020202020204" pitchFamily="34" charset="0"/>
              <a:buChar char="•"/>
            </a:pPr>
            <a:r>
              <a:rPr lang="en-GB" sz="1200" dirty="0"/>
              <a:t>One numerical</a:t>
            </a:r>
          </a:p>
          <a:p>
            <a:pPr marL="342900" indent="-342900">
              <a:buFont typeface="Arial" panose="020B0604020202020204" pitchFamily="34" charset="0"/>
              <a:buChar char="•"/>
            </a:pPr>
            <a:r>
              <a:rPr lang="en-GB" sz="1200" dirty="0"/>
              <a:t>One quality one –stories or case studies </a:t>
            </a:r>
          </a:p>
          <a:p>
            <a:endParaRPr lang="en-GB" dirty="0"/>
          </a:p>
        </p:txBody>
      </p:sp>
    </p:spTree>
    <p:extLst>
      <p:ext uri="{BB962C8B-B14F-4D97-AF65-F5344CB8AC3E}">
        <p14:creationId xmlns:p14="http://schemas.microsoft.com/office/powerpoint/2010/main" val="597906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Question E4 talks about your community building priority that you must address in the work you are proposing. As I’ve said Bristol Impact Fund is about building the capacity of communities and organisations to empower them to take action on the issue that are important to them. This priority is common across the programme of funding – Medium to Large grant holders have it too. This will allows us to build a strong narrative of the impact of the programme.</a:t>
            </a:r>
          </a:p>
        </p:txBody>
      </p:sp>
    </p:spTree>
    <p:extLst>
      <p:ext uri="{BB962C8B-B14F-4D97-AF65-F5344CB8AC3E}">
        <p14:creationId xmlns:p14="http://schemas.microsoft.com/office/powerpoint/2010/main" val="539734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this is the page of the application. You will see that the priority is pre-set as our the outcomes and indicators. Talk thorough priority outcomes and indicators. All you need to do here is populate the number of people you expect to see gain knowledge skills and confidence and the number of people making new connections as a result of the work that you do.</a:t>
            </a:r>
          </a:p>
        </p:txBody>
      </p:sp>
    </p:spTree>
    <p:extLst>
      <p:ext uri="{BB962C8B-B14F-4D97-AF65-F5344CB8AC3E}">
        <p14:creationId xmlns:p14="http://schemas.microsoft.com/office/powerpoint/2010/main" val="24298528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5740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19922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 Bristol Impact Fund ran between 2017 and 2021 </a:t>
            </a:r>
            <a:r>
              <a:rPr lang="en-GB" sz="2400" b="0" i="0" dirty="0">
                <a:solidFill>
                  <a:srgbClr val="000000"/>
                </a:solidFill>
                <a:effectLst/>
                <a:cs typeface="Calibri"/>
              </a:rPr>
              <a:t>The second Bristol Impact Fund (BIF 2)</a:t>
            </a:r>
            <a:r>
              <a:rPr lang="en-GB" sz="2400" dirty="0">
                <a:cs typeface="Calibri"/>
              </a:rPr>
              <a:t> puts community building at the forefront of Bristol City Council's (BCC) strategic response to tackling inequality. The main aim of the fund is to grow the power of communities who have experienced the greatest inequality. Capacity building in terms of your organisation and your community should be at the heart of what you are trying to achieve in your proposal. </a:t>
            </a:r>
            <a:endParaRPr lang="en-US" sz="2400" dirty="0">
              <a:cs typeface="Calibri"/>
            </a:endParaRPr>
          </a:p>
        </p:txBody>
      </p:sp>
    </p:spTree>
    <p:extLst>
      <p:ext uri="{BB962C8B-B14F-4D97-AF65-F5344CB8AC3E}">
        <p14:creationId xmlns:p14="http://schemas.microsoft.com/office/powerpoint/2010/main" val="6394009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77650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The goal of the second round of Bristol Impact Fund is to grow the power of communities that experience the greatest inequality.   </a:t>
            </a:r>
            <a:r>
              <a:rPr lang="en-GB" sz="1800" dirty="0">
                <a:effectLst/>
                <a:latin typeface="Calibri" panose="020F0502020204030204" pitchFamily="34" charset="0"/>
                <a:ea typeface="Times New Roman" panose="02020603050405020304" pitchFamily="18" charset="0"/>
                <a:cs typeface="Calibri" panose="020F0502020204030204" pitchFamily="34" charset="0"/>
              </a:rPr>
              <a:t>Self-organise &amp; pursue collective priorities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cs typeface="Calibri" panose="020F0502020204030204" pitchFamily="34" charset="0"/>
              </a:rPr>
              <a:t>Access trusted, empowering support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cs typeface="Calibri" panose="020F0502020204030204" pitchFamily="34" charset="0"/>
              </a:rPr>
              <a:t>Build strong organisations taking forward community priorities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GB" sz="1800" dirty="0">
                <a:effectLst/>
                <a:latin typeface="Calibri" panose="020F0502020204030204" pitchFamily="34" charset="0"/>
                <a:ea typeface="Times New Roman" panose="02020603050405020304" pitchFamily="18" charset="0"/>
                <a:cs typeface="Calibri" panose="020F0502020204030204" pitchFamily="34" charset="0"/>
              </a:rPr>
              <a:t>Collaborate and bring about meaningful change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651157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produced an </a:t>
            </a:r>
            <a:r>
              <a:rPr lang="en-GB" dirty="0" err="1"/>
              <a:t>orverview</a:t>
            </a:r>
            <a:r>
              <a:rPr lang="en-GB" dirty="0"/>
              <a:t> document that has more detail about the Bristol Impact Fund and what it is trying to change. It has information around Medium to large grants which have already been </a:t>
            </a:r>
            <a:r>
              <a:rPr lang="en-GB" dirty="0" err="1"/>
              <a:t>awarderd</a:t>
            </a:r>
            <a:r>
              <a:rPr lang="en-GB" dirty="0"/>
              <a:t> but contains lots of information around the ethos of the fund which would be useful context for your proposal. Its available on our website. </a:t>
            </a:r>
          </a:p>
        </p:txBody>
      </p:sp>
    </p:spTree>
    <p:extLst>
      <p:ext uri="{BB962C8B-B14F-4D97-AF65-F5344CB8AC3E}">
        <p14:creationId xmlns:p14="http://schemas.microsoft.com/office/powerpoint/2010/main" val="219011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3509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Guidance document has scoring in it., 6 sections  </a:t>
            </a:r>
          </a:p>
        </p:txBody>
      </p:sp>
    </p:spTree>
    <p:extLst>
      <p:ext uri="{BB962C8B-B14F-4D97-AF65-F5344CB8AC3E}">
        <p14:creationId xmlns:p14="http://schemas.microsoft.com/office/powerpoint/2010/main" val="2676215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Summary of application form and scoring. I’ll talk a little more on the scoring and You can find more details of the scoring in the guidance document on our webpage</a:t>
            </a:r>
          </a:p>
        </p:txBody>
      </p:sp>
    </p:spTree>
    <p:extLst>
      <p:ext uri="{BB962C8B-B14F-4D97-AF65-F5344CB8AC3E}">
        <p14:creationId xmlns:p14="http://schemas.microsoft.com/office/powerpoint/2010/main" val="1601375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going to talk through the application Section A is just About you and your organisation. It is for information only .</a:t>
            </a:r>
          </a:p>
        </p:txBody>
      </p:sp>
    </p:spTree>
    <p:extLst>
      <p:ext uri="{BB962C8B-B14F-4D97-AF65-F5344CB8AC3E}">
        <p14:creationId xmlns:p14="http://schemas.microsoft.com/office/powerpoint/2010/main" val="3183474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meet our funding priorities you will be given a weighted score</a:t>
            </a:r>
          </a:p>
        </p:txBody>
      </p:sp>
    </p:spTree>
    <p:extLst>
      <p:ext uri="{BB962C8B-B14F-4D97-AF65-F5344CB8AC3E}">
        <p14:creationId xmlns:p14="http://schemas.microsoft.com/office/powerpoint/2010/main" val="2204117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25425B0D-E06E-4D9F-969A-A2500CD00579}"/>
              </a:ext>
            </a:extLst>
          </p:cNvPr>
          <p:cNvSpPr>
            <a:spLocks noGrp="1"/>
          </p:cNvSpPr>
          <p:nvPr>
            <p:ph type="ftr" sz="quarter" idx="10"/>
          </p:nvPr>
        </p:nvSpPr>
        <p:spPr/>
        <p:txBody>
          <a:bodyPr/>
          <a:lstStyle>
            <a:lvl1pPr>
              <a:defRPr/>
            </a:lvl1pPr>
          </a:lstStyle>
          <a:p>
            <a:pPr>
              <a:defRPr/>
            </a:pPr>
            <a:endParaRPr lang="en-GB" dirty="0"/>
          </a:p>
        </p:txBody>
      </p:sp>
    </p:spTree>
    <p:extLst>
      <p:ext uri="{BB962C8B-B14F-4D97-AF65-F5344CB8AC3E}">
        <p14:creationId xmlns:p14="http://schemas.microsoft.com/office/powerpoint/2010/main" val="1354679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243822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103605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2222642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88213" y="269875"/>
            <a:ext cx="2249487" cy="620871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539750" y="269875"/>
            <a:ext cx="6596063" cy="620871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793077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88E118E9-9A77-445F-B054-3470317B7290}"/>
              </a:ext>
            </a:extLst>
          </p:cNvPr>
          <p:cNvSpPr>
            <a:spLocks noGrp="1"/>
          </p:cNvSpPr>
          <p:nvPr>
            <p:ph type="ftr" sz="quarter" idx="10"/>
          </p:nvPr>
        </p:nvSpPr>
        <p:spPr/>
        <p:txBody>
          <a:bodyPr/>
          <a:lstStyle>
            <a:lvl1pPr>
              <a:defRPr/>
            </a:lvl1pPr>
          </a:lstStyle>
          <a:p>
            <a:pPr>
              <a:defRPr/>
            </a:pPr>
            <a:endParaRPr lang="en-GB" dirty="0"/>
          </a:p>
        </p:txBody>
      </p:sp>
    </p:spTree>
    <p:extLst>
      <p:ext uri="{BB962C8B-B14F-4D97-AF65-F5344CB8AC3E}">
        <p14:creationId xmlns:p14="http://schemas.microsoft.com/office/powerpoint/2010/main" val="1330317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Footer Placeholder 2">
            <a:extLst>
              <a:ext uri="{FF2B5EF4-FFF2-40B4-BE49-F238E27FC236}">
                <a16:creationId xmlns:a16="http://schemas.microsoft.com/office/drawing/2014/main" id="{98B54071-D44A-4B86-9094-0736DB6D4D17}"/>
              </a:ext>
            </a:extLst>
          </p:cNvPr>
          <p:cNvSpPr>
            <a:spLocks noGrp="1"/>
          </p:cNvSpPr>
          <p:nvPr>
            <p:ph type="ftr" sz="quarter" idx="10"/>
          </p:nvPr>
        </p:nvSpPr>
        <p:spPr/>
        <p:txBody>
          <a:bodyPr/>
          <a:lstStyle>
            <a:lvl1pPr>
              <a:defRPr/>
            </a:lvl1pPr>
          </a:lstStyle>
          <a:p>
            <a:pPr>
              <a:defRPr/>
            </a:pPr>
            <a:endParaRPr lang="en-GB" dirty="0"/>
          </a:p>
        </p:txBody>
      </p:sp>
    </p:spTree>
    <p:extLst>
      <p:ext uri="{BB962C8B-B14F-4D97-AF65-F5344CB8AC3E}">
        <p14:creationId xmlns:p14="http://schemas.microsoft.com/office/powerpoint/2010/main" val="838364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5816" y="1259557"/>
            <a:ext cx="8997950" cy="521811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44438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Tree>
    <p:extLst>
      <p:ext uri="{BB962C8B-B14F-4D97-AF65-F5344CB8AC3E}">
        <p14:creationId xmlns:p14="http://schemas.microsoft.com/office/powerpoint/2010/main" val="1640113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39750" y="1260475"/>
            <a:ext cx="4422775"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114925" y="1260475"/>
            <a:ext cx="4422775"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0836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309364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4076957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8053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61030C25-AE4C-42B4-9DD0-A5F75E8DE36C}"/>
              </a:ext>
            </a:extLst>
          </p:cNvPr>
          <p:cNvSpPr>
            <a:spLocks noGrp="1" noChangeArrowheads="1"/>
          </p:cNvSpPr>
          <p:nvPr>
            <p:ph type="title"/>
          </p:nvPr>
        </p:nvSpPr>
        <p:spPr bwMode="auto">
          <a:xfrm>
            <a:off x="539750" y="269875"/>
            <a:ext cx="8997950" cy="80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a:extLst>
              <a:ext uri="{FF2B5EF4-FFF2-40B4-BE49-F238E27FC236}">
                <a16:creationId xmlns:a16="http://schemas.microsoft.com/office/drawing/2014/main" id="{33DD942E-3C0D-4E3E-A406-8508F7FCDAC9}"/>
              </a:ext>
            </a:extLst>
          </p:cNvPr>
          <p:cNvSpPr>
            <a:spLocks noGrp="1" noChangeArrowheads="1"/>
          </p:cNvSpPr>
          <p:nvPr>
            <p:ph type="body" idx="1"/>
          </p:nvPr>
        </p:nvSpPr>
        <p:spPr bwMode="auto">
          <a:xfrm>
            <a:off x="539750" y="1260475"/>
            <a:ext cx="8997950" cy="5218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8" name="AutoShape 4">
            <a:extLst>
              <a:ext uri="{FF2B5EF4-FFF2-40B4-BE49-F238E27FC236}">
                <a16:creationId xmlns:a16="http://schemas.microsoft.com/office/drawing/2014/main" id="{573198BC-E147-4F73-B8B1-C25F4D205BD0}"/>
              </a:ext>
            </a:extLst>
          </p:cNvPr>
          <p:cNvSpPr>
            <a:spLocks noChangeArrowheads="1"/>
          </p:cNvSpPr>
          <p:nvPr/>
        </p:nvSpPr>
        <p:spPr bwMode="auto">
          <a:xfrm>
            <a:off x="900113" y="6659563"/>
            <a:ext cx="6119812" cy="360362"/>
          </a:xfrm>
          <a:prstGeom prst="roundRect">
            <a:avLst>
              <a:gd name="adj" fmla="val 440"/>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Wingdings" charset="0"/>
              <a:buNone/>
              <a:defRPr/>
            </a:pPr>
            <a:endParaRPr lang="en-US" dirty="0">
              <a:latin typeface="Arial" charset="0"/>
              <a:ea typeface="ヒラギノ角ゴ Pro W3" charset="0"/>
            </a:endParaRPr>
          </a:p>
        </p:txBody>
      </p:sp>
      <p:sp>
        <p:nvSpPr>
          <p:cNvPr id="1031" name="AutoShape 7">
            <a:extLst>
              <a:ext uri="{FF2B5EF4-FFF2-40B4-BE49-F238E27FC236}">
                <a16:creationId xmlns:a16="http://schemas.microsoft.com/office/drawing/2014/main" id="{E4CFFED3-CCEE-4D14-8DFE-25C46C582B24}"/>
              </a:ext>
            </a:extLst>
          </p:cNvPr>
          <p:cNvSpPr>
            <a:spLocks noChangeArrowheads="1"/>
          </p:cNvSpPr>
          <p:nvPr/>
        </p:nvSpPr>
        <p:spPr bwMode="auto">
          <a:xfrm>
            <a:off x="269875" y="6659563"/>
            <a:ext cx="4483100" cy="287337"/>
          </a:xfrm>
          <a:prstGeom prst="roundRect">
            <a:avLst>
              <a:gd name="adj" fmla="val 556"/>
            </a:avLst>
          </a:prstGeom>
          <a:solidFill>
            <a:srgbClr val="CE1126"/>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80000" tIns="0" rIns="0" bIns="0" anchor="ctr"/>
          <a:lstStyle/>
          <a:p>
            <a:pPr>
              <a:buFont typeface="Wingdings" charset="0"/>
              <a:buNone/>
              <a:tabLst>
                <a:tab pos="723900" algn="l"/>
                <a:tab pos="1447800" algn="l"/>
                <a:tab pos="2171700" algn="l"/>
                <a:tab pos="2895600" algn="l"/>
                <a:tab pos="3619500" algn="l"/>
                <a:tab pos="4343400" algn="l"/>
              </a:tabLst>
              <a:defRPr/>
            </a:pPr>
            <a:r>
              <a:rPr lang="en-GB" sz="1600" b="1" dirty="0">
                <a:solidFill>
                  <a:srgbClr val="FFFFFF"/>
                </a:solidFill>
                <a:latin typeface="Arial" charset="0"/>
                <a:ea typeface="ヒラギノ角ゴ Pro W3" charset="0"/>
              </a:rPr>
              <a:t>Public Health</a:t>
            </a:r>
          </a:p>
        </p:txBody>
      </p:sp>
      <p:sp>
        <p:nvSpPr>
          <p:cNvPr id="1032" name="Text Box 8">
            <a:extLst>
              <a:ext uri="{FF2B5EF4-FFF2-40B4-BE49-F238E27FC236}">
                <a16:creationId xmlns:a16="http://schemas.microsoft.com/office/drawing/2014/main" id="{F7B1CE4D-A91B-423C-A9FC-104AE6A210B3}"/>
              </a:ext>
            </a:extLst>
          </p:cNvPr>
          <p:cNvSpPr txBox="1">
            <a:spLocks noChangeArrowheads="1"/>
          </p:cNvSpPr>
          <p:nvPr/>
        </p:nvSpPr>
        <p:spPr bwMode="auto">
          <a:xfrm>
            <a:off x="269875" y="7019925"/>
            <a:ext cx="494982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80000" tIns="0" rIns="0" bIns="0"/>
          <a:lstStyle>
            <a:lvl1pPr eaLnBrk="0">
              <a:tabLst>
                <a:tab pos="723900" algn="l"/>
                <a:tab pos="1447800" algn="l"/>
                <a:tab pos="2171700" algn="l"/>
                <a:tab pos="2895600" algn="l"/>
                <a:tab pos="3619500" algn="l"/>
                <a:tab pos="4343400" algn="l"/>
              </a:tabLst>
              <a:defRPr sz="2400">
                <a:solidFill>
                  <a:schemeClr val="tx1"/>
                </a:solidFill>
                <a:latin typeface="Arial" pitchFamily="34" charset="0"/>
                <a:ea typeface="ヒラギノ角ゴ Pro W3" pitchFamily="122" charset="-128"/>
              </a:defRPr>
            </a:lvl1pPr>
            <a:lvl2pPr marL="742950" indent="-285750" eaLnBrk="0">
              <a:tabLst>
                <a:tab pos="723900" algn="l"/>
                <a:tab pos="1447800" algn="l"/>
                <a:tab pos="2171700" algn="l"/>
                <a:tab pos="2895600" algn="l"/>
                <a:tab pos="3619500" algn="l"/>
                <a:tab pos="4343400" algn="l"/>
              </a:tabLst>
              <a:defRPr sz="2400">
                <a:solidFill>
                  <a:schemeClr val="tx1"/>
                </a:solidFill>
                <a:latin typeface="Arial" pitchFamily="34" charset="0"/>
                <a:ea typeface="ヒラギノ角ゴ Pro W3" pitchFamily="122" charset="-128"/>
              </a:defRPr>
            </a:lvl2pPr>
            <a:lvl3pPr marL="1143000" indent="-228600" eaLnBrk="0">
              <a:tabLst>
                <a:tab pos="723900" algn="l"/>
                <a:tab pos="1447800" algn="l"/>
                <a:tab pos="2171700" algn="l"/>
                <a:tab pos="2895600" algn="l"/>
                <a:tab pos="3619500" algn="l"/>
                <a:tab pos="4343400" algn="l"/>
              </a:tabLst>
              <a:defRPr sz="2400">
                <a:solidFill>
                  <a:schemeClr val="tx1"/>
                </a:solidFill>
                <a:latin typeface="Arial" pitchFamily="34" charset="0"/>
                <a:ea typeface="ヒラギノ角ゴ Pro W3" pitchFamily="122" charset="-128"/>
              </a:defRPr>
            </a:lvl3pPr>
            <a:lvl4pPr marL="1600200" indent="-228600" eaLnBrk="0">
              <a:tabLst>
                <a:tab pos="723900" algn="l"/>
                <a:tab pos="1447800" algn="l"/>
                <a:tab pos="2171700" algn="l"/>
                <a:tab pos="2895600" algn="l"/>
                <a:tab pos="3619500" algn="l"/>
                <a:tab pos="4343400" algn="l"/>
              </a:tabLst>
              <a:defRPr sz="2400">
                <a:solidFill>
                  <a:schemeClr val="tx1"/>
                </a:solidFill>
                <a:latin typeface="Arial" pitchFamily="34" charset="0"/>
                <a:ea typeface="ヒラギノ角ゴ Pro W3" pitchFamily="122" charset="-128"/>
              </a:defRPr>
            </a:lvl4pPr>
            <a:lvl5pPr marL="2057400" indent="-228600" eaLnBrk="0">
              <a:tabLst>
                <a:tab pos="723900" algn="l"/>
                <a:tab pos="1447800" algn="l"/>
                <a:tab pos="2171700" algn="l"/>
                <a:tab pos="2895600" algn="l"/>
                <a:tab pos="3619500" algn="l"/>
                <a:tab pos="4343400" algn="l"/>
              </a:tabLst>
              <a:defRPr sz="2400">
                <a:solidFill>
                  <a:schemeClr val="tx1"/>
                </a:solidFill>
                <a:latin typeface="Arial" pitchFamily="34" charset="0"/>
                <a:ea typeface="ヒラギノ角ゴ Pro W3" pitchFamily="122" charset="-128"/>
              </a:defRPr>
            </a:lvl5pPr>
            <a:lvl6pPr marL="2514600" indent="-228600" defTabSz="449263" eaLnBrk="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sz="2400">
                <a:solidFill>
                  <a:schemeClr val="tx1"/>
                </a:solidFill>
                <a:latin typeface="Arial" pitchFamily="34" charset="0"/>
                <a:ea typeface="ヒラギノ角ゴ Pro W3" pitchFamily="122" charset="-128"/>
              </a:defRPr>
            </a:lvl6pPr>
            <a:lvl7pPr marL="2971800" indent="-228600" defTabSz="449263" eaLnBrk="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sz="2400">
                <a:solidFill>
                  <a:schemeClr val="tx1"/>
                </a:solidFill>
                <a:latin typeface="Arial" pitchFamily="34" charset="0"/>
                <a:ea typeface="ヒラギノ角ゴ Pro W3" pitchFamily="122" charset="-128"/>
              </a:defRPr>
            </a:lvl7pPr>
            <a:lvl8pPr marL="3429000" indent="-228600" defTabSz="449263" eaLnBrk="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sz="2400">
                <a:solidFill>
                  <a:schemeClr val="tx1"/>
                </a:solidFill>
                <a:latin typeface="Arial" pitchFamily="34" charset="0"/>
                <a:ea typeface="ヒラギノ角ゴ Pro W3" pitchFamily="122" charset="-128"/>
              </a:defRPr>
            </a:lvl8pPr>
            <a:lvl9pPr marL="3886200" indent="-228600" defTabSz="449263" eaLnBrk="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sz="2400">
                <a:solidFill>
                  <a:schemeClr val="tx1"/>
                </a:solidFill>
                <a:latin typeface="Arial" pitchFamily="34" charset="0"/>
                <a:ea typeface="ヒラギノ角ゴ Pro W3" pitchFamily="122" charset="-128"/>
              </a:defRPr>
            </a:lvl9pPr>
          </a:lstStyle>
          <a:p>
            <a:pPr eaLnBrk="1">
              <a:lnSpc>
                <a:spcPct val="101000"/>
              </a:lnSpc>
              <a:defRPr/>
            </a:pPr>
            <a:r>
              <a:rPr lang="en-GB" altLang="en-US" sz="1600" b="1" dirty="0">
                <a:solidFill>
                  <a:srgbClr val="808080"/>
                </a:solidFill>
                <a:latin typeface="Lucida Sans Unicode" pitchFamily="34" charset="0"/>
                <a:ea typeface="Arial Unicode MS" pitchFamily="34" charset="-128"/>
              </a:rPr>
              <a:t>Neighbourhoods &amp; Communities Service</a:t>
            </a:r>
          </a:p>
        </p:txBody>
      </p:sp>
      <p:pic>
        <p:nvPicPr>
          <p:cNvPr id="2" name="Picture 10" descr="BCC logo cmyk grey text">
            <a:extLst>
              <a:ext uri="{FF2B5EF4-FFF2-40B4-BE49-F238E27FC236}">
                <a16:creationId xmlns:a16="http://schemas.microsoft.com/office/drawing/2014/main" id="{CE657106-0BA4-493E-9568-6140631321C5}"/>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894763" y="6516688"/>
            <a:ext cx="898525"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D8E1CFC5-2F88-4D27-A7CE-8507BDEF2C91}"/>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5040313" y="6532563"/>
            <a:ext cx="1368425" cy="8286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10">
            <a:extLst>
              <a:ext uri="{FF2B5EF4-FFF2-40B4-BE49-F238E27FC236}">
                <a16:creationId xmlns:a16="http://schemas.microsoft.com/office/drawing/2014/main" id="{643B0F09-A8F3-4914-84B4-7F639612BC29}"/>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408738" y="6683375"/>
            <a:ext cx="2376487" cy="5778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a:extLst>
              <a:ext uri="{FF2B5EF4-FFF2-40B4-BE49-F238E27FC236}">
                <a16:creationId xmlns:a16="http://schemas.microsoft.com/office/drawing/2014/main" id="{EBEFF5ED-0496-4504-8F5B-6AF2D6417438}"/>
              </a:ext>
            </a:extLst>
          </p:cNvPr>
          <p:cNvSpPr>
            <a:spLocks noGrp="1"/>
          </p:cNvSpPr>
          <p:nvPr>
            <p:ph type="ftr" sz="quarter" idx="3"/>
          </p:nvPr>
        </p:nvSpPr>
        <p:spPr>
          <a:xfrm>
            <a:off x="4870450" y="6543675"/>
            <a:ext cx="4024313" cy="857250"/>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dirty="0"/>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Lst>
  <p:hf sldNum="0" hdr="0" ftr="0" dt="0"/>
  <p:txStyles>
    <p:titleStyle>
      <a:lvl1pPr algn="ctr" defTabSz="449263" rtl="0" eaLnBrk="0" fontAlgn="base" hangingPunct="0">
        <a:lnSpc>
          <a:spcPct val="93000"/>
        </a:lnSpc>
        <a:spcBef>
          <a:spcPct val="0"/>
        </a:spcBef>
        <a:spcAft>
          <a:spcPct val="0"/>
        </a:spcAft>
        <a:buClr>
          <a:srgbClr val="000000"/>
        </a:buClr>
        <a:buSzPct val="45000"/>
        <a:buFont typeface="Wingdings" panose="05000000000000000000" pitchFamily="2" charset="2"/>
        <a:defRPr sz="40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45000"/>
        <a:buFont typeface="Wingdings" panose="05000000000000000000" pitchFamily="2" charset="2"/>
        <a:defRPr sz="4000">
          <a:solidFill>
            <a:srgbClr val="000000"/>
          </a:solidFill>
          <a:latin typeface="Arial" charset="0"/>
          <a:ea typeface="ヒラギノ角ゴ Pro W3" charset="0"/>
          <a:cs typeface="Arial Unicode MS" charset="0"/>
        </a:defRPr>
      </a:lvl2pPr>
      <a:lvl3pPr algn="ctr" defTabSz="449263" rtl="0" eaLnBrk="0" fontAlgn="base" hangingPunct="0">
        <a:lnSpc>
          <a:spcPct val="93000"/>
        </a:lnSpc>
        <a:spcBef>
          <a:spcPct val="0"/>
        </a:spcBef>
        <a:spcAft>
          <a:spcPct val="0"/>
        </a:spcAft>
        <a:buClr>
          <a:srgbClr val="000000"/>
        </a:buClr>
        <a:buSzPct val="45000"/>
        <a:buFont typeface="Wingdings" panose="05000000000000000000" pitchFamily="2" charset="2"/>
        <a:defRPr sz="4000">
          <a:solidFill>
            <a:srgbClr val="000000"/>
          </a:solidFill>
          <a:latin typeface="Arial" charset="0"/>
          <a:ea typeface="ヒラギノ角ゴ Pro W3" charset="0"/>
          <a:cs typeface="Arial Unicode MS" charset="0"/>
        </a:defRPr>
      </a:lvl3pPr>
      <a:lvl4pPr algn="ctr" defTabSz="449263" rtl="0" eaLnBrk="0" fontAlgn="base" hangingPunct="0">
        <a:lnSpc>
          <a:spcPct val="93000"/>
        </a:lnSpc>
        <a:spcBef>
          <a:spcPct val="0"/>
        </a:spcBef>
        <a:spcAft>
          <a:spcPct val="0"/>
        </a:spcAft>
        <a:buClr>
          <a:srgbClr val="000000"/>
        </a:buClr>
        <a:buSzPct val="45000"/>
        <a:buFont typeface="Wingdings" panose="05000000000000000000" pitchFamily="2" charset="2"/>
        <a:defRPr sz="4000">
          <a:solidFill>
            <a:srgbClr val="000000"/>
          </a:solidFill>
          <a:latin typeface="Arial" charset="0"/>
          <a:ea typeface="ヒラギノ角ゴ Pro W3" charset="0"/>
          <a:cs typeface="Arial Unicode MS" charset="0"/>
        </a:defRPr>
      </a:lvl4pPr>
      <a:lvl5pPr algn="ctr" defTabSz="449263" rtl="0" eaLnBrk="0" fontAlgn="base" hangingPunct="0">
        <a:lnSpc>
          <a:spcPct val="93000"/>
        </a:lnSpc>
        <a:spcBef>
          <a:spcPct val="0"/>
        </a:spcBef>
        <a:spcAft>
          <a:spcPct val="0"/>
        </a:spcAft>
        <a:buClr>
          <a:srgbClr val="000000"/>
        </a:buClr>
        <a:buSzPct val="45000"/>
        <a:buFont typeface="Wingdings" panose="05000000000000000000" pitchFamily="2" charset="2"/>
        <a:defRPr sz="4000">
          <a:solidFill>
            <a:srgbClr val="000000"/>
          </a:solidFill>
          <a:latin typeface="Arial" charset="0"/>
          <a:ea typeface="ヒラギノ角ゴ Pro W3" charset="0"/>
          <a:cs typeface="Arial Unicode MS" charset="0"/>
        </a:defRPr>
      </a:lvl5pPr>
      <a:lvl6pPr marL="1536700" indent="-215900" algn="ctr" defTabSz="449263" rtl="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Arial Unicode MS" charset="0"/>
          <a:cs typeface="Arial Unicode MS" charset="0"/>
        </a:defRPr>
      </a:lvl6pPr>
      <a:lvl7pPr marL="1993900" indent="-215900" algn="ctr" defTabSz="449263" rtl="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Arial Unicode MS" charset="0"/>
          <a:cs typeface="Arial Unicode MS" charset="0"/>
        </a:defRPr>
      </a:lvl7pPr>
      <a:lvl8pPr marL="2451100" indent="-215900" algn="ctr" defTabSz="449263" rtl="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Arial Unicode MS" charset="0"/>
          <a:cs typeface="Arial Unicode MS" charset="0"/>
        </a:defRPr>
      </a:lvl8pPr>
      <a:lvl9pPr marL="2908300" indent="-215900" algn="ctr" defTabSz="449263" rtl="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Arial Unicode MS" charset="0"/>
          <a:cs typeface="Arial Unicode MS" charset="0"/>
        </a:defRPr>
      </a:lvl9pPr>
    </p:titleStyle>
    <p:bodyStyle>
      <a:lvl1pPr marL="431800" indent="-323850" algn="l" defTabSz="449263" rtl="0" eaLnBrk="0" fontAlgn="base" hangingPunct="0">
        <a:lnSpc>
          <a:spcPct val="93000"/>
        </a:lnSpc>
        <a:spcBef>
          <a:spcPct val="0"/>
        </a:spcBef>
        <a:spcAft>
          <a:spcPts val="1413"/>
        </a:spcAft>
        <a:buClr>
          <a:srgbClr val="000000"/>
        </a:buClr>
        <a:buSzPct val="45000"/>
        <a:buFont typeface="Wingdings" panose="05000000000000000000" pitchFamily="2" charset="2"/>
        <a:buChar char=""/>
        <a:defRPr sz="3200">
          <a:solidFill>
            <a:srgbClr val="000000"/>
          </a:solidFill>
          <a:latin typeface="+mn-lt"/>
          <a:ea typeface="+mn-ea"/>
          <a:cs typeface="+mn-cs"/>
        </a:defRPr>
      </a:lvl1pPr>
      <a:lvl2pPr marL="863600" indent="-287338" algn="l" defTabSz="449263" rtl="0" eaLnBrk="0" fontAlgn="base" hangingPunct="0">
        <a:lnSpc>
          <a:spcPct val="93000"/>
        </a:lnSpc>
        <a:spcBef>
          <a:spcPct val="0"/>
        </a:spcBef>
        <a:spcAft>
          <a:spcPts val="1138"/>
        </a:spcAft>
        <a:buClr>
          <a:srgbClr val="000000"/>
        </a:buClr>
        <a:buSzPct val="75000"/>
        <a:buFont typeface="Symbol" panose="05050102010706020507" pitchFamily="18" charset="2"/>
        <a:buChar char=""/>
        <a:defRPr sz="2800">
          <a:solidFill>
            <a:srgbClr val="000000"/>
          </a:solidFill>
          <a:latin typeface="+mn-lt"/>
          <a:ea typeface="Arial Unicode MS" charset="0"/>
          <a:cs typeface="+mn-cs"/>
        </a:defRPr>
      </a:lvl2pPr>
      <a:lvl3pPr marL="1295400" indent="-215900" algn="l" defTabSz="449263" rtl="0" eaLnBrk="0" fontAlgn="base" hangingPunct="0">
        <a:lnSpc>
          <a:spcPct val="93000"/>
        </a:lnSpc>
        <a:spcBef>
          <a:spcPct val="0"/>
        </a:spcBef>
        <a:spcAft>
          <a:spcPts val="850"/>
        </a:spcAft>
        <a:buClr>
          <a:srgbClr val="000000"/>
        </a:buClr>
        <a:buSzPct val="45000"/>
        <a:buFont typeface="Wingdings" panose="05000000000000000000" pitchFamily="2" charset="2"/>
        <a:buChar char=""/>
        <a:defRPr sz="2400">
          <a:solidFill>
            <a:srgbClr val="000000"/>
          </a:solidFill>
          <a:latin typeface="+mn-lt"/>
          <a:ea typeface="Arial Unicode MS" charset="0"/>
          <a:cs typeface="+mn-cs"/>
        </a:defRPr>
      </a:lvl3pPr>
      <a:lvl4pPr marL="1727200" indent="-215900" algn="l" defTabSz="449263" rtl="0" eaLnBrk="0" fontAlgn="base" hangingPunct="0">
        <a:lnSpc>
          <a:spcPct val="93000"/>
        </a:lnSpc>
        <a:spcBef>
          <a:spcPct val="0"/>
        </a:spcBef>
        <a:spcAft>
          <a:spcPts val="575"/>
        </a:spcAft>
        <a:buClr>
          <a:srgbClr val="000000"/>
        </a:buClr>
        <a:buSzPct val="75000"/>
        <a:buFont typeface="Symbol" panose="05050102010706020507" pitchFamily="18" charset="2"/>
        <a:buChar char=""/>
        <a:defRPr sz="2000">
          <a:solidFill>
            <a:srgbClr val="000000"/>
          </a:solidFill>
          <a:latin typeface="+mn-lt"/>
          <a:ea typeface="Arial Unicode MS" charset="0"/>
          <a:cs typeface="+mn-cs"/>
        </a:defRPr>
      </a:lvl4pPr>
      <a:lvl5pPr marL="2159000" indent="-215900" algn="l" defTabSz="449263" rtl="0" eaLnBrk="0" fontAlgn="base" hangingPunct="0">
        <a:lnSpc>
          <a:spcPct val="93000"/>
        </a:lnSpc>
        <a:spcBef>
          <a:spcPct val="0"/>
        </a:spcBef>
        <a:spcAft>
          <a:spcPts val="288"/>
        </a:spcAft>
        <a:buClr>
          <a:srgbClr val="000000"/>
        </a:buClr>
        <a:buSzPct val="45000"/>
        <a:buFont typeface="Wingdings" panose="05000000000000000000" pitchFamily="2" charset="2"/>
        <a:buChar char=""/>
        <a:defRPr sz="2000">
          <a:solidFill>
            <a:srgbClr val="000000"/>
          </a:solidFill>
          <a:latin typeface="+mn-lt"/>
          <a:ea typeface="Arial Unicode MS" charset="0"/>
          <a:cs typeface="+mn-cs"/>
        </a:defRPr>
      </a:lvl5pPr>
      <a:lvl6pPr marL="2616200" indent="-215900" algn="l" defTabSz="449263" rtl="0" fontAlgn="base" hangingPunct="0">
        <a:lnSpc>
          <a:spcPct val="93000"/>
        </a:lnSpc>
        <a:spcBef>
          <a:spcPct val="0"/>
        </a:spcBef>
        <a:spcAft>
          <a:spcPts val="288"/>
        </a:spcAft>
        <a:buClr>
          <a:srgbClr val="000000"/>
        </a:buClr>
        <a:buSzPct val="45000"/>
        <a:buFont typeface="Wingdings" charset="0"/>
        <a:buChar char=""/>
        <a:defRPr sz="2000">
          <a:solidFill>
            <a:srgbClr val="000000"/>
          </a:solidFill>
          <a:latin typeface="+mn-lt"/>
          <a:ea typeface="Arial Unicode MS" charset="0"/>
          <a:cs typeface="+mn-cs"/>
        </a:defRPr>
      </a:lvl6pPr>
      <a:lvl7pPr marL="3073400" indent="-215900" algn="l" defTabSz="449263" rtl="0" fontAlgn="base" hangingPunct="0">
        <a:lnSpc>
          <a:spcPct val="93000"/>
        </a:lnSpc>
        <a:spcBef>
          <a:spcPct val="0"/>
        </a:spcBef>
        <a:spcAft>
          <a:spcPts val="288"/>
        </a:spcAft>
        <a:buClr>
          <a:srgbClr val="000000"/>
        </a:buClr>
        <a:buSzPct val="45000"/>
        <a:buFont typeface="Wingdings" charset="0"/>
        <a:buChar char=""/>
        <a:defRPr sz="2000">
          <a:solidFill>
            <a:srgbClr val="000000"/>
          </a:solidFill>
          <a:latin typeface="+mn-lt"/>
          <a:ea typeface="Arial Unicode MS" charset="0"/>
          <a:cs typeface="+mn-cs"/>
        </a:defRPr>
      </a:lvl7pPr>
      <a:lvl8pPr marL="3530600" indent="-215900" algn="l" defTabSz="449263" rtl="0" fontAlgn="base" hangingPunct="0">
        <a:lnSpc>
          <a:spcPct val="93000"/>
        </a:lnSpc>
        <a:spcBef>
          <a:spcPct val="0"/>
        </a:spcBef>
        <a:spcAft>
          <a:spcPts val="288"/>
        </a:spcAft>
        <a:buClr>
          <a:srgbClr val="000000"/>
        </a:buClr>
        <a:buSzPct val="45000"/>
        <a:buFont typeface="Wingdings" charset="0"/>
        <a:buChar char=""/>
        <a:defRPr sz="2000">
          <a:solidFill>
            <a:srgbClr val="000000"/>
          </a:solidFill>
          <a:latin typeface="+mn-lt"/>
          <a:ea typeface="Arial Unicode MS" charset="0"/>
          <a:cs typeface="+mn-cs"/>
        </a:defRPr>
      </a:lvl8pPr>
      <a:lvl9pPr marL="3987800" indent="-215900" algn="l" defTabSz="449263" rtl="0" fontAlgn="base" hangingPunct="0">
        <a:lnSpc>
          <a:spcPct val="93000"/>
        </a:lnSpc>
        <a:spcBef>
          <a:spcPct val="0"/>
        </a:spcBef>
        <a:spcAft>
          <a:spcPts val="288"/>
        </a:spcAft>
        <a:buClr>
          <a:srgbClr val="000000"/>
        </a:buClr>
        <a:buSzPct val="45000"/>
        <a:buFont typeface="Wingdings" charset="0"/>
        <a:buChar char=""/>
        <a:defRPr sz="2000">
          <a:solidFill>
            <a:srgbClr val="000000"/>
          </a:solidFill>
          <a:latin typeface="+mn-lt"/>
          <a:ea typeface="Arial Unicode MS"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mina@bswn.org.uk" TargetMode="External"/><Relationship Id="rId2" Type="http://schemas.openxmlformats.org/officeDocument/2006/relationships/hyperlink" Target="https://www.voscur.org/content/bristol-impact-fund-2-%E2%80%93-small-grant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hyperlink" Target="mailto:investmentandgrants@bristol.gov.uk" TargetMode="Externa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www.bristol.gov.uk/people-communities/grants-for-voluntary-and-community-organisations"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www.bristol.gov.uk/people-communities/grants-for-voluntary-and-community-organisations"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3CD3594D-F0E6-4D6C-A1EA-A7B17B872046}"/>
              </a:ext>
            </a:extLst>
          </p:cNvPr>
          <p:cNvSpPr txBox="1">
            <a:spLocks noChangeArrowheads="1"/>
          </p:cNvSpPr>
          <p:nvPr/>
        </p:nvSpPr>
        <p:spPr bwMode="auto">
          <a:xfrm>
            <a:off x="497404" y="3240559"/>
            <a:ext cx="9073008" cy="2448272"/>
          </a:xfrm>
          <a:prstGeom prst="rect">
            <a:avLst/>
          </a:prstGeom>
          <a:solidFill>
            <a:schemeClr val="accent5">
              <a:lumMod val="60000"/>
              <a:lumOff val="40000"/>
            </a:schemeClr>
          </a:solidFill>
          <a:ln>
            <a:solidFill>
              <a:schemeClr val="accent5">
                <a:lumMod val="60000"/>
                <a:lumOff val="40000"/>
              </a:schemeClr>
            </a:solidFill>
          </a:ln>
          <a:effectLst/>
          <a:extLst>
            <a:ext uri="{FAA26D3D-D897-4be2-8F04-BA451C77F1D7}"/>
          </a:extLst>
        </p:spPr>
        <p:txBody>
          <a:bodyPr lIns="0" tIns="0" rIns="0" bIns="0" anchor="ctr"/>
          <a:lstStyle>
            <a:lvl1pPr algn="ctr" defTabSz="449263" rtl="0" eaLnBrk="0" fontAlgn="base" hangingPunct="0">
              <a:lnSpc>
                <a:spcPct val="93000"/>
              </a:lnSpc>
              <a:spcBef>
                <a:spcPct val="0"/>
              </a:spcBef>
              <a:spcAft>
                <a:spcPct val="0"/>
              </a:spcAft>
              <a:buClr>
                <a:srgbClr val="000000"/>
              </a:buClr>
              <a:buSzPct val="45000"/>
              <a:buFont typeface="Wingdings" charset="0"/>
              <a:defRPr sz="40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ヒラギノ角ゴ Pro W3" charset="0"/>
                <a:cs typeface="Arial Unicode MS" charset="0"/>
              </a:defRPr>
            </a:lvl2pPr>
            <a:lvl3pPr algn="ctr" defTabSz="449263" rtl="0" eaLnBrk="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ヒラギノ角ゴ Pro W3" charset="0"/>
                <a:cs typeface="Arial Unicode MS" charset="0"/>
              </a:defRPr>
            </a:lvl3pPr>
            <a:lvl4pPr algn="ctr" defTabSz="449263" rtl="0" eaLnBrk="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ヒラギノ角ゴ Pro W3" charset="0"/>
                <a:cs typeface="Arial Unicode MS" charset="0"/>
              </a:defRPr>
            </a:lvl4pPr>
            <a:lvl5pPr algn="ctr" defTabSz="449263" rtl="0" eaLnBrk="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ヒラギノ角ゴ Pro W3" charset="0"/>
                <a:cs typeface="Arial Unicode MS" charset="0"/>
              </a:defRPr>
            </a:lvl5pPr>
            <a:lvl6pPr marL="1536700" indent="-215900" algn="ctr" defTabSz="449263" rtl="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Arial Unicode MS" charset="0"/>
                <a:cs typeface="Arial Unicode MS" charset="0"/>
              </a:defRPr>
            </a:lvl6pPr>
            <a:lvl7pPr marL="1993900" indent="-215900" algn="ctr" defTabSz="449263" rtl="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Arial Unicode MS" charset="0"/>
                <a:cs typeface="Arial Unicode MS" charset="0"/>
              </a:defRPr>
            </a:lvl7pPr>
            <a:lvl8pPr marL="2451100" indent="-215900" algn="ctr" defTabSz="449263" rtl="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Arial Unicode MS" charset="0"/>
                <a:cs typeface="Arial Unicode MS" charset="0"/>
              </a:defRPr>
            </a:lvl8pPr>
            <a:lvl9pPr marL="2908300" indent="-215900" algn="ctr" defTabSz="449263" rtl="0" fontAlgn="base" hangingPunct="0">
              <a:lnSpc>
                <a:spcPct val="93000"/>
              </a:lnSpc>
              <a:spcBef>
                <a:spcPct val="0"/>
              </a:spcBef>
              <a:spcAft>
                <a:spcPct val="0"/>
              </a:spcAft>
              <a:buClr>
                <a:srgbClr val="000000"/>
              </a:buClr>
              <a:buSzPct val="45000"/>
              <a:buFont typeface="Wingdings" charset="0"/>
              <a:defRPr sz="4000">
                <a:solidFill>
                  <a:srgbClr val="000000"/>
                </a:solidFill>
                <a:latin typeface="Arial" charset="0"/>
                <a:ea typeface="Arial Unicode MS" charset="0"/>
                <a:cs typeface="Arial Unicode MS" charset="0"/>
              </a:defRPr>
            </a:lvl9pPr>
          </a:lstStyle>
          <a:p>
            <a:pPr eaLnBrk="1">
              <a:spcBef>
                <a:spcPts val="2400"/>
              </a:spcBef>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n-GB" sz="6600" b="1" dirty="0"/>
              <a:t>Bristol Impact Fund</a:t>
            </a:r>
            <a:r>
              <a:rPr lang="en-GB" sz="7200" dirty="0"/>
              <a:t>:</a:t>
            </a:r>
          </a:p>
          <a:p>
            <a:pPr eaLnBrk="1">
              <a:spcBef>
                <a:spcPts val="2400"/>
              </a:spcBef>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n-GB" sz="7200" dirty="0"/>
              <a:t>Small grants 2022</a:t>
            </a:r>
            <a:endParaRPr lang="en-GB" sz="4400" dirty="0"/>
          </a:p>
        </p:txBody>
      </p:sp>
      <p:pic>
        <p:nvPicPr>
          <p:cNvPr id="2" name="Picture 1">
            <a:extLst>
              <a:ext uri="{FF2B5EF4-FFF2-40B4-BE49-F238E27FC236}">
                <a16:creationId xmlns:a16="http://schemas.microsoft.com/office/drawing/2014/main" id="{DF594256-D745-4C10-946A-614B16980FF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977571" y="191699"/>
            <a:ext cx="6096000" cy="2571750"/>
          </a:xfrm>
          <a:prstGeom prst="rect">
            <a:avLst/>
          </a:prstGeom>
        </p:spPr>
      </p:pic>
      <p:sp>
        <p:nvSpPr>
          <p:cNvPr id="3" name="Title 2">
            <a:extLst>
              <a:ext uri="{FF2B5EF4-FFF2-40B4-BE49-F238E27FC236}">
                <a16:creationId xmlns:a16="http://schemas.microsoft.com/office/drawing/2014/main" id="{90283B7F-F484-44CF-B4C3-B60BD4CE015A}"/>
              </a:ext>
            </a:extLst>
          </p:cNvPr>
          <p:cNvSpPr>
            <a:spLocks noGrp="1"/>
          </p:cNvSpPr>
          <p:nvPr>
            <p:ph type="title" idx="4294967295"/>
          </p:nvPr>
        </p:nvSpPr>
        <p:spPr>
          <a:xfrm>
            <a:off x="539750" y="-808038"/>
            <a:ext cx="8997950" cy="808038"/>
          </a:xfrm>
        </p:spPr>
        <p:txBody>
          <a:bodyPr vert="horz" wrap="square" lIns="0" tIns="0" rIns="0" bIns="0" numCol="1" anchor="b" anchorCtr="0" compatLnSpc="1">
            <a:prstTxWarp prst="textNoShape">
              <a:avLst/>
            </a:prstTxWarp>
          </a:bodyPr>
          <a:lstStyle/>
          <a:p>
            <a:r>
              <a:rPr lang="en-GB" dirty="0"/>
              <a:t>Bristol Impact Fund: Small grants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3BE57-30E9-4F58-BE5C-045500DDF84F}"/>
              </a:ext>
            </a:extLst>
          </p:cNvPr>
          <p:cNvSpPr>
            <a:spLocks noGrp="1"/>
          </p:cNvSpPr>
          <p:nvPr>
            <p:ph type="title"/>
          </p:nvPr>
        </p:nvSpPr>
        <p:spPr/>
        <p:txBody>
          <a:bodyPr/>
          <a:lstStyle/>
          <a:p>
            <a:r>
              <a:rPr lang="en-GB" dirty="0"/>
              <a:t>Section C Funding Priorities</a:t>
            </a:r>
          </a:p>
        </p:txBody>
      </p:sp>
      <p:sp>
        <p:nvSpPr>
          <p:cNvPr id="6" name="TextBox 5">
            <a:extLst>
              <a:ext uri="{FF2B5EF4-FFF2-40B4-BE49-F238E27FC236}">
                <a16:creationId xmlns:a16="http://schemas.microsoft.com/office/drawing/2014/main" id="{D7921DDA-227D-4F3D-9D08-E7D0A7052710}"/>
              </a:ext>
            </a:extLst>
          </p:cNvPr>
          <p:cNvSpPr txBox="1"/>
          <p:nvPr/>
        </p:nvSpPr>
        <p:spPr>
          <a:xfrm>
            <a:off x="577723" y="1075359"/>
            <a:ext cx="8997949" cy="4984313"/>
          </a:xfrm>
          <a:prstGeom prst="rect">
            <a:avLst/>
          </a:prstGeom>
          <a:noFill/>
        </p:spPr>
        <p:txBody>
          <a:bodyPr wrap="square" lIns="91440" tIns="45720" rIns="91440" bIns="45720" anchor="t">
            <a:spAutoFit/>
          </a:bodyPr>
          <a:lstStyle/>
          <a:p>
            <a:r>
              <a:rPr lang="en-GB" sz="2800" u="sng" dirty="0">
                <a:latin typeface="Calibri"/>
              </a:rPr>
              <a:t>a) Place-based</a:t>
            </a:r>
            <a:r>
              <a:rPr lang="en-GB" sz="2800" u="sng" dirty="0"/>
              <a:t> </a:t>
            </a:r>
            <a:endParaRPr lang="en-GB" sz="2800" u="sng" dirty="0">
              <a:solidFill>
                <a:srgbClr val="000000"/>
              </a:solidFill>
              <a:latin typeface="+mn-lt"/>
              <a:ea typeface="ヒラギノ角ゴ Pro W3"/>
            </a:endParaRPr>
          </a:p>
          <a:p>
            <a:pPr marL="342900" indent="-342900">
              <a:buFont typeface="Arial" panose="020B0604020202020204" pitchFamily="34" charset="0"/>
              <a:buChar char="•"/>
            </a:pPr>
            <a:r>
              <a:rPr lang="en-GB" dirty="0">
                <a:solidFill>
                  <a:srgbClr val="000000"/>
                </a:solidFill>
                <a:latin typeface="+mn-lt"/>
                <a:ea typeface="ヒラギノ角ゴ Pro W3"/>
              </a:rPr>
              <a:t>Focused on</a:t>
            </a:r>
            <a:r>
              <a:rPr lang="en-GB" sz="2400" b="0" i="0" dirty="0">
                <a:solidFill>
                  <a:srgbClr val="000000"/>
                </a:solidFill>
                <a:effectLst/>
                <a:latin typeface="+mn-lt"/>
                <a:ea typeface="ヒラギノ角ゴ Pro W3"/>
              </a:rPr>
              <a:t> the 20% most deprived neighbourhoods in the city’s wards. </a:t>
            </a:r>
            <a:endParaRPr lang="en-US" dirty="0">
              <a:latin typeface="+mn-lt"/>
            </a:endParaRPr>
          </a:p>
          <a:p>
            <a:pPr algn="l" rtl="0" fontAlgn="base"/>
            <a:endParaRPr lang="en-GB" b="0" i="0" dirty="0">
              <a:solidFill>
                <a:srgbClr val="000000"/>
              </a:solidFill>
              <a:effectLst/>
              <a:latin typeface="+mn-lt"/>
            </a:endParaRPr>
          </a:p>
          <a:p>
            <a:pPr marL="342900" indent="-342900">
              <a:buFont typeface="Arial" panose="05000000000000000000" pitchFamily="2" charset="2"/>
              <a:buChar char="•"/>
            </a:pPr>
            <a:r>
              <a:rPr lang="en-GB" dirty="0">
                <a:solidFill>
                  <a:srgbClr val="000000"/>
                </a:solidFill>
                <a:latin typeface="+mn-lt"/>
                <a:ea typeface="ヒラギノ角ゴ Pro W3"/>
              </a:rPr>
              <a:t>The Small grants round will specifically</a:t>
            </a:r>
            <a:r>
              <a:rPr lang="en-GB" sz="2400" b="0" i="0" dirty="0">
                <a:solidFill>
                  <a:srgbClr val="000000"/>
                </a:solidFill>
                <a:effectLst/>
                <a:latin typeface="+mn-lt"/>
                <a:ea typeface="ヒラギノ角ゴ Pro W3"/>
              </a:rPr>
              <a:t> </a:t>
            </a:r>
            <a:r>
              <a:rPr lang="en-GB" dirty="0">
                <a:solidFill>
                  <a:srgbClr val="000000"/>
                </a:solidFill>
                <a:latin typeface="+mn-lt"/>
                <a:ea typeface="ヒラギノ角ゴ Pro W3"/>
              </a:rPr>
              <a:t>prioritise areas that are in the top</a:t>
            </a:r>
            <a:r>
              <a:rPr lang="en-GB" sz="2400" b="0" i="0" dirty="0">
                <a:solidFill>
                  <a:srgbClr val="000000"/>
                </a:solidFill>
                <a:effectLst/>
                <a:latin typeface="+mn-lt"/>
                <a:ea typeface="ヒラギノ角ゴ Pro W3"/>
              </a:rPr>
              <a:t> 1%-10%</a:t>
            </a:r>
            <a:r>
              <a:rPr lang="en-GB" dirty="0">
                <a:solidFill>
                  <a:srgbClr val="000000"/>
                </a:solidFill>
                <a:latin typeface="+mn-lt"/>
                <a:ea typeface="ヒラギノ角ゴ Pro W3"/>
              </a:rPr>
              <a:t> of </a:t>
            </a:r>
            <a:r>
              <a:rPr lang="en-GB" sz="2400" b="0" i="0" dirty="0">
                <a:solidFill>
                  <a:srgbClr val="000000"/>
                </a:solidFill>
                <a:effectLst/>
                <a:latin typeface="+mn-lt"/>
                <a:ea typeface="ヒラギノ角ゴ Pro W3"/>
              </a:rPr>
              <a:t>deprivation </a:t>
            </a:r>
            <a:r>
              <a:rPr lang="en-GB" dirty="0">
                <a:solidFill>
                  <a:srgbClr val="000000"/>
                </a:solidFill>
                <a:latin typeface="+mn-lt"/>
                <a:ea typeface="ヒラギノ角ゴ Pro W3"/>
              </a:rPr>
              <a:t>and were under-represented</a:t>
            </a:r>
            <a:r>
              <a:rPr lang="en-GB" sz="2400" b="0" i="0" dirty="0">
                <a:solidFill>
                  <a:srgbClr val="000000"/>
                </a:solidFill>
                <a:effectLst/>
                <a:latin typeface="+mn-lt"/>
                <a:ea typeface="ヒラギノ角ゴ Pro W3"/>
              </a:rPr>
              <a:t> </a:t>
            </a:r>
            <a:r>
              <a:rPr lang="en-GB" dirty="0">
                <a:solidFill>
                  <a:srgbClr val="000000"/>
                </a:solidFill>
                <a:latin typeface="+mn-lt"/>
                <a:ea typeface="ヒラギノ角ゴ Pro W3"/>
              </a:rPr>
              <a:t>in</a:t>
            </a:r>
            <a:r>
              <a:rPr lang="en-GB" sz="2400" b="0" i="0" dirty="0">
                <a:solidFill>
                  <a:srgbClr val="000000"/>
                </a:solidFill>
                <a:effectLst/>
                <a:latin typeface="+mn-lt"/>
                <a:ea typeface="ヒラギノ角ゴ Pro W3"/>
              </a:rPr>
              <a:t> the medium to large round of BIF2 grants</a:t>
            </a:r>
            <a:r>
              <a:rPr lang="en-GB" dirty="0">
                <a:solidFill>
                  <a:srgbClr val="000000"/>
                </a:solidFill>
                <a:latin typeface="+mn-lt"/>
                <a:ea typeface="ヒラギノ角ゴ Pro W3"/>
              </a:rPr>
              <a:t> these are:</a:t>
            </a:r>
            <a:r>
              <a:rPr lang="en-GB" sz="2400" b="0" i="0" dirty="0">
                <a:solidFill>
                  <a:srgbClr val="000000"/>
                </a:solidFill>
                <a:effectLst/>
                <a:latin typeface="+mn-lt"/>
                <a:ea typeface="ヒラギノ角ゴ Pro W3"/>
              </a:rPr>
              <a:t> </a:t>
            </a:r>
            <a:endParaRPr lang="en-GB" b="0" i="0" dirty="0">
              <a:solidFill>
                <a:srgbClr val="000000"/>
              </a:solidFill>
              <a:effectLst/>
              <a:latin typeface="+mn-lt"/>
              <a:ea typeface="ヒラギノ角ゴ Pro W3"/>
            </a:endParaRPr>
          </a:p>
          <a:p>
            <a:pPr marL="342900" indent="-342900">
              <a:lnSpc>
                <a:spcPct val="93000"/>
              </a:lnSpc>
              <a:spcBef>
                <a:spcPct val="0"/>
              </a:spcBef>
              <a:spcAft>
                <a:spcPct val="0"/>
              </a:spcAft>
              <a:buFont typeface="Arial" panose="05000000000000000000" pitchFamily="2" charset="2"/>
              <a:buChar char="•"/>
            </a:pPr>
            <a:endParaRPr lang="en-GB" dirty="0">
              <a:solidFill>
                <a:srgbClr val="000000"/>
              </a:solidFill>
              <a:latin typeface="+mn-lt"/>
              <a:ea typeface="ヒラギノ角ゴ Pro W3"/>
            </a:endParaRPr>
          </a:p>
          <a:p>
            <a:pPr lvl="5" fontAlgn="base" hangingPunct="0">
              <a:lnSpc>
                <a:spcPct val="93000"/>
              </a:lnSpc>
              <a:spcBef>
                <a:spcPct val="0"/>
              </a:spcBef>
              <a:spcAft>
                <a:spcPct val="0"/>
              </a:spcAft>
              <a:buFont typeface="Arial" panose="05000000000000000000" pitchFamily="2" charset="2"/>
              <a:buChar char="•"/>
            </a:pPr>
            <a:r>
              <a:rPr lang="en-GB" b="0" i="0" dirty="0">
                <a:solidFill>
                  <a:srgbClr val="000000"/>
                </a:solidFill>
                <a:effectLst/>
                <a:latin typeface="+mn-lt"/>
                <a:ea typeface="ヒラギノ角ゴ Pro W3"/>
              </a:rPr>
              <a:t>Henbury and Brentry </a:t>
            </a:r>
            <a:endParaRPr lang="en-GB" b="0" i="0" dirty="0">
              <a:solidFill>
                <a:srgbClr val="000000"/>
              </a:solidFill>
              <a:effectLst/>
              <a:latin typeface="+mn-lt"/>
            </a:endParaRPr>
          </a:p>
          <a:p>
            <a:pPr lvl="5">
              <a:buFont typeface="Arial" panose="020B0604020202020204" pitchFamily="34" charset="0"/>
              <a:buChar char="•"/>
            </a:pPr>
            <a:r>
              <a:rPr lang="en-GB" b="0" i="0" dirty="0">
                <a:solidFill>
                  <a:srgbClr val="000000"/>
                </a:solidFill>
                <a:effectLst/>
                <a:latin typeface="+mn-lt"/>
                <a:ea typeface="ヒラギノ角ゴ Pro W3"/>
              </a:rPr>
              <a:t>Frome Vale </a:t>
            </a:r>
          </a:p>
          <a:p>
            <a:pPr lvl="5" fontAlgn="base" hangingPunct="0">
              <a:lnSpc>
                <a:spcPct val="93000"/>
              </a:lnSpc>
              <a:spcBef>
                <a:spcPct val="0"/>
              </a:spcBef>
              <a:spcAft>
                <a:spcPct val="0"/>
              </a:spcAft>
              <a:buFont typeface="Arial" panose="020B0604020202020204" pitchFamily="34" charset="0"/>
              <a:buChar char="•"/>
            </a:pPr>
            <a:r>
              <a:rPr lang="en-GB" b="0" i="0" dirty="0">
                <a:solidFill>
                  <a:srgbClr val="000000"/>
                </a:solidFill>
                <a:effectLst/>
                <a:latin typeface="+mn-lt"/>
                <a:ea typeface="ヒラギノ角ゴ Pro W3"/>
              </a:rPr>
              <a:t>Hillfields </a:t>
            </a:r>
          </a:p>
          <a:p>
            <a:pPr lvl="5" fontAlgn="base" hangingPunct="0">
              <a:lnSpc>
                <a:spcPct val="93000"/>
              </a:lnSpc>
              <a:spcBef>
                <a:spcPct val="0"/>
              </a:spcBef>
              <a:spcAft>
                <a:spcPct val="0"/>
              </a:spcAft>
              <a:buFont typeface="Arial" panose="020B0604020202020204" pitchFamily="34" charset="0"/>
              <a:buChar char="•"/>
            </a:pPr>
            <a:r>
              <a:rPr lang="en-GB" b="0" i="0" dirty="0">
                <a:solidFill>
                  <a:srgbClr val="000000"/>
                </a:solidFill>
                <a:effectLst/>
                <a:latin typeface="+mn-lt"/>
                <a:ea typeface="ヒラギノ角ゴ Pro W3"/>
              </a:rPr>
              <a:t>Brislington West </a:t>
            </a:r>
          </a:p>
          <a:p>
            <a:pPr lvl="5" fontAlgn="base" hangingPunct="0">
              <a:lnSpc>
                <a:spcPct val="93000"/>
              </a:lnSpc>
              <a:spcBef>
                <a:spcPct val="0"/>
              </a:spcBef>
              <a:spcAft>
                <a:spcPct val="0"/>
              </a:spcAft>
              <a:buFont typeface="Arial" panose="020B0604020202020204" pitchFamily="34" charset="0"/>
              <a:buChar char="•"/>
            </a:pPr>
            <a:r>
              <a:rPr lang="en-GB" b="0" i="0" dirty="0">
                <a:solidFill>
                  <a:srgbClr val="000000"/>
                </a:solidFill>
                <a:effectLst/>
                <a:latin typeface="+mn-lt"/>
                <a:ea typeface="ヒラギノ角ゴ Pro W3"/>
              </a:rPr>
              <a:t>Stockwood  </a:t>
            </a:r>
          </a:p>
          <a:p>
            <a:pPr lvl="5" fontAlgn="base" hangingPunct="0">
              <a:lnSpc>
                <a:spcPct val="93000"/>
              </a:lnSpc>
              <a:spcBef>
                <a:spcPct val="0"/>
              </a:spcBef>
              <a:spcAft>
                <a:spcPct val="0"/>
              </a:spcAft>
              <a:buFont typeface="Arial" panose="020B0604020202020204" pitchFamily="34" charset="0"/>
              <a:buChar char="•"/>
            </a:pPr>
            <a:r>
              <a:rPr lang="en-GB" b="0" i="0" dirty="0">
                <a:solidFill>
                  <a:srgbClr val="000000"/>
                </a:solidFill>
                <a:effectLst/>
                <a:latin typeface="+mn-lt"/>
                <a:ea typeface="ヒラギノ角ゴ Pro W3"/>
              </a:rPr>
              <a:t>Hengrove and Whitchurch Park  </a:t>
            </a:r>
          </a:p>
        </p:txBody>
      </p:sp>
    </p:spTree>
    <p:extLst>
      <p:ext uri="{BB962C8B-B14F-4D97-AF65-F5344CB8AC3E}">
        <p14:creationId xmlns:p14="http://schemas.microsoft.com/office/powerpoint/2010/main" val="2048416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C7E0D-07FB-4BC2-9BA1-4814B74A0A02}"/>
              </a:ext>
            </a:extLst>
          </p:cNvPr>
          <p:cNvSpPr>
            <a:spLocks noGrp="1"/>
          </p:cNvSpPr>
          <p:nvPr>
            <p:ph type="title"/>
          </p:nvPr>
        </p:nvSpPr>
        <p:spPr/>
        <p:txBody>
          <a:bodyPr/>
          <a:lstStyle/>
          <a:p>
            <a:r>
              <a:rPr lang="en-GB" dirty="0"/>
              <a:t>Section C Funding Priorities</a:t>
            </a:r>
          </a:p>
        </p:txBody>
      </p:sp>
      <p:sp>
        <p:nvSpPr>
          <p:cNvPr id="4" name="TextBox 3">
            <a:extLst>
              <a:ext uri="{FF2B5EF4-FFF2-40B4-BE49-F238E27FC236}">
                <a16:creationId xmlns:a16="http://schemas.microsoft.com/office/drawing/2014/main" id="{E532EC8B-8050-4167-8847-EE6F3BCEEBD3}"/>
              </a:ext>
            </a:extLst>
          </p:cNvPr>
          <p:cNvSpPr txBox="1"/>
          <p:nvPr/>
        </p:nvSpPr>
        <p:spPr>
          <a:xfrm>
            <a:off x="695289" y="1124484"/>
            <a:ext cx="8424936" cy="4901214"/>
          </a:xfrm>
          <a:prstGeom prst="rect">
            <a:avLst/>
          </a:prstGeom>
          <a:noFill/>
        </p:spPr>
        <p:txBody>
          <a:bodyPr wrap="square" lIns="91440" tIns="45720" rIns="91440" bIns="45720" anchor="t">
            <a:spAutoFit/>
          </a:bodyPr>
          <a:lstStyle/>
          <a:p>
            <a:r>
              <a:rPr lang="en-GB" u="sng" dirty="0"/>
              <a:t>b) Equalities </a:t>
            </a:r>
            <a:endParaRPr lang="en-GB" u="sng" dirty="0">
              <a:solidFill>
                <a:srgbClr val="000000"/>
              </a:solidFill>
              <a:latin typeface="+mn-lt"/>
              <a:ea typeface="ヒラギノ角ゴ Pro W3"/>
            </a:endParaRPr>
          </a:p>
          <a:p>
            <a:pPr marL="342900" indent="-342900">
              <a:buFont typeface="Arial" panose="05000000000000000000" pitchFamily="2" charset="2"/>
              <a:buChar char="•"/>
            </a:pPr>
            <a:r>
              <a:rPr lang="en-GB" dirty="0">
                <a:solidFill>
                  <a:srgbClr val="000000"/>
                </a:solidFill>
                <a:latin typeface="+mn-lt"/>
                <a:ea typeface="ヒラギノ角ゴ Pro W3"/>
              </a:rPr>
              <a:t>Organisations that are</a:t>
            </a:r>
            <a:r>
              <a:rPr lang="en-GB" sz="2400" b="0" i="0" dirty="0">
                <a:solidFill>
                  <a:srgbClr val="000000"/>
                </a:solidFill>
                <a:effectLst/>
                <a:latin typeface="+mn-lt"/>
                <a:ea typeface="ヒラギノ角ゴ Pro W3"/>
              </a:rPr>
              <a:t> </a:t>
            </a:r>
            <a:r>
              <a:rPr lang="en-GB" dirty="0">
                <a:solidFill>
                  <a:srgbClr val="000000"/>
                </a:solidFill>
                <a:latin typeface="+mn-lt"/>
                <a:ea typeface="ヒラギノ角ゴ Pro W3"/>
              </a:rPr>
              <a:t>led by </a:t>
            </a:r>
            <a:r>
              <a:rPr lang="en-GB" sz="2400" b="0" i="0" dirty="0">
                <a:solidFill>
                  <a:srgbClr val="000000"/>
                </a:solidFill>
                <a:effectLst/>
                <a:latin typeface="+mn-lt"/>
                <a:ea typeface="ヒラギノ角ゴ Pro W3"/>
              </a:rPr>
              <a:t>equalities communities or from communities that have identified themselves as experiencing systemic inequality.  </a:t>
            </a:r>
            <a:endParaRPr lang="en-US" dirty="0">
              <a:latin typeface="+mn-lt"/>
            </a:endParaRPr>
          </a:p>
          <a:p>
            <a:pPr algn="l" rtl="0" fontAlgn="base"/>
            <a:endParaRPr lang="en-GB" b="0" i="0" dirty="0">
              <a:solidFill>
                <a:srgbClr val="000000"/>
              </a:solidFill>
              <a:effectLst/>
              <a:latin typeface="+mn-lt"/>
            </a:endParaRPr>
          </a:p>
          <a:p>
            <a:pPr marL="342900" indent="-342900">
              <a:buFont typeface="Arial" panose="05000000000000000000" pitchFamily="2" charset="2"/>
              <a:buChar char="•"/>
            </a:pPr>
            <a:r>
              <a:rPr lang="en-GB" dirty="0">
                <a:solidFill>
                  <a:srgbClr val="000000"/>
                </a:solidFill>
                <a:latin typeface="+mn-lt"/>
                <a:ea typeface="ヒラギノ角ゴ Pro W3"/>
              </a:rPr>
              <a:t>In particular</a:t>
            </a:r>
            <a:r>
              <a:rPr lang="en-GB" sz="2400" b="0" i="0" dirty="0">
                <a:solidFill>
                  <a:srgbClr val="000000"/>
                </a:solidFill>
                <a:effectLst/>
                <a:latin typeface="+mn-lt"/>
                <a:ea typeface="ヒラギノ角ゴ Pro W3"/>
              </a:rPr>
              <a:t> applications</a:t>
            </a:r>
            <a:r>
              <a:rPr lang="en-GB" dirty="0">
                <a:solidFill>
                  <a:srgbClr val="000000"/>
                </a:solidFill>
                <a:latin typeface="+mn-lt"/>
                <a:ea typeface="ヒラギノ角ゴ Pro W3"/>
              </a:rPr>
              <a:t> will be encouraged </a:t>
            </a:r>
            <a:r>
              <a:rPr lang="en-GB" sz="2400" b="0" i="0" dirty="0">
                <a:solidFill>
                  <a:srgbClr val="000000"/>
                </a:solidFill>
                <a:effectLst/>
                <a:latin typeface="+mn-lt"/>
                <a:ea typeface="ヒラギノ角ゴ Pro W3"/>
              </a:rPr>
              <a:t>from equalities communities under-represented in BIF2 medium to large grant allocations, including: </a:t>
            </a:r>
            <a:endParaRPr lang="en-GB" b="0" i="0" dirty="0">
              <a:solidFill>
                <a:srgbClr val="000000"/>
              </a:solidFill>
              <a:effectLst/>
              <a:latin typeface="+mn-lt"/>
              <a:ea typeface="ヒラギノ角ゴ Pro W3"/>
            </a:endParaRPr>
          </a:p>
          <a:p>
            <a:pPr marL="342900" indent="-342900">
              <a:buFont typeface="Arial" panose="05000000000000000000" pitchFamily="2" charset="2"/>
              <a:buChar char="•"/>
            </a:pPr>
            <a:endParaRPr lang="en-GB" dirty="0">
              <a:solidFill>
                <a:srgbClr val="000000"/>
              </a:solidFill>
              <a:latin typeface="+mn-lt"/>
              <a:ea typeface="ヒラギノ角ゴ Pro W3"/>
            </a:endParaRPr>
          </a:p>
          <a:p>
            <a:pPr lvl="4">
              <a:buFont typeface="Arial" panose="020B0604020202020204" pitchFamily="34" charset="0"/>
              <a:buChar char="•"/>
            </a:pPr>
            <a:r>
              <a:rPr lang="en-GB" dirty="0">
                <a:solidFill>
                  <a:srgbClr val="000000"/>
                </a:solidFill>
                <a:latin typeface="+mn-lt"/>
                <a:ea typeface="ヒラギノ角ゴ Pro W3"/>
              </a:rPr>
              <a:t>Romani and</a:t>
            </a:r>
            <a:r>
              <a:rPr lang="en-GB" sz="2400" b="0" i="0" dirty="0">
                <a:solidFill>
                  <a:srgbClr val="000000"/>
                </a:solidFill>
                <a:effectLst/>
                <a:latin typeface="+mn-lt"/>
                <a:ea typeface="ヒラギノ角ゴ Pro W3"/>
              </a:rPr>
              <a:t> traveller </a:t>
            </a:r>
            <a:r>
              <a:rPr lang="en-GB" dirty="0">
                <a:solidFill>
                  <a:srgbClr val="000000"/>
                </a:solidFill>
                <a:latin typeface="+mn-lt"/>
                <a:ea typeface="ヒラギノ角ゴ Pro W3"/>
              </a:rPr>
              <a:t>led organisations</a:t>
            </a:r>
          </a:p>
          <a:p>
            <a:pPr lvl="4">
              <a:buFont typeface="Arial" panose="020B0604020202020204" pitchFamily="34" charset="0"/>
              <a:buChar char="•"/>
            </a:pPr>
            <a:r>
              <a:rPr lang="en-GB" dirty="0">
                <a:solidFill>
                  <a:srgbClr val="000000"/>
                </a:solidFill>
                <a:latin typeface="+mn-lt"/>
                <a:ea typeface="ヒラギノ角ゴ Pro W3"/>
              </a:rPr>
              <a:t>Young</a:t>
            </a:r>
            <a:r>
              <a:rPr lang="en-GB" sz="2400" b="0" i="0" dirty="0">
                <a:solidFill>
                  <a:srgbClr val="000000"/>
                </a:solidFill>
                <a:effectLst/>
                <a:latin typeface="+mn-lt"/>
                <a:ea typeface="ヒラギノ角ゴ Pro W3"/>
              </a:rPr>
              <a:t> people-led organisations </a:t>
            </a:r>
            <a:endParaRPr lang="en-GB" dirty="0">
              <a:solidFill>
                <a:srgbClr val="000000"/>
              </a:solidFill>
              <a:latin typeface="+mn-lt"/>
            </a:endParaRPr>
          </a:p>
          <a:p>
            <a:pPr lvl="4">
              <a:buFont typeface="Arial" panose="020B0604020202020204" pitchFamily="34" charset="0"/>
              <a:buChar char="•"/>
            </a:pPr>
            <a:r>
              <a:rPr lang="en-GB" sz="2400" b="0" i="0" dirty="0">
                <a:solidFill>
                  <a:srgbClr val="000000"/>
                </a:solidFill>
                <a:effectLst/>
                <a:latin typeface="+mn-lt"/>
                <a:ea typeface="ヒラギノ角ゴ Pro W3"/>
              </a:rPr>
              <a:t>Lesbian Gay Bisexual and Transgender (LGBT+)- led groups  </a:t>
            </a:r>
            <a:endParaRPr lang="en-GB" sz="2400" b="0" i="0" dirty="0">
              <a:solidFill>
                <a:srgbClr val="000000"/>
              </a:solidFill>
              <a:effectLst/>
              <a:latin typeface="+mn-lt"/>
            </a:endParaRPr>
          </a:p>
          <a:p>
            <a:pPr algn="l" rtl="0" fontAlgn="base"/>
            <a:endParaRPr lang="en-GB"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1798749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7E2E6-FDC8-4322-81A9-FDDEE86EF0E6}"/>
              </a:ext>
            </a:extLst>
          </p:cNvPr>
          <p:cNvSpPr>
            <a:spLocks noGrp="1"/>
          </p:cNvSpPr>
          <p:nvPr>
            <p:ph type="title"/>
          </p:nvPr>
        </p:nvSpPr>
        <p:spPr/>
        <p:txBody>
          <a:bodyPr/>
          <a:lstStyle/>
          <a:p>
            <a:r>
              <a:rPr lang="en-GB" dirty="0"/>
              <a:t>Section C – Priorities and weighting </a:t>
            </a:r>
          </a:p>
        </p:txBody>
      </p:sp>
      <p:sp>
        <p:nvSpPr>
          <p:cNvPr id="4" name="TextBox 3">
            <a:extLst>
              <a:ext uri="{FF2B5EF4-FFF2-40B4-BE49-F238E27FC236}">
                <a16:creationId xmlns:a16="http://schemas.microsoft.com/office/drawing/2014/main" id="{3F08920D-6028-4367-A4C3-C55EE4A0AFD0}"/>
              </a:ext>
            </a:extLst>
          </p:cNvPr>
          <p:cNvSpPr txBox="1"/>
          <p:nvPr/>
        </p:nvSpPr>
        <p:spPr>
          <a:xfrm>
            <a:off x="830726" y="1761893"/>
            <a:ext cx="8419171" cy="5244705"/>
          </a:xfrm>
          <a:prstGeom prst="rect">
            <a:avLst/>
          </a:prstGeom>
          <a:noFill/>
        </p:spPr>
        <p:txBody>
          <a:bodyPr wrap="square">
            <a:spAutoFit/>
          </a:bodyPr>
          <a:lstStyle/>
          <a:p>
            <a:r>
              <a:rPr lang="en-GB" dirty="0"/>
              <a:t>The answers in Section C are weighted in the scoring process to reflect the funding priorities:</a:t>
            </a:r>
          </a:p>
          <a:p>
            <a:endParaRPr lang="en-GB" dirty="0"/>
          </a:p>
          <a:p>
            <a:pPr marL="342900" indent="-342900">
              <a:buFont typeface="Arial" panose="020B0604020202020204" pitchFamily="34" charset="0"/>
              <a:buChar char="•"/>
            </a:pPr>
            <a:r>
              <a:rPr lang="en-GB" dirty="0"/>
              <a:t>Small organisations (turnover of under £250,000) +  1</a:t>
            </a:r>
          </a:p>
          <a:p>
            <a:endParaRPr lang="en-GB" dirty="0"/>
          </a:p>
          <a:p>
            <a:pPr marL="342900" indent="-342900">
              <a:buFont typeface="Arial" panose="020B0604020202020204" pitchFamily="34" charset="0"/>
              <a:buChar char="•"/>
            </a:pPr>
            <a:r>
              <a:rPr lang="en-GB" dirty="0"/>
              <a:t>Communities ‘of’ +2</a:t>
            </a:r>
          </a:p>
          <a:p>
            <a:endParaRPr lang="en-GB" dirty="0"/>
          </a:p>
          <a:p>
            <a:pPr marL="342900" indent="-342900">
              <a:buFont typeface="Arial" panose="020B0604020202020204" pitchFamily="34" charset="0"/>
              <a:buChar char="•"/>
            </a:pPr>
            <a:r>
              <a:rPr lang="en-GB" dirty="0"/>
              <a:t>Priority wards +1</a:t>
            </a:r>
          </a:p>
          <a:p>
            <a:endParaRPr lang="en-GB" dirty="0"/>
          </a:p>
          <a:p>
            <a:pPr marL="342900" indent="-342900">
              <a:buFont typeface="Arial" panose="020B0604020202020204" pitchFamily="34" charset="0"/>
              <a:buChar char="•"/>
            </a:pPr>
            <a:r>
              <a:rPr lang="en-GB" dirty="0"/>
              <a:t>Specified Equality groups +1</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 </a:t>
            </a:r>
          </a:p>
        </p:txBody>
      </p:sp>
    </p:spTree>
    <p:extLst>
      <p:ext uri="{BB962C8B-B14F-4D97-AF65-F5344CB8AC3E}">
        <p14:creationId xmlns:p14="http://schemas.microsoft.com/office/powerpoint/2010/main" val="2351404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43C83-A4AF-4514-B613-9E2F1827B687}"/>
              </a:ext>
            </a:extLst>
          </p:cNvPr>
          <p:cNvSpPr>
            <a:spLocks noGrp="1"/>
          </p:cNvSpPr>
          <p:nvPr>
            <p:ph type="title"/>
          </p:nvPr>
        </p:nvSpPr>
        <p:spPr/>
        <p:txBody>
          <a:bodyPr/>
          <a:lstStyle/>
          <a:p>
            <a:r>
              <a:rPr lang="en-GB" dirty="0"/>
              <a:t>Section D:-Quality </a:t>
            </a:r>
          </a:p>
        </p:txBody>
      </p:sp>
      <p:sp>
        <p:nvSpPr>
          <p:cNvPr id="4" name="TextBox 3">
            <a:extLst>
              <a:ext uri="{FF2B5EF4-FFF2-40B4-BE49-F238E27FC236}">
                <a16:creationId xmlns:a16="http://schemas.microsoft.com/office/drawing/2014/main" id="{433E2EEA-CE2E-4D88-B894-D80F65A53CE1}"/>
              </a:ext>
            </a:extLst>
          </p:cNvPr>
          <p:cNvSpPr txBox="1"/>
          <p:nvPr/>
        </p:nvSpPr>
        <p:spPr>
          <a:xfrm>
            <a:off x="539750" y="1530348"/>
            <a:ext cx="8559538" cy="6761403"/>
          </a:xfrm>
          <a:prstGeom prst="rect">
            <a:avLst/>
          </a:prstGeom>
          <a:noFill/>
        </p:spPr>
        <p:txBody>
          <a:bodyPr wrap="square">
            <a:spAutoFit/>
          </a:bodyPr>
          <a:lstStyle/>
          <a:p>
            <a:pPr marL="558800" lvl="1" indent="-342900">
              <a:buFont typeface="Arial" panose="020B0604020202020204" pitchFamily="34" charset="0"/>
              <a:buChar char="•"/>
            </a:pPr>
            <a:r>
              <a:rPr lang="en-GB" sz="3200" dirty="0">
                <a:cs typeface="Arial" panose="020B0604020202020204" pitchFamily="34" charset="0"/>
              </a:rPr>
              <a:t>How much grant you are asking for?</a:t>
            </a:r>
          </a:p>
          <a:p>
            <a:pPr marL="558800" lvl="1" indent="-342900">
              <a:buFont typeface="Arial" panose="020B0604020202020204" pitchFamily="34" charset="0"/>
              <a:buChar char="•"/>
            </a:pPr>
            <a:endParaRPr lang="en-GB" sz="3200" dirty="0">
              <a:cs typeface="Arial" panose="020B0604020202020204" pitchFamily="34" charset="0"/>
            </a:endParaRPr>
          </a:p>
          <a:p>
            <a:pPr marL="558800" lvl="1" indent="-342900">
              <a:buFont typeface="Arial" panose="020B0604020202020204" pitchFamily="34" charset="0"/>
              <a:buChar char="•"/>
            </a:pPr>
            <a:r>
              <a:rPr lang="en-GB" sz="3200" dirty="0">
                <a:cs typeface="Arial" panose="020B0604020202020204" pitchFamily="34" charset="0"/>
              </a:rPr>
              <a:t>Tell us your ‘Community identified priority’</a:t>
            </a:r>
          </a:p>
          <a:p>
            <a:pPr marL="215900" lvl="1" indent="0" algn="ctr"/>
            <a:endParaRPr lang="en-GB" sz="3200" b="1" i="0" dirty="0">
              <a:solidFill>
                <a:srgbClr val="000000"/>
              </a:solidFill>
              <a:effectLst/>
              <a:latin typeface="+mn-lt"/>
            </a:endParaRPr>
          </a:p>
          <a:p>
            <a:pPr marL="215900" lvl="1" indent="0" algn="ctr"/>
            <a:endParaRPr lang="en-GB" sz="3200" b="1" i="0" dirty="0">
              <a:solidFill>
                <a:srgbClr val="000000"/>
              </a:solidFill>
              <a:effectLst/>
              <a:latin typeface="+mn-lt"/>
            </a:endParaRPr>
          </a:p>
          <a:p>
            <a:pPr marL="215900" lvl="1" indent="0" algn="ctr"/>
            <a:r>
              <a:rPr lang="en-GB" sz="3200" b="1" i="0" dirty="0">
                <a:solidFill>
                  <a:srgbClr val="000000"/>
                </a:solidFill>
                <a:effectLst/>
                <a:latin typeface="+mn-lt"/>
              </a:rPr>
              <a:t>‘A community identified priority is an issue or change that you know is important to your </a:t>
            </a:r>
          </a:p>
          <a:p>
            <a:pPr marL="215900" lvl="1" indent="0" algn="ctr"/>
            <a:r>
              <a:rPr lang="en-GB" sz="3200" b="1" i="0" dirty="0">
                <a:solidFill>
                  <a:srgbClr val="000000"/>
                </a:solidFill>
                <a:effectLst/>
                <a:latin typeface="+mn-lt"/>
              </a:rPr>
              <a:t>community.’</a:t>
            </a:r>
          </a:p>
          <a:p>
            <a:pPr marL="215900" lvl="1" indent="0" algn="ctr"/>
            <a:endParaRPr lang="en-GB" sz="4000" dirty="0">
              <a:latin typeface="+mn-lt"/>
              <a:cs typeface="Arial" panose="020B0604020202020204" pitchFamily="34" charset="0"/>
            </a:endParaRPr>
          </a:p>
          <a:p>
            <a:pPr marL="889000" lvl="2" indent="-457200">
              <a:buFont typeface="Courier New" panose="02070309020205020404" pitchFamily="49" charset="0"/>
              <a:buChar char="o"/>
            </a:pPr>
            <a:r>
              <a:rPr lang="en-GB" dirty="0"/>
              <a:t>?</a:t>
            </a:r>
            <a:endParaRPr lang="en-GB" sz="3200" dirty="0">
              <a:cs typeface="Arial" panose="020B0604020202020204" pitchFamily="34" charset="0"/>
            </a:endParaRPr>
          </a:p>
          <a:p>
            <a:pPr marL="673100" lvl="1" indent="-457200">
              <a:buFont typeface="Courier New" panose="02070309020205020404" pitchFamily="49" charset="0"/>
              <a:buChar char="o"/>
            </a:pPr>
            <a:endParaRPr lang="en-GB" sz="1800" dirty="0">
              <a:cs typeface="Arial" panose="020B0604020202020204" pitchFamily="34" charset="0"/>
            </a:endParaRPr>
          </a:p>
          <a:p>
            <a:pPr marL="673100" lvl="1" indent="-457200">
              <a:buFont typeface="Courier New" panose="02070309020205020404" pitchFamily="49" charset="0"/>
              <a:buChar char="o"/>
            </a:pPr>
            <a:endParaRPr lang="en-GB" dirty="0">
              <a:cs typeface="Arial" panose="020B0604020202020204" pitchFamily="34" charset="0"/>
            </a:endParaRPr>
          </a:p>
          <a:p>
            <a:pPr marL="673100" lvl="1" indent="-457200">
              <a:buFont typeface="Courier New" panose="02070309020205020404" pitchFamily="49" charset="0"/>
              <a:buChar char="o"/>
            </a:pPr>
            <a:endParaRPr lang="en-GB" dirty="0">
              <a:cs typeface="Arial" panose="020B0604020202020204" pitchFamily="34" charset="0"/>
            </a:endParaRPr>
          </a:p>
          <a:p>
            <a:pPr marL="673100" lvl="1" indent="-457200">
              <a:buFont typeface="Courier New" panose="02070309020205020404" pitchFamily="49" charset="0"/>
              <a:buChar char="o"/>
            </a:pPr>
            <a:endParaRPr lang="en-GB" dirty="0">
              <a:cs typeface="Arial" panose="020B0604020202020204" pitchFamily="34" charset="0"/>
            </a:endParaRPr>
          </a:p>
          <a:p>
            <a:pPr marL="673100" lvl="1" indent="-457200">
              <a:buFont typeface="Courier New" panose="02070309020205020404" pitchFamily="49" charset="0"/>
              <a:buChar char="o"/>
            </a:pPr>
            <a:endParaRPr lang="en-GB" dirty="0"/>
          </a:p>
        </p:txBody>
      </p:sp>
    </p:spTree>
    <p:extLst>
      <p:ext uri="{BB962C8B-B14F-4D97-AF65-F5344CB8AC3E}">
        <p14:creationId xmlns:p14="http://schemas.microsoft.com/office/powerpoint/2010/main" val="952699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5C12A-90B9-4AB5-BB4D-78DED7401DD7}"/>
              </a:ext>
            </a:extLst>
          </p:cNvPr>
          <p:cNvSpPr>
            <a:spLocks noGrp="1"/>
          </p:cNvSpPr>
          <p:nvPr>
            <p:ph type="title"/>
          </p:nvPr>
        </p:nvSpPr>
        <p:spPr/>
        <p:txBody>
          <a:bodyPr/>
          <a:lstStyle/>
          <a:p>
            <a:r>
              <a:rPr lang="en-GB" dirty="0"/>
              <a:t>Section D:-Quality </a:t>
            </a:r>
          </a:p>
        </p:txBody>
      </p:sp>
      <p:sp>
        <p:nvSpPr>
          <p:cNvPr id="3" name="TextBox 2">
            <a:extLst>
              <a:ext uri="{FF2B5EF4-FFF2-40B4-BE49-F238E27FC236}">
                <a16:creationId xmlns:a16="http://schemas.microsoft.com/office/drawing/2014/main" id="{65DF5639-ABB5-48B7-A64E-BFA57FF44C31}"/>
              </a:ext>
            </a:extLst>
          </p:cNvPr>
          <p:cNvSpPr txBox="1"/>
          <p:nvPr/>
        </p:nvSpPr>
        <p:spPr>
          <a:xfrm>
            <a:off x="832217" y="1385500"/>
            <a:ext cx="8207298" cy="3297954"/>
          </a:xfrm>
          <a:prstGeom prst="rect">
            <a:avLst/>
          </a:prstGeom>
          <a:noFill/>
        </p:spPr>
        <p:txBody>
          <a:bodyPr wrap="square" rtlCol="0">
            <a:spAutoFit/>
          </a:bodyPr>
          <a:lstStyle/>
          <a:p>
            <a:pPr marL="889000" lvl="2" indent="-457200">
              <a:buFont typeface="Courier New" panose="02070309020205020404" pitchFamily="49" charset="0"/>
              <a:buChar char="o"/>
            </a:pPr>
            <a:r>
              <a:rPr lang="en-GB" sz="3200" dirty="0"/>
              <a:t>Why is it important?</a:t>
            </a:r>
          </a:p>
          <a:p>
            <a:pPr marL="431800" lvl="2" indent="0"/>
            <a:endParaRPr lang="en-GB" sz="3200" dirty="0"/>
          </a:p>
          <a:p>
            <a:pPr marL="889000" lvl="2" indent="-457200">
              <a:buFont typeface="Courier New" panose="02070309020205020404" pitchFamily="49" charset="0"/>
              <a:buChar char="o"/>
            </a:pPr>
            <a:r>
              <a:rPr lang="en-GB" sz="3200" dirty="0"/>
              <a:t>How you know its important to your community?</a:t>
            </a:r>
          </a:p>
          <a:p>
            <a:pPr marL="431800" lvl="2" indent="0"/>
            <a:endParaRPr lang="en-GB" sz="3200" dirty="0"/>
          </a:p>
          <a:p>
            <a:pPr marL="889000" lvl="2" indent="-457200">
              <a:buFont typeface="Courier New" panose="02070309020205020404" pitchFamily="49" charset="0"/>
              <a:buChar char="o"/>
            </a:pPr>
            <a:r>
              <a:rPr lang="en-GB" sz="3200" dirty="0"/>
              <a:t>What do you already do to support this priority in your community?</a:t>
            </a:r>
          </a:p>
        </p:txBody>
      </p:sp>
    </p:spTree>
    <p:extLst>
      <p:ext uri="{BB962C8B-B14F-4D97-AF65-F5344CB8AC3E}">
        <p14:creationId xmlns:p14="http://schemas.microsoft.com/office/powerpoint/2010/main" val="2397217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D5764-2F77-45D5-9AD0-2C7BFAB25A24}"/>
              </a:ext>
            </a:extLst>
          </p:cNvPr>
          <p:cNvSpPr>
            <a:spLocks noGrp="1"/>
          </p:cNvSpPr>
          <p:nvPr>
            <p:ph type="title"/>
          </p:nvPr>
        </p:nvSpPr>
        <p:spPr/>
        <p:txBody>
          <a:bodyPr/>
          <a:lstStyle/>
          <a:p>
            <a:r>
              <a:rPr lang="en-GB" dirty="0"/>
              <a:t>Section D:-Quality </a:t>
            </a:r>
          </a:p>
        </p:txBody>
      </p:sp>
      <p:sp>
        <p:nvSpPr>
          <p:cNvPr id="4" name="TextBox 3">
            <a:extLst>
              <a:ext uri="{FF2B5EF4-FFF2-40B4-BE49-F238E27FC236}">
                <a16:creationId xmlns:a16="http://schemas.microsoft.com/office/drawing/2014/main" id="{3B9DA285-41B8-4AF5-9147-3D4EBFC14865}"/>
              </a:ext>
            </a:extLst>
          </p:cNvPr>
          <p:cNvSpPr txBox="1"/>
          <p:nvPr/>
        </p:nvSpPr>
        <p:spPr>
          <a:xfrm>
            <a:off x="653797" y="1503320"/>
            <a:ext cx="8062332" cy="4099840"/>
          </a:xfrm>
          <a:prstGeom prst="rect">
            <a:avLst/>
          </a:prstGeom>
          <a:noFill/>
        </p:spPr>
        <p:txBody>
          <a:bodyPr wrap="square">
            <a:spAutoFit/>
          </a:bodyPr>
          <a:lstStyle/>
          <a:p>
            <a:pPr lvl="1">
              <a:buFont typeface="Arial" panose="020B0604020202020204" pitchFamily="34" charset="0"/>
              <a:buChar char="•"/>
            </a:pPr>
            <a:r>
              <a:rPr lang="en-GB" sz="2800" b="0" i="0" dirty="0">
                <a:solidFill>
                  <a:srgbClr val="000000"/>
                </a:solidFill>
                <a:effectLst/>
                <a:latin typeface="+mn-lt"/>
              </a:rPr>
              <a:t>Does your work fit with any of our thematic priorities?</a:t>
            </a:r>
          </a:p>
          <a:p>
            <a:pPr marL="215900" lvl="1" indent="0"/>
            <a:endParaRPr lang="en-GB" sz="2800" b="0" i="0" dirty="0">
              <a:solidFill>
                <a:srgbClr val="000000"/>
              </a:solidFill>
              <a:effectLst/>
              <a:latin typeface="+mn-lt"/>
            </a:endParaRPr>
          </a:p>
          <a:p>
            <a:pPr lvl="1">
              <a:buFont typeface="Arial" panose="020B0604020202020204" pitchFamily="34" charset="0"/>
              <a:buChar char="•"/>
            </a:pPr>
            <a:r>
              <a:rPr lang="en-GB" sz="2800" b="0" i="0" dirty="0">
                <a:solidFill>
                  <a:srgbClr val="000000"/>
                </a:solidFill>
                <a:effectLst/>
                <a:latin typeface="+mn-lt"/>
              </a:rPr>
              <a:t>What work wi</a:t>
            </a:r>
            <a:r>
              <a:rPr lang="en-GB" sz="2800" dirty="0">
                <a:solidFill>
                  <a:srgbClr val="000000"/>
                </a:solidFill>
                <a:latin typeface="+mn-lt"/>
              </a:rPr>
              <a:t>ll you do to make an impact  (ways of working) </a:t>
            </a:r>
          </a:p>
          <a:p>
            <a:pPr marL="215900" lvl="1" indent="0"/>
            <a:endParaRPr lang="en-GB" sz="2800" b="1" dirty="0">
              <a:solidFill>
                <a:srgbClr val="000000"/>
              </a:solidFill>
              <a:latin typeface="+mn-lt"/>
            </a:endParaRPr>
          </a:p>
          <a:p>
            <a:pPr lvl="1">
              <a:buFont typeface="Arial" panose="020B0604020202020204" pitchFamily="34" charset="0"/>
              <a:buChar char="•"/>
            </a:pPr>
            <a:r>
              <a:rPr lang="en-GB" sz="2800" b="1" i="0" dirty="0">
                <a:solidFill>
                  <a:srgbClr val="000000"/>
                </a:solidFill>
                <a:effectLst/>
                <a:latin typeface="+mn-lt"/>
              </a:rPr>
              <a:t>How will you work in your community to bring people together to grow skills, confidence and stronger relationships between people? </a:t>
            </a:r>
            <a:endParaRPr lang="en-GB" sz="2800" b="1" dirty="0">
              <a:solidFill>
                <a:srgbClr val="000000"/>
              </a:solidFill>
              <a:latin typeface="+mn-lt"/>
            </a:endParaRPr>
          </a:p>
        </p:txBody>
      </p:sp>
    </p:spTree>
    <p:extLst>
      <p:ext uri="{BB962C8B-B14F-4D97-AF65-F5344CB8AC3E}">
        <p14:creationId xmlns:p14="http://schemas.microsoft.com/office/powerpoint/2010/main" val="1639943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765E2-61EC-4101-8348-9ACC3558B881}"/>
              </a:ext>
            </a:extLst>
          </p:cNvPr>
          <p:cNvSpPr>
            <a:spLocks noGrp="1"/>
          </p:cNvSpPr>
          <p:nvPr>
            <p:ph type="title"/>
          </p:nvPr>
        </p:nvSpPr>
        <p:spPr/>
        <p:txBody>
          <a:bodyPr/>
          <a:lstStyle/>
          <a:p>
            <a:r>
              <a:rPr lang="en-GB" dirty="0"/>
              <a:t>Section E Impact </a:t>
            </a:r>
          </a:p>
        </p:txBody>
      </p:sp>
      <p:sp>
        <p:nvSpPr>
          <p:cNvPr id="3" name="Rectangle 2">
            <a:extLst>
              <a:ext uri="{FF2B5EF4-FFF2-40B4-BE49-F238E27FC236}">
                <a16:creationId xmlns:a16="http://schemas.microsoft.com/office/drawing/2014/main" id="{B264D6C3-337A-47DE-A629-050859123D45}"/>
              </a:ext>
            </a:extLst>
          </p:cNvPr>
          <p:cNvSpPr/>
          <p:nvPr/>
        </p:nvSpPr>
        <p:spPr>
          <a:xfrm>
            <a:off x="136768" y="999854"/>
            <a:ext cx="8997950" cy="5267596"/>
          </a:xfrm>
          <a:prstGeom prst="rect">
            <a:avLst/>
          </a:prstGeom>
        </p:spPr>
        <p:txBody>
          <a:bodyPr wrap="square">
            <a:spAutoFit/>
          </a:bodyPr>
          <a:lstStyle/>
          <a:p>
            <a:pPr marL="457200" lvl="1" indent="0" defTabSz="914400" fontAlgn="auto" hangingPunct="1">
              <a:lnSpc>
                <a:spcPct val="90000"/>
              </a:lnSpc>
              <a:spcBef>
                <a:spcPts val="500"/>
              </a:spcBef>
              <a:spcAft>
                <a:spcPts val="0"/>
              </a:spcAft>
              <a:buClrTx/>
              <a:buSzTx/>
            </a:pPr>
            <a:endParaRPr lang="en-GB" sz="2800" dirty="0">
              <a:solidFill>
                <a:prstClr val="black"/>
              </a:solidFill>
              <a:latin typeface="+mn-lt"/>
              <a:ea typeface="+mn-ea"/>
              <a:cs typeface="Arial" panose="020B0604020202020204" pitchFamily="34" charset="0"/>
            </a:endParaRPr>
          </a:p>
          <a:p>
            <a:pPr marL="457200" lvl="1" indent="0" defTabSz="914400" fontAlgn="auto" hangingPunct="1">
              <a:lnSpc>
                <a:spcPct val="90000"/>
              </a:lnSpc>
              <a:spcBef>
                <a:spcPts val="500"/>
              </a:spcBef>
              <a:spcAft>
                <a:spcPts val="0"/>
              </a:spcAft>
              <a:buClrTx/>
              <a:buSzTx/>
            </a:pPr>
            <a:r>
              <a:rPr lang="en-GB" sz="2800" b="1" dirty="0">
                <a:solidFill>
                  <a:prstClr val="black"/>
                </a:solidFill>
                <a:latin typeface="+mn-lt"/>
                <a:ea typeface="+mn-ea"/>
                <a:cs typeface="Arial" panose="020B0604020202020204" pitchFamily="34" charset="0"/>
              </a:rPr>
              <a:t>Question E1 and E2 </a:t>
            </a:r>
          </a:p>
          <a:p>
            <a:pPr marL="457200" lvl="1" indent="0" defTabSz="914400" fontAlgn="auto" hangingPunct="1">
              <a:lnSpc>
                <a:spcPct val="90000"/>
              </a:lnSpc>
              <a:spcBef>
                <a:spcPts val="500"/>
              </a:spcBef>
              <a:spcAft>
                <a:spcPts val="0"/>
              </a:spcAft>
              <a:buClrTx/>
              <a:buSzTx/>
            </a:pPr>
            <a:endParaRPr lang="en-GB" sz="2800" b="1" i="0" dirty="0">
              <a:solidFill>
                <a:srgbClr val="000000"/>
              </a:solidFill>
              <a:effectLst/>
              <a:latin typeface="+mn-lt"/>
            </a:endParaRPr>
          </a:p>
          <a:p>
            <a:pPr marL="457200" lvl="1" indent="0" defTabSz="914400" fontAlgn="auto" hangingPunct="1">
              <a:lnSpc>
                <a:spcPct val="90000"/>
              </a:lnSpc>
              <a:spcBef>
                <a:spcPts val="500"/>
              </a:spcBef>
              <a:spcAft>
                <a:spcPts val="0"/>
              </a:spcAft>
              <a:buClrTx/>
              <a:buSzTx/>
            </a:pPr>
            <a:r>
              <a:rPr lang="en-GB" sz="2800" i="0" dirty="0">
                <a:solidFill>
                  <a:srgbClr val="000000"/>
                </a:solidFill>
                <a:effectLst/>
                <a:latin typeface="+mn-lt"/>
              </a:rPr>
              <a:t>What improvements or positive difference for your community will your work achieve at the end of 18- month funding for:</a:t>
            </a:r>
          </a:p>
          <a:p>
            <a:pPr marL="457200" lvl="1" indent="0" defTabSz="914400" fontAlgn="auto" hangingPunct="1">
              <a:lnSpc>
                <a:spcPct val="90000"/>
              </a:lnSpc>
              <a:spcBef>
                <a:spcPts val="500"/>
              </a:spcBef>
              <a:spcAft>
                <a:spcPts val="0"/>
              </a:spcAft>
              <a:buClrTx/>
              <a:buSzTx/>
            </a:pPr>
            <a:endParaRPr lang="en-GB" sz="2800" dirty="0">
              <a:solidFill>
                <a:prstClr val="black"/>
              </a:solidFill>
              <a:latin typeface="+mn-lt"/>
              <a:ea typeface="+mn-ea"/>
              <a:cs typeface="Arial" panose="020B0604020202020204" pitchFamily="34" charset="0"/>
            </a:endParaRPr>
          </a:p>
          <a:p>
            <a:pPr marL="1346200" lvl="3" indent="-457200" defTabSz="914400" fontAlgn="auto" hangingPunct="1">
              <a:lnSpc>
                <a:spcPct val="90000"/>
              </a:lnSpc>
              <a:spcBef>
                <a:spcPts val="500"/>
              </a:spcBef>
              <a:spcAft>
                <a:spcPts val="0"/>
              </a:spcAft>
              <a:buClrTx/>
              <a:buSzTx/>
              <a:buAutoNum type="alphaLcParenR"/>
            </a:pPr>
            <a:r>
              <a:rPr lang="en-GB" sz="2800" dirty="0">
                <a:solidFill>
                  <a:prstClr val="black"/>
                </a:solidFill>
                <a:latin typeface="+mn-lt"/>
                <a:ea typeface="+mn-ea"/>
                <a:cs typeface="Arial" panose="020B0604020202020204" pitchFamily="34" charset="0"/>
              </a:rPr>
              <a:t>Your community</a:t>
            </a:r>
          </a:p>
          <a:p>
            <a:pPr marL="1346200" lvl="3" indent="-457200" defTabSz="914400" fontAlgn="auto" hangingPunct="1">
              <a:lnSpc>
                <a:spcPct val="90000"/>
              </a:lnSpc>
              <a:spcBef>
                <a:spcPts val="500"/>
              </a:spcBef>
              <a:spcAft>
                <a:spcPts val="0"/>
              </a:spcAft>
              <a:buClrTx/>
              <a:buSzTx/>
              <a:buAutoNum type="alphaLcParenR"/>
            </a:pPr>
            <a:endParaRPr lang="en-GB" sz="2800" dirty="0">
              <a:solidFill>
                <a:prstClr val="black"/>
              </a:solidFill>
              <a:latin typeface="+mn-lt"/>
              <a:ea typeface="+mn-ea"/>
              <a:cs typeface="Arial" panose="020B0604020202020204" pitchFamily="34" charset="0"/>
            </a:endParaRPr>
          </a:p>
          <a:p>
            <a:pPr marL="1346200" lvl="3" indent="-457200" defTabSz="914400" fontAlgn="auto" hangingPunct="1">
              <a:lnSpc>
                <a:spcPct val="90000"/>
              </a:lnSpc>
              <a:spcBef>
                <a:spcPts val="500"/>
              </a:spcBef>
              <a:spcAft>
                <a:spcPts val="0"/>
              </a:spcAft>
              <a:buClrTx/>
              <a:buSzTx/>
              <a:buAutoNum type="alphaLcParenR"/>
            </a:pPr>
            <a:r>
              <a:rPr lang="en-GB" sz="2800" dirty="0">
                <a:solidFill>
                  <a:prstClr val="black"/>
                </a:solidFill>
                <a:latin typeface="+mn-lt"/>
                <a:ea typeface="+mn-ea"/>
                <a:cs typeface="Arial" panose="020B0604020202020204" pitchFamily="34" charset="0"/>
              </a:rPr>
              <a:t>Your organisation</a:t>
            </a:r>
          </a:p>
          <a:p>
            <a:pPr marL="673100" lvl="2" indent="0" defTabSz="914400" fontAlgn="auto" hangingPunct="1">
              <a:lnSpc>
                <a:spcPct val="90000"/>
              </a:lnSpc>
              <a:spcBef>
                <a:spcPts val="500"/>
              </a:spcBef>
              <a:spcAft>
                <a:spcPts val="0"/>
              </a:spcAft>
              <a:buClrTx/>
              <a:buSzTx/>
            </a:pPr>
            <a:endParaRPr lang="en-GB" sz="2800" dirty="0">
              <a:solidFill>
                <a:prstClr val="black"/>
              </a:solidFill>
              <a:latin typeface="+mn-lt"/>
              <a:ea typeface="+mn-ea"/>
              <a:cs typeface="Arial" panose="020B0604020202020204" pitchFamily="34" charset="0"/>
            </a:endParaRPr>
          </a:p>
          <a:p>
            <a:pPr marL="673100" lvl="2" indent="0" defTabSz="914400" fontAlgn="auto" hangingPunct="1">
              <a:lnSpc>
                <a:spcPct val="90000"/>
              </a:lnSpc>
              <a:spcBef>
                <a:spcPts val="500"/>
              </a:spcBef>
              <a:spcAft>
                <a:spcPts val="0"/>
              </a:spcAft>
              <a:buClrTx/>
              <a:buSzTx/>
            </a:pPr>
            <a:endParaRPr lang="en-GB" dirty="0">
              <a:solidFill>
                <a:prstClr val="black"/>
              </a:solidFill>
              <a:ea typeface="+mn-ea"/>
              <a:cs typeface="Arial" panose="020B0604020202020204" pitchFamily="34" charset="0"/>
            </a:endParaRPr>
          </a:p>
        </p:txBody>
      </p:sp>
    </p:spTree>
    <p:extLst>
      <p:ext uri="{BB962C8B-B14F-4D97-AF65-F5344CB8AC3E}">
        <p14:creationId xmlns:p14="http://schemas.microsoft.com/office/powerpoint/2010/main" val="1182629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23B01-9DD4-4281-8975-6847BF61F0D0}"/>
              </a:ext>
            </a:extLst>
          </p:cNvPr>
          <p:cNvSpPr>
            <a:spLocks noGrp="1"/>
          </p:cNvSpPr>
          <p:nvPr>
            <p:ph type="title"/>
          </p:nvPr>
        </p:nvSpPr>
        <p:spPr>
          <a:xfrm>
            <a:off x="541337" y="269875"/>
            <a:ext cx="8997950" cy="808038"/>
          </a:xfrm>
        </p:spPr>
        <p:txBody>
          <a:bodyPr/>
          <a:lstStyle/>
          <a:p>
            <a:r>
              <a:rPr kumimoji="0" lang="en-GB" sz="4000" b="0" i="0" u="none" strike="noStrike" kern="0" cap="none" spc="0" normalizeH="0" baseline="0" noProof="0" dirty="0">
                <a:ln>
                  <a:noFill/>
                </a:ln>
                <a:solidFill>
                  <a:srgbClr val="000000"/>
                </a:solidFill>
                <a:effectLst/>
                <a:uLnTx/>
                <a:uFillTx/>
                <a:latin typeface="Arial"/>
                <a:ea typeface="ヒラギノ角ゴ Pro W3"/>
              </a:rPr>
              <a:t>Section E Impact </a:t>
            </a:r>
            <a:endParaRPr lang="en-GB" dirty="0"/>
          </a:p>
        </p:txBody>
      </p:sp>
      <p:sp>
        <p:nvSpPr>
          <p:cNvPr id="4" name="TextBox 3">
            <a:extLst>
              <a:ext uri="{FF2B5EF4-FFF2-40B4-BE49-F238E27FC236}">
                <a16:creationId xmlns:a16="http://schemas.microsoft.com/office/drawing/2014/main" id="{794FB098-9C81-4F62-93C9-626E644D13DA}"/>
              </a:ext>
            </a:extLst>
          </p:cNvPr>
          <p:cNvSpPr txBox="1"/>
          <p:nvPr/>
        </p:nvSpPr>
        <p:spPr>
          <a:xfrm>
            <a:off x="428603" y="1322272"/>
            <a:ext cx="7248292" cy="4133439"/>
          </a:xfrm>
          <a:prstGeom prst="rect">
            <a:avLst/>
          </a:prstGeom>
          <a:noFill/>
        </p:spPr>
        <p:txBody>
          <a:bodyPr wrap="square">
            <a:spAutoFit/>
          </a:bodyPr>
          <a:lstStyle/>
          <a:p>
            <a:pPr marL="457200" lvl="1" indent="0" defTabSz="914400" fontAlgn="auto" hangingPunct="1">
              <a:lnSpc>
                <a:spcPct val="90000"/>
              </a:lnSpc>
              <a:spcBef>
                <a:spcPts val="500"/>
              </a:spcBef>
              <a:spcAft>
                <a:spcPts val="0"/>
              </a:spcAft>
              <a:buClrTx/>
              <a:buSzTx/>
            </a:pPr>
            <a:r>
              <a:rPr lang="en-GB" b="1" dirty="0">
                <a:solidFill>
                  <a:prstClr val="black"/>
                </a:solidFill>
                <a:latin typeface="+mn-lt"/>
                <a:ea typeface="+mn-ea"/>
                <a:cs typeface="Arial" panose="020B0604020202020204" pitchFamily="34" charset="0"/>
              </a:rPr>
              <a:t>Question E3 and E4</a:t>
            </a:r>
          </a:p>
          <a:p>
            <a:pPr marL="457200" lvl="1" indent="0" defTabSz="914400" fontAlgn="auto" hangingPunct="1">
              <a:lnSpc>
                <a:spcPct val="90000"/>
              </a:lnSpc>
              <a:spcBef>
                <a:spcPts val="500"/>
              </a:spcBef>
              <a:spcAft>
                <a:spcPts val="0"/>
              </a:spcAft>
              <a:buClrTx/>
              <a:buSzTx/>
            </a:pPr>
            <a:r>
              <a:rPr lang="en-GB" dirty="0">
                <a:solidFill>
                  <a:prstClr val="black"/>
                </a:solidFill>
                <a:latin typeface="+mn-lt"/>
                <a:ea typeface="+mn-ea"/>
                <a:cs typeface="Arial" panose="020B0604020202020204" pitchFamily="34" charset="0"/>
              </a:rPr>
              <a:t>How will you measure the change that change? </a:t>
            </a:r>
          </a:p>
          <a:p>
            <a:pPr marL="457200" lvl="1" indent="0" defTabSz="914400" fontAlgn="auto" hangingPunct="1">
              <a:lnSpc>
                <a:spcPct val="90000"/>
              </a:lnSpc>
              <a:spcBef>
                <a:spcPts val="500"/>
              </a:spcBef>
              <a:spcAft>
                <a:spcPts val="0"/>
              </a:spcAft>
              <a:buClrTx/>
              <a:buSzTx/>
            </a:pPr>
            <a:endParaRPr lang="en-GB" b="1" dirty="0">
              <a:solidFill>
                <a:prstClr val="black"/>
              </a:solidFill>
              <a:latin typeface="+mn-lt"/>
              <a:ea typeface="+mn-ea"/>
              <a:cs typeface="Arial" panose="020B0604020202020204" pitchFamily="34" charset="0"/>
            </a:endParaRPr>
          </a:p>
          <a:p>
            <a:pPr marL="457200" lvl="1" indent="0" defTabSz="914400" fontAlgn="auto" hangingPunct="1">
              <a:lnSpc>
                <a:spcPct val="90000"/>
              </a:lnSpc>
              <a:spcBef>
                <a:spcPts val="500"/>
              </a:spcBef>
              <a:spcAft>
                <a:spcPts val="0"/>
              </a:spcAft>
              <a:buClrTx/>
              <a:buSzTx/>
            </a:pPr>
            <a:r>
              <a:rPr lang="en-GB" b="1" dirty="0">
                <a:solidFill>
                  <a:prstClr val="black"/>
                </a:solidFill>
                <a:latin typeface="+mn-lt"/>
                <a:ea typeface="+mn-ea"/>
                <a:cs typeface="Arial" panose="020B0604020202020204" pitchFamily="34" charset="0"/>
              </a:rPr>
              <a:t>Set your:</a:t>
            </a:r>
          </a:p>
          <a:p>
            <a:pPr marL="800100" lvl="1" indent="-342900" defTabSz="914400" fontAlgn="auto" hangingPunct="1">
              <a:lnSpc>
                <a:spcPct val="90000"/>
              </a:lnSpc>
              <a:spcBef>
                <a:spcPts val="500"/>
              </a:spcBef>
              <a:spcAft>
                <a:spcPts val="0"/>
              </a:spcAft>
              <a:buClrTx/>
              <a:buSzTx/>
              <a:buFontTx/>
              <a:buChar char="-"/>
            </a:pPr>
            <a:r>
              <a:rPr lang="en-GB" b="1" dirty="0">
                <a:solidFill>
                  <a:prstClr val="black"/>
                </a:solidFill>
                <a:latin typeface="+mn-lt"/>
                <a:ea typeface="+mn-ea"/>
                <a:cs typeface="Arial" panose="020B0604020202020204" pitchFamily="34" charset="0"/>
              </a:rPr>
              <a:t>Outcomes</a:t>
            </a:r>
            <a:r>
              <a:rPr lang="en-GB" dirty="0">
                <a:solidFill>
                  <a:prstClr val="black"/>
                </a:solidFill>
                <a:latin typeface="+mn-lt"/>
                <a:ea typeface="+mn-ea"/>
                <a:cs typeface="Arial" panose="020B0604020202020204" pitchFamily="34" charset="0"/>
              </a:rPr>
              <a:t>- T</a:t>
            </a:r>
            <a:r>
              <a:rPr lang="en-GB" b="0" i="0" dirty="0">
                <a:solidFill>
                  <a:srgbClr val="000000"/>
                </a:solidFill>
                <a:effectLst/>
                <a:latin typeface="+mn-lt"/>
              </a:rPr>
              <a:t>he key changes or differences your proposal will make are your outcomes. </a:t>
            </a:r>
          </a:p>
          <a:p>
            <a:pPr marL="800100" lvl="1" indent="-342900" defTabSz="914400" fontAlgn="auto" hangingPunct="1">
              <a:lnSpc>
                <a:spcPct val="90000"/>
              </a:lnSpc>
              <a:spcBef>
                <a:spcPts val="500"/>
              </a:spcBef>
              <a:spcAft>
                <a:spcPts val="0"/>
              </a:spcAft>
              <a:buClrTx/>
              <a:buSzTx/>
              <a:buFontTx/>
              <a:buChar char="-"/>
            </a:pPr>
            <a:endParaRPr lang="en-GB" dirty="0">
              <a:solidFill>
                <a:prstClr val="black"/>
              </a:solidFill>
              <a:latin typeface="+mn-lt"/>
              <a:ea typeface="+mn-ea"/>
              <a:cs typeface="Arial" panose="020B0604020202020204" pitchFamily="34" charset="0"/>
            </a:endParaRPr>
          </a:p>
          <a:p>
            <a:pPr marL="800100" lvl="1" indent="-342900" defTabSz="914400" fontAlgn="auto" hangingPunct="1">
              <a:lnSpc>
                <a:spcPct val="90000"/>
              </a:lnSpc>
              <a:spcBef>
                <a:spcPts val="500"/>
              </a:spcBef>
              <a:spcAft>
                <a:spcPts val="0"/>
              </a:spcAft>
              <a:buClrTx/>
              <a:buSzTx/>
              <a:buFontTx/>
              <a:buChar char="-"/>
            </a:pPr>
            <a:r>
              <a:rPr lang="en-GB" b="1" i="0" dirty="0">
                <a:solidFill>
                  <a:srgbClr val="000000"/>
                </a:solidFill>
                <a:effectLst/>
                <a:latin typeface="+mn-lt"/>
              </a:rPr>
              <a:t>Indicators</a:t>
            </a:r>
            <a:r>
              <a:rPr lang="en-GB" b="0" i="0" dirty="0">
                <a:solidFill>
                  <a:srgbClr val="000000"/>
                </a:solidFill>
                <a:effectLst/>
                <a:latin typeface="+mn-lt"/>
              </a:rPr>
              <a:t> are the signs that change is happening, and they help you to see if what you are doing is working. Some people call them measures. </a:t>
            </a:r>
            <a:endParaRPr lang="en-GB" dirty="0">
              <a:solidFill>
                <a:prstClr val="black"/>
              </a:solidFill>
              <a:latin typeface="+mn-lt"/>
              <a:ea typeface="+mn-ea"/>
              <a:cs typeface="Arial" panose="020B0604020202020204" pitchFamily="34" charset="0"/>
            </a:endParaRPr>
          </a:p>
        </p:txBody>
      </p:sp>
    </p:spTree>
    <p:extLst>
      <p:ext uri="{BB962C8B-B14F-4D97-AF65-F5344CB8AC3E}">
        <p14:creationId xmlns:p14="http://schemas.microsoft.com/office/powerpoint/2010/main" val="4182667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845A9-84AC-43CF-BAA9-A4194387BCE1}"/>
              </a:ext>
            </a:extLst>
          </p:cNvPr>
          <p:cNvSpPr>
            <a:spLocks noGrp="1"/>
          </p:cNvSpPr>
          <p:nvPr>
            <p:ph type="title"/>
          </p:nvPr>
        </p:nvSpPr>
        <p:spPr/>
        <p:txBody>
          <a:bodyPr/>
          <a:lstStyle/>
          <a:p>
            <a:r>
              <a:rPr lang="en-GB" dirty="0"/>
              <a:t>Section E Impact-</a:t>
            </a:r>
            <a:br>
              <a:rPr lang="en-GB" dirty="0"/>
            </a:br>
            <a:r>
              <a:rPr lang="en-GB" dirty="0"/>
              <a:t>Community Identified Priority </a:t>
            </a:r>
          </a:p>
        </p:txBody>
      </p:sp>
      <p:graphicFrame>
        <p:nvGraphicFramePr>
          <p:cNvPr id="4" name="Table 3">
            <a:extLst>
              <a:ext uri="{FF2B5EF4-FFF2-40B4-BE49-F238E27FC236}">
                <a16:creationId xmlns:a16="http://schemas.microsoft.com/office/drawing/2014/main" id="{99C4188D-F968-498A-99C2-F3BAF3682ECB}"/>
              </a:ext>
            </a:extLst>
          </p:cNvPr>
          <p:cNvGraphicFramePr>
            <a:graphicFrameLocks noGrp="1"/>
          </p:cNvGraphicFramePr>
          <p:nvPr>
            <p:extLst>
              <p:ext uri="{D42A27DB-BD31-4B8C-83A1-F6EECF244321}">
                <p14:modId xmlns:p14="http://schemas.microsoft.com/office/powerpoint/2010/main" val="386695147"/>
              </p:ext>
            </p:extLst>
          </p:nvPr>
        </p:nvGraphicFramePr>
        <p:xfrm>
          <a:off x="1039660" y="1260475"/>
          <a:ext cx="8079288" cy="5494865"/>
        </p:xfrm>
        <a:graphic>
          <a:graphicData uri="http://schemas.openxmlformats.org/drawingml/2006/table">
            <a:tbl>
              <a:tblPr firstRow="1"/>
              <a:tblGrid>
                <a:gridCol w="8079288">
                  <a:extLst>
                    <a:ext uri="{9D8B030D-6E8A-4147-A177-3AD203B41FA5}">
                      <a16:colId xmlns:a16="http://schemas.microsoft.com/office/drawing/2014/main" val="1592496892"/>
                    </a:ext>
                  </a:extLst>
                </a:gridCol>
              </a:tblGrid>
              <a:tr h="480643">
                <a:tc>
                  <a:txBody>
                    <a:bodyPr/>
                    <a:lstStyle/>
                    <a:p>
                      <a:pPr algn="l" rtl="0" fontAlgn="base"/>
                      <a:endParaRPr lang="en-GB" sz="1400" b="0" i="0" dirty="0">
                        <a:effectLst/>
                      </a:endParaRPr>
                    </a:p>
                  </a:txBody>
                  <a:tcPr marL="70068" marR="70068" marT="35034" marB="35034">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89350207"/>
                  </a:ext>
                </a:extLst>
              </a:tr>
              <a:tr h="243291">
                <a:tc>
                  <a:txBody>
                    <a:bodyPr/>
                    <a:lstStyle/>
                    <a:p>
                      <a:pPr algn="l" rtl="0" fontAlgn="base"/>
                      <a:endParaRPr lang="en-GB" sz="900" b="1" i="0" dirty="0">
                        <a:solidFill>
                          <a:srgbClr val="000000"/>
                        </a:solidFill>
                        <a:effectLst/>
                        <a:latin typeface="Century Gothic" panose="020B0502020202020204" pitchFamily="34" charset="0"/>
                      </a:endParaRPr>
                    </a:p>
                  </a:txBody>
                  <a:tcPr marL="70068" marR="70068" marT="35034" marB="35034">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57002463"/>
                  </a:ext>
                </a:extLst>
              </a:tr>
              <a:tr h="770747">
                <a:tc>
                  <a:txBody>
                    <a:bodyPr/>
                    <a:lstStyle/>
                    <a:p>
                      <a:pPr algn="l" rtl="0" fontAlgn="base"/>
                      <a:endParaRPr lang="en-GB" sz="1400" b="0" i="0" dirty="0">
                        <a:effectLst/>
                      </a:endParaRPr>
                    </a:p>
                  </a:txBody>
                  <a:tcPr marL="70068" marR="70068" marT="35034" marB="35034">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90759893"/>
                  </a:ext>
                </a:extLst>
              </a:tr>
              <a:tr h="350340">
                <a:tc>
                  <a:txBody>
                    <a:bodyPr/>
                    <a:lstStyle/>
                    <a:p>
                      <a:pPr algn="l" rtl="0" fontAlgn="base"/>
                      <a:endParaRPr lang="en-GB" sz="1400" b="0" i="0">
                        <a:effectLst/>
                      </a:endParaRPr>
                    </a:p>
                  </a:txBody>
                  <a:tcPr marL="70068" marR="70068" marT="35034" marB="35034">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63005850"/>
                  </a:ext>
                </a:extLst>
              </a:tr>
              <a:tr h="1611562">
                <a:tc>
                  <a:txBody>
                    <a:bodyPr/>
                    <a:lstStyle/>
                    <a:p>
                      <a:pPr algn="l" rtl="0" fontAlgn="base"/>
                      <a:endParaRPr lang="en-GB" sz="1400" b="0" i="0">
                        <a:effectLst/>
                      </a:endParaRPr>
                    </a:p>
                  </a:txBody>
                  <a:tcPr marL="70068" marR="70068" marT="35034" marB="35034">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67401919"/>
                  </a:ext>
                </a:extLst>
              </a:tr>
              <a:tr h="210204">
                <a:tc>
                  <a:txBody>
                    <a:bodyPr/>
                    <a:lstStyle/>
                    <a:p>
                      <a:pPr algn="l" rtl="0" fontAlgn="base"/>
                      <a:endParaRPr lang="en-GB" sz="1400" b="0" i="0">
                        <a:effectLst/>
                      </a:endParaRPr>
                    </a:p>
                  </a:txBody>
                  <a:tcPr marL="70068" marR="70068" marT="35034" marB="35034">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66093942"/>
                  </a:ext>
                </a:extLst>
              </a:tr>
              <a:tr h="210204">
                <a:tc>
                  <a:txBody>
                    <a:bodyPr/>
                    <a:lstStyle/>
                    <a:p>
                      <a:pPr algn="l" rtl="0" fontAlgn="base"/>
                      <a:endParaRPr lang="en-GB" sz="1400" b="0" i="0">
                        <a:effectLst/>
                      </a:endParaRPr>
                    </a:p>
                  </a:txBody>
                  <a:tcPr marL="70068" marR="70068" marT="35034" marB="35034">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40212492"/>
                  </a:ext>
                </a:extLst>
              </a:tr>
              <a:tr h="1471426">
                <a:tc>
                  <a:txBody>
                    <a:bodyPr/>
                    <a:lstStyle/>
                    <a:p>
                      <a:pPr algn="l" rtl="0" fontAlgn="base"/>
                      <a:endParaRPr lang="en-GB" sz="1400" b="0" i="0" dirty="0">
                        <a:effectLst/>
                      </a:endParaRPr>
                    </a:p>
                  </a:txBody>
                  <a:tcPr marL="70068" marR="70068" marT="35034" marB="35034">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86592163"/>
                  </a:ext>
                </a:extLst>
              </a:tr>
            </a:tbl>
          </a:graphicData>
        </a:graphic>
      </p:graphicFrame>
      <p:pic>
        <p:nvPicPr>
          <p:cNvPr id="8" name="Picture 7" descr="Community identified priorities task">
            <a:extLst>
              <a:ext uri="{FF2B5EF4-FFF2-40B4-BE49-F238E27FC236}">
                <a16:creationId xmlns:a16="http://schemas.microsoft.com/office/drawing/2014/main" id="{832AA4F9-622E-4735-B9CE-BAEA4E9A8083}"/>
              </a:ext>
            </a:extLst>
          </p:cNvPr>
          <p:cNvPicPr>
            <a:picLocks noChangeAspect="1"/>
          </p:cNvPicPr>
          <p:nvPr/>
        </p:nvPicPr>
        <p:blipFill>
          <a:blip r:embed="rId3"/>
          <a:stretch>
            <a:fillRect/>
          </a:stretch>
        </p:blipFill>
        <p:spPr>
          <a:xfrm>
            <a:off x="1371600" y="1260475"/>
            <a:ext cx="7130663" cy="5686735"/>
          </a:xfrm>
          <a:prstGeom prst="rect">
            <a:avLst/>
          </a:prstGeom>
        </p:spPr>
      </p:pic>
    </p:spTree>
    <p:extLst>
      <p:ext uri="{BB962C8B-B14F-4D97-AF65-F5344CB8AC3E}">
        <p14:creationId xmlns:p14="http://schemas.microsoft.com/office/powerpoint/2010/main" val="2790354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DB10E-3904-4956-BF23-307C01ABCE8A}"/>
              </a:ext>
            </a:extLst>
          </p:cNvPr>
          <p:cNvSpPr>
            <a:spLocks noGrp="1"/>
          </p:cNvSpPr>
          <p:nvPr>
            <p:ph type="title"/>
          </p:nvPr>
        </p:nvSpPr>
        <p:spPr/>
        <p:txBody>
          <a:bodyPr/>
          <a:lstStyle/>
          <a:p>
            <a:r>
              <a:rPr lang="en-GB" dirty="0"/>
              <a:t>Section E Impact </a:t>
            </a:r>
          </a:p>
        </p:txBody>
      </p:sp>
      <p:sp>
        <p:nvSpPr>
          <p:cNvPr id="4" name="TextBox 3">
            <a:extLst>
              <a:ext uri="{FF2B5EF4-FFF2-40B4-BE49-F238E27FC236}">
                <a16:creationId xmlns:a16="http://schemas.microsoft.com/office/drawing/2014/main" id="{CA7C36B7-C60C-4E36-9840-74D749E03DC9}"/>
              </a:ext>
            </a:extLst>
          </p:cNvPr>
          <p:cNvSpPr txBox="1"/>
          <p:nvPr/>
        </p:nvSpPr>
        <p:spPr>
          <a:xfrm>
            <a:off x="740167" y="1917857"/>
            <a:ext cx="8997950" cy="4844083"/>
          </a:xfrm>
          <a:prstGeom prst="rect">
            <a:avLst/>
          </a:prstGeom>
          <a:noFill/>
        </p:spPr>
        <p:txBody>
          <a:bodyPr wrap="square" rtlCol="0">
            <a:spAutoFit/>
          </a:bodyPr>
          <a:lstStyle/>
          <a:p>
            <a:r>
              <a:rPr lang="en-GB" sz="2800" b="1" dirty="0">
                <a:latin typeface="+mn-lt"/>
              </a:rPr>
              <a:t>Question E4 </a:t>
            </a:r>
          </a:p>
          <a:p>
            <a:endParaRPr lang="en-GB" sz="2800" dirty="0">
              <a:latin typeface="+mn-lt"/>
            </a:endParaRPr>
          </a:p>
          <a:p>
            <a:r>
              <a:rPr lang="en-GB" sz="2800" dirty="0">
                <a:latin typeface="+mn-lt"/>
              </a:rPr>
              <a:t>Community building priority:</a:t>
            </a:r>
          </a:p>
          <a:p>
            <a:endParaRPr lang="en-GB" sz="2800" dirty="0">
              <a:latin typeface="+mn-lt"/>
            </a:endParaRPr>
          </a:p>
          <a:p>
            <a:pPr marL="457200" indent="-457200">
              <a:buFont typeface="Arial" panose="020B0604020202020204" pitchFamily="34" charset="0"/>
              <a:buChar char="•"/>
            </a:pPr>
            <a:r>
              <a:rPr lang="en-GB" sz="2800" dirty="0">
                <a:solidFill>
                  <a:srgbClr val="000000"/>
                </a:solidFill>
                <a:latin typeface="+mn-lt"/>
              </a:rPr>
              <a:t>‘</a:t>
            </a:r>
            <a:r>
              <a:rPr lang="en-GB" sz="2800" i="0" dirty="0">
                <a:solidFill>
                  <a:srgbClr val="000000"/>
                </a:solidFill>
                <a:effectLst/>
                <a:latin typeface="+mn-lt"/>
              </a:rPr>
              <a:t>To Strengthen the capacity of equalities-led communities, geographical communities and people experiencing the greatest inequality.’</a:t>
            </a:r>
          </a:p>
          <a:p>
            <a:pPr marL="457200" indent="-457200">
              <a:buFont typeface="Arial" panose="020B0604020202020204" pitchFamily="34" charset="0"/>
              <a:buChar char="•"/>
            </a:pPr>
            <a:endParaRPr lang="en-GB" sz="2800" i="0" dirty="0">
              <a:solidFill>
                <a:srgbClr val="000000"/>
              </a:solidFill>
              <a:effectLst/>
              <a:latin typeface="+mn-lt"/>
            </a:endParaRPr>
          </a:p>
          <a:p>
            <a:pPr marL="457200" indent="-457200">
              <a:buFont typeface="Arial" panose="020B0604020202020204" pitchFamily="34" charset="0"/>
              <a:buChar char="•"/>
            </a:pPr>
            <a:r>
              <a:rPr lang="en-GB" sz="2800" dirty="0">
                <a:solidFill>
                  <a:srgbClr val="000000"/>
                </a:solidFill>
                <a:latin typeface="+mn-lt"/>
              </a:rPr>
              <a:t>You must address this priority.</a:t>
            </a:r>
            <a:endParaRPr lang="en-GB" sz="2800" i="0" dirty="0">
              <a:solidFill>
                <a:srgbClr val="000000"/>
              </a:solidFill>
              <a:effectLst/>
              <a:latin typeface="+mn-lt"/>
            </a:endParaRPr>
          </a:p>
          <a:p>
            <a:endParaRPr lang="en-GB" sz="2800" dirty="0">
              <a:solidFill>
                <a:srgbClr val="000000"/>
              </a:solidFill>
              <a:latin typeface="+mn-lt"/>
            </a:endParaRPr>
          </a:p>
          <a:p>
            <a:endParaRPr lang="en-GB" sz="2800" i="0" dirty="0">
              <a:solidFill>
                <a:srgbClr val="000000"/>
              </a:solidFill>
              <a:effectLst/>
              <a:latin typeface="+mn-lt"/>
            </a:endParaRPr>
          </a:p>
          <a:p>
            <a:endParaRPr lang="en-GB" dirty="0"/>
          </a:p>
        </p:txBody>
      </p:sp>
    </p:spTree>
    <p:extLst>
      <p:ext uri="{BB962C8B-B14F-4D97-AF65-F5344CB8AC3E}">
        <p14:creationId xmlns:p14="http://schemas.microsoft.com/office/powerpoint/2010/main" val="898578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736B3-DF8E-437F-9220-EA7A714FD084}"/>
              </a:ext>
            </a:extLst>
          </p:cNvPr>
          <p:cNvSpPr>
            <a:spLocks noGrp="1"/>
          </p:cNvSpPr>
          <p:nvPr>
            <p:ph type="title"/>
          </p:nvPr>
        </p:nvSpPr>
        <p:spPr/>
        <p:txBody>
          <a:bodyPr/>
          <a:lstStyle/>
          <a:p>
            <a:r>
              <a:rPr lang="en-GB" dirty="0"/>
              <a:t>About the Bristol Impact Fund  </a:t>
            </a:r>
          </a:p>
        </p:txBody>
      </p:sp>
      <p:sp>
        <p:nvSpPr>
          <p:cNvPr id="3" name="Content Placeholder 2">
            <a:extLst>
              <a:ext uri="{FF2B5EF4-FFF2-40B4-BE49-F238E27FC236}">
                <a16:creationId xmlns:a16="http://schemas.microsoft.com/office/drawing/2014/main" id="{E1AF4DDC-9FDC-487B-A048-0F82CA3F0193}"/>
              </a:ext>
            </a:extLst>
          </p:cNvPr>
          <p:cNvSpPr>
            <a:spLocks noGrp="1"/>
          </p:cNvSpPr>
          <p:nvPr>
            <p:ph idx="4294967295"/>
          </p:nvPr>
        </p:nvSpPr>
        <p:spPr>
          <a:xfrm>
            <a:off x="287784" y="1259557"/>
            <a:ext cx="8997950" cy="5218112"/>
          </a:xfrm>
        </p:spPr>
        <p:txBody>
          <a:bodyPr/>
          <a:lstStyle/>
          <a:p>
            <a:r>
              <a:rPr lang="en-GB" sz="2400" b="0" i="0" dirty="0">
                <a:solidFill>
                  <a:srgbClr val="000000"/>
                </a:solidFill>
                <a:effectLst/>
                <a:cs typeface="Calibri"/>
              </a:rPr>
              <a:t>The second Bristol Impact Fund (BIF 2)</a:t>
            </a:r>
            <a:r>
              <a:rPr lang="en-GB" sz="2400" dirty="0">
                <a:cs typeface="Calibri"/>
              </a:rPr>
              <a:t> puts </a:t>
            </a:r>
            <a:r>
              <a:rPr lang="en-GB" sz="2400" b="1" dirty="0">
                <a:cs typeface="Calibri"/>
              </a:rPr>
              <a:t>community building </a:t>
            </a:r>
            <a:r>
              <a:rPr lang="en-GB" sz="2400" dirty="0">
                <a:cs typeface="Calibri"/>
              </a:rPr>
              <a:t>at the forefront of Bristol City Council's (BCC) strategic response to tackling inequality  </a:t>
            </a:r>
            <a:endParaRPr lang="en-US" sz="2400" dirty="0">
              <a:cs typeface="Calibri"/>
            </a:endParaRPr>
          </a:p>
          <a:p>
            <a:r>
              <a:rPr lang="en-US" sz="2400" dirty="0">
                <a:cs typeface="Calibri"/>
              </a:rPr>
              <a:t>Medium to large grants were issued from October 2021 for four-year period until September 2025</a:t>
            </a:r>
            <a:endParaRPr lang="en-GB" sz="2400" dirty="0">
              <a:cs typeface="Calibri"/>
            </a:endParaRPr>
          </a:p>
          <a:p>
            <a:r>
              <a:rPr lang="en-GB" sz="2400" dirty="0">
                <a:cs typeface="Calibri"/>
              </a:rPr>
              <a:t>S</a:t>
            </a:r>
            <a:r>
              <a:rPr lang="en-GB" sz="2400" b="0" i="0" dirty="0">
                <a:solidFill>
                  <a:srgbClr val="000000"/>
                </a:solidFill>
                <a:effectLst/>
                <a:cs typeface="Calibri"/>
              </a:rPr>
              <a:t>mall grants</a:t>
            </a:r>
            <a:r>
              <a:rPr lang="en-GB" sz="2400" dirty="0">
                <a:cs typeface="Calibri"/>
              </a:rPr>
              <a:t> funds community</a:t>
            </a:r>
            <a:r>
              <a:rPr lang="en-GB" sz="2400" b="0" i="0" dirty="0">
                <a:solidFill>
                  <a:srgbClr val="000000"/>
                </a:solidFill>
                <a:effectLst/>
                <a:cs typeface="Calibri"/>
              </a:rPr>
              <a:t> groups to tackle inequality  build</a:t>
            </a:r>
            <a:r>
              <a:rPr lang="en-GB" sz="2400" dirty="0">
                <a:cs typeface="Calibri"/>
              </a:rPr>
              <a:t> </a:t>
            </a:r>
            <a:r>
              <a:rPr lang="en-GB" sz="2400" b="0" i="0" dirty="0">
                <a:solidFill>
                  <a:srgbClr val="000000"/>
                </a:solidFill>
                <a:effectLst/>
                <a:cs typeface="Calibri"/>
              </a:rPr>
              <a:t>capacity</a:t>
            </a:r>
            <a:r>
              <a:rPr lang="en-GB" sz="2400" dirty="0">
                <a:cs typeface="Calibri"/>
              </a:rPr>
              <a:t> and empower them to take</a:t>
            </a:r>
            <a:r>
              <a:rPr lang="en-GB" sz="2400" b="0" i="0" dirty="0">
                <a:solidFill>
                  <a:srgbClr val="000000"/>
                </a:solidFill>
                <a:effectLst/>
                <a:cs typeface="Calibri"/>
              </a:rPr>
              <a:t> action on the issues that matter most </a:t>
            </a:r>
            <a:r>
              <a:rPr lang="en-GB" sz="2400" dirty="0">
                <a:cs typeface="Calibri"/>
              </a:rPr>
              <a:t>to their</a:t>
            </a:r>
            <a:r>
              <a:rPr lang="en-GB" sz="2400" b="0" i="0" dirty="0">
                <a:solidFill>
                  <a:srgbClr val="000000"/>
                </a:solidFill>
                <a:effectLst/>
                <a:cs typeface="Calibri"/>
              </a:rPr>
              <a:t> </a:t>
            </a:r>
            <a:r>
              <a:rPr lang="en-GB" sz="2400" dirty="0">
                <a:cs typeface="Calibri"/>
              </a:rPr>
              <a:t>communities by</a:t>
            </a:r>
            <a:r>
              <a:rPr lang="en-GB" sz="2400" b="0" i="0" dirty="0">
                <a:solidFill>
                  <a:srgbClr val="000000"/>
                </a:solidFill>
                <a:effectLst/>
                <a:cs typeface="Calibri"/>
              </a:rPr>
              <a:t>:</a:t>
            </a:r>
          </a:p>
          <a:p>
            <a:pPr lvl="1" indent="-287020">
              <a:buFont typeface="Wingdings" panose="05000000000000000000" pitchFamily="2" charset="2"/>
              <a:buChar char="§"/>
            </a:pPr>
            <a:r>
              <a:rPr lang="en-GB" sz="2400" b="0" i="0" dirty="0">
                <a:solidFill>
                  <a:srgbClr val="000000"/>
                </a:solidFill>
                <a:effectLst/>
                <a:ea typeface="Arial Unicode MS"/>
                <a:cs typeface="Calibri"/>
              </a:rPr>
              <a:t>Growing their networks</a:t>
            </a:r>
          </a:p>
          <a:p>
            <a:pPr lvl="1" indent="-287020">
              <a:buFont typeface="Wingdings" panose="05000000000000000000" pitchFamily="2" charset="2"/>
              <a:buChar char="§"/>
            </a:pPr>
            <a:r>
              <a:rPr lang="en-GB" sz="2400" dirty="0">
                <a:ea typeface="Arial Unicode MS"/>
                <a:cs typeface="Calibri"/>
              </a:rPr>
              <a:t>B</a:t>
            </a:r>
            <a:r>
              <a:rPr lang="en-GB" sz="2400" b="0" i="0" dirty="0">
                <a:solidFill>
                  <a:srgbClr val="000000"/>
                </a:solidFill>
                <a:effectLst/>
                <a:ea typeface="Arial Unicode MS"/>
                <a:cs typeface="Calibri"/>
              </a:rPr>
              <a:t>uilding people to people connections</a:t>
            </a:r>
            <a:endParaRPr lang="en-GB" sz="2800" dirty="0"/>
          </a:p>
        </p:txBody>
      </p:sp>
    </p:spTree>
    <p:extLst>
      <p:ext uri="{BB962C8B-B14F-4D97-AF65-F5344CB8AC3E}">
        <p14:creationId xmlns:p14="http://schemas.microsoft.com/office/powerpoint/2010/main" val="39125554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9AEC8-9F12-4285-A175-829C2E186D12}"/>
              </a:ext>
            </a:extLst>
          </p:cNvPr>
          <p:cNvSpPr>
            <a:spLocks noGrp="1"/>
          </p:cNvSpPr>
          <p:nvPr>
            <p:ph type="title"/>
          </p:nvPr>
        </p:nvSpPr>
        <p:spPr/>
        <p:txBody>
          <a:bodyPr/>
          <a:lstStyle/>
          <a:p>
            <a:r>
              <a:rPr lang="en-GB" dirty="0"/>
              <a:t>Section E Impact </a:t>
            </a:r>
          </a:p>
        </p:txBody>
      </p:sp>
      <p:pic>
        <p:nvPicPr>
          <p:cNvPr id="4" name="Picture 3" descr="Community building priority indicators">
            <a:extLst>
              <a:ext uri="{FF2B5EF4-FFF2-40B4-BE49-F238E27FC236}">
                <a16:creationId xmlns:a16="http://schemas.microsoft.com/office/drawing/2014/main" id="{CC859AE9-38C9-432B-9947-5648322D220E}"/>
              </a:ext>
            </a:extLst>
          </p:cNvPr>
          <p:cNvPicPr>
            <a:picLocks noChangeAspect="1"/>
          </p:cNvPicPr>
          <p:nvPr/>
        </p:nvPicPr>
        <p:blipFill>
          <a:blip r:embed="rId3"/>
          <a:stretch>
            <a:fillRect/>
          </a:stretch>
        </p:blipFill>
        <p:spPr>
          <a:xfrm>
            <a:off x="1490597" y="963485"/>
            <a:ext cx="6075124" cy="5632704"/>
          </a:xfrm>
          <a:prstGeom prst="rect">
            <a:avLst/>
          </a:prstGeom>
        </p:spPr>
      </p:pic>
    </p:spTree>
    <p:extLst>
      <p:ext uri="{BB962C8B-B14F-4D97-AF65-F5344CB8AC3E}">
        <p14:creationId xmlns:p14="http://schemas.microsoft.com/office/powerpoint/2010/main" val="3652888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6F881-2BBC-452A-8CD6-9BB7F507D41C}"/>
              </a:ext>
            </a:extLst>
          </p:cNvPr>
          <p:cNvSpPr>
            <a:spLocks noGrp="1"/>
          </p:cNvSpPr>
          <p:nvPr>
            <p:ph type="title"/>
          </p:nvPr>
        </p:nvSpPr>
        <p:spPr/>
        <p:txBody>
          <a:bodyPr/>
          <a:lstStyle/>
          <a:p>
            <a:r>
              <a:rPr lang="en-GB" dirty="0" err="1"/>
              <a:t>SectionD</a:t>
            </a:r>
            <a:r>
              <a:rPr lang="en-GB" dirty="0"/>
              <a:t>&amp; E Quality scoring</a:t>
            </a:r>
          </a:p>
        </p:txBody>
      </p:sp>
      <p:sp>
        <p:nvSpPr>
          <p:cNvPr id="3" name="TextBox 2">
            <a:extLst>
              <a:ext uri="{FF2B5EF4-FFF2-40B4-BE49-F238E27FC236}">
                <a16:creationId xmlns:a16="http://schemas.microsoft.com/office/drawing/2014/main" id="{38E75511-9F21-4037-A63A-4964B774779C}"/>
              </a:ext>
            </a:extLst>
          </p:cNvPr>
          <p:cNvSpPr txBox="1"/>
          <p:nvPr/>
        </p:nvSpPr>
        <p:spPr>
          <a:xfrm>
            <a:off x="1018710" y="1159727"/>
            <a:ext cx="8040030" cy="3755900"/>
          </a:xfrm>
          <a:prstGeom prst="rect">
            <a:avLst/>
          </a:prstGeom>
          <a:noFill/>
        </p:spPr>
        <p:txBody>
          <a:bodyPr wrap="square" rtlCol="0">
            <a:spAutoFit/>
          </a:bodyPr>
          <a:lstStyle/>
          <a:p>
            <a:pPr marL="342900" indent="-342900">
              <a:buFont typeface="Arial" panose="020B0604020202020204" pitchFamily="34" charset="0"/>
              <a:buChar char="•"/>
            </a:pPr>
            <a:r>
              <a:rPr lang="en-GB" sz="3200" dirty="0"/>
              <a:t>We’ll be scoring Quality and Impact questions using a 1-4 scoring system.</a:t>
            </a:r>
          </a:p>
          <a:p>
            <a:pPr marL="342900" indent="-342900">
              <a:buFont typeface="Arial" panose="020B0604020202020204" pitchFamily="34" charset="0"/>
              <a:buChar char="•"/>
            </a:pPr>
            <a:r>
              <a:rPr lang="en-GB" sz="3200" dirty="0"/>
              <a:t>If you score 1 on any of the questions then the proposal will be considered un-fundable.</a:t>
            </a:r>
          </a:p>
          <a:p>
            <a:endParaRPr lang="en-GB" sz="3200" dirty="0"/>
          </a:p>
          <a:p>
            <a:r>
              <a:rPr lang="en-GB" sz="3200" dirty="0"/>
              <a:t>More information on the scoring criteria is available in the  the guidance </a:t>
            </a:r>
          </a:p>
        </p:txBody>
      </p:sp>
    </p:spTree>
    <p:extLst>
      <p:ext uri="{BB962C8B-B14F-4D97-AF65-F5344CB8AC3E}">
        <p14:creationId xmlns:p14="http://schemas.microsoft.com/office/powerpoint/2010/main" val="19661867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DDA9E-7D9B-40C2-AB90-D457F333BA8C}"/>
              </a:ext>
            </a:extLst>
          </p:cNvPr>
          <p:cNvSpPr>
            <a:spLocks noGrp="1"/>
          </p:cNvSpPr>
          <p:nvPr>
            <p:ph type="title"/>
          </p:nvPr>
        </p:nvSpPr>
        <p:spPr/>
        <p:txBody>
          <a:bodyPr/>
          <a:lstStyle/>
          <a:p>
            <a:r>
              <a:rPr lang="en-GB" dirty="0"/>
              <a:t>Section F- Baseline Stand </a:t>
            </a:r>
            <a:br>
              <a:rPr lang="en-GB" dirty="0"/>
            </a:br>
            <a:endParaRPr lang="en-GB" dirty="0"/>
          </a:p>
        </p:txBody>
      </p:sp>
      <p:sp>
        <p:nvSpPr>
          <p:cNvPr id="3" name="TextBox 2">
            <a:extLst>
              <a:ext uri="{FF2B5EF4-FFF2-40B4-BE49-F238E27FC236}">
                <a16:creationId xmlns:a16="http://schemas.microsoft.com/office/drawing/2014/main" id="{E7BB3CCC-7A92-499B-BC53-24B7A80906F1}"/>
              </a:ext>
            </a:extLst>
          </p:cNvPr>
          <p:cNvSpPr txBox="1"/>
          <p:nvPr/>
        </p:nvSpPr>
        <p:spPr>
          <a:xfrm>
            <a:off x="947854" y="1862254"/>
            <a:ext cx="7817005" cy="2943883"/>
          </a:xfrm>
          <a:prstGeom prst="rect">
            <a:avLst/>
          </a:prstGeom>
          <a:noFill/>
        </p:spPr>
        <p:txBody>
          <a:bodyPr wrap="square" rtlCol="0">
            <a:spAutoFit/>
          </a:bodyPr>
          <a:lstStyle/>
          <a:p>
            <a:pPr marL="971550" lvl="1" indent="-514350" defTabSz="914400" fontAlgn="auto" hangingPunct="1">
              <a:lnSpc>
                <a:spcPct val="90000"/>
              </a:lnSpc>
              <a:spcBef>
                <a:spcPts val="500"/>
              </a:spcBef>
              <a:spcAft>
                <a:spcPts val="0"/>
              </a:spcAft>
              <a:buClrTx/>
              <a:buSzTx/>
              <a:buFont typeface="+mj-lt"/>
              <a:buAutoNum type="arabicPeriod"/>
            </a:pPr>
            <a:r>
              <a:rPr lang="en-GB" sz="2400" dirty="0">
                <a:solidFill>
                  <a:prstClr val="black"/>
                </a:solidFill>
                <a:ea typeface="+mn-ea"/>
                <a:cs typeface="Arial" panose="020B0604020202020204" pitchFamily="34" charset="0"/>
              </a:rPr>
              <a:t>Baseline standards will be </a:t>
            </a:r>
            <a:r>
              <a:rPr lang="en-GB" sz="2400" b="1" dirty="0">
                <a:solidFill>
                  <a:prstClr val="black"/>
                </a:solidFill>
                <a:ea typeface="+mn-ea"/>
                <a:cs typeface="Arial" panose="020B0604020202020204" pitchFamily="34" charset="0"/>
              </a:rPr>
              <a:t>met</a:t>
            </a:r>
            <a:r>
              <a:rPr lang="en-GB" sz="2400" dirty="0">
                <a:solidFill>
                  <a:prstClr val="black"/>
                </a:solidFill>
                <a:ea typeface="+mn-ea"/>
                <a:cs typeface="Arial" panose="020B0604020202020204" pitchFamily="34" charset="0"/>
              </a:rPr>
              <a:t> or within 6 months of the grant</a:t>
            </a:r>
          </a:p>
          <a:p>
            <a:pPr marL="971550" lvl="1" indent="-514350" defTabSz="914400" fontAlgn="auto" hangingPunct="1">
              <a:lnSpc>
                <a:spcPct val="90000"/>
              </a:lnSpc>
              <a:spcBef>
                <a:spcPts val="500"/>
              </a:spcBef>
              <a:spcAft>
                <a:spcPts val="0"/>
              </a:spcAft>
              <a:buClrTx/>
              <a:buSzTx/>
              <a:buFont typeface="+mj-lt"/>
              <a:buAutoNum type="arabicPeriod"/>
            </a:pPr>
            <a:r>
              <a:rPr lang="en-GB" sz="2400" dirty="0">
                <a:solidFill>
                  <a:prstClr val="black"/>
                </a:solidFill>
                <a:ea typeface="+mn-ea"/>
                <a:cs typeface="Arial" panose="020B0604020202020204" pitchFamily="34" charset="0"/>
              </a:rPr>
              <a:t>Safeguarding – to be in place at start of grant if relevant </a:t>
            </a:r>
          </a:p>
          <a:p>
            <a:pPr marL="971550" lvl="1" indent="-514350" defTabSz="914400" fontAlgn="auto" hangingPunct="1">
              <a:lnSpc>
                <a:spcPct val="90000"/>
              </a:lnSpc>
              <a:spcBef>
                <a:spcPts val="500"/>
              </a:spcBef>
              <a:spcAft>
                <a:spcPts val="0"/>
              </a:spcAft>
              <a:buClrTx/>
              <a:buSzTx/>
              <a:buFont typeface="+mj-lt"/>
              <a:buAutoNum type="arabicPeriod"/>
            </a:pPr>
            <a:r>
              <a:rPr lang="en-GB" sz="2400" dirty="0"/>
              <a:t>Confirmation that you will have correct insurances in place by start of grant</a:t>
            </a:r>
          </a:p>
          <a:p>
            <a:pPr marL="971550" lvl="1" indent="-514350" defTabSz="914400" fontAlgn="auto" hangingPunct="1">
              <a:lnSpc>
                <a:spcPct val="90000"/>
              </a:lnSpc>
              <a:spcBef>
                <a:spcPts val="500"/>
              </a:spcBef>
              <a:spcAft>
                <a:spcPts val="0"/>
              </a:spcAft>
              <a:buClrTx/>
              <a:buSzTx/>
              <a:buFont typeface="+mj-lt"/>
              <a:buAutoNum type="arabicPeriod"/>
            </a:pPr>
            <a:r>
              <a:rPr lang="en-GB" sz="2400" dirty="0"/>
              <a:t>Confirmation that we can share the details of your application with other funders</a:t>
            </a:r>
          </a:p>
        </p:txBody>
      </p:sp>
    </p:spTree>
    <p:extLst>
      <p:ext uri="{BB962C8B-B14F-4D97-AF65-F5344CB8AC3E}">
        <p14:creationId xmlns:p14="http://schemas.microsoft.com/office/powerpoint/2010/main" val="2157252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AD1AA-C2AF-4BAA-A00B-5BB6C25015C1}"/>
              </a:ext>
            </a:extLst>
          </p:cNvPr>
          <p:cNvSpPr>
            <a:spLocks noGrp="1"/>
          </p:cNvSpPr>
          <p:nvPr>
            <p:ph type="title"/>
          </p:nvPr>
        </p:nvSpPr>
        <p:spPr/>
        <p:txBody>
          <a:bodyPr/>
          <a:lstStyle/>
          <a:p>
            <a:r>
              <a:rPr lang="en-GB" dirty="0"/>
              <a:t>Section G:- Supporting Document Checklist </a:t>
            </a:r>
          </a:p>
        </p:txBody>
      </p:sp>
      <p:sp>
        <p:nvSpPr>
          <p:cNvPr id="3" name="TextBox 2">
            <a:extLst>
              <a:ext uri="{FF2B5EF4-FFF2-40B4-BE49-F238E27FC236}">
                <a16:creationId xmlns:a16="http://schemas.microsoft.com/office/drawing/2014/main" id="{586B3491-B42E-4E0C-AA11-560B8619708F}"/>
              </a:ext>
            </a:extLst>
          </p:cNvPr>
          <p:cNvSpPr txBox="1"/>
          <p:nvPr/>
        </p:nvSpPr>
        <p:spPr>
          <a:xfrm>
            <a:off x="706476" y="1851102"/>
            <a:ext cx="8329961" cy="2840008"/>
          </a:xfrm>
          <a:prstGeom prst="rect">
            <a:avLst/>
          </a:prstGeom>
          <a:noFill/>
        </p:spPr>
        <p:txBody>
          <a:bodyPr wrap="square" rtlCol="0">
            <a:spAutoFit/>
          </a:bodyPr>
          <a:lstStyle/>
          <a:p>
            <a:pPr marL="342900" indent="-342900">
              <a:buFont typeface="Arial" panose="020B0604020202020204" pitchFamily="34" charset="0"/>
              <a:buChar char="•"/>
            </a:pPr>
            <a:r>
              <a:rPr lang="en-GB" sz="3200" dirty="0"/>
              <a:t>Copy of governing rules or constitution </a:t>
            </a:r>
          </a:p>
          <a:p>
            <a:pPr marL="342900" indent="-342900">
              <a:buFont typeface="Arial" panose="020B0604020202020204" pitchFamily="34" charset="0"/>
              <a:buChar char="•"/>
            </a:pPr>
            <a:endParaRPr lang="en-GB" sz="3200" dirty="0"/>
          </a:p>
          <a:p>
            <a:pPr marL="342900" indent="-342900">
              <a:buFont typeface="Arial" panose="020B0604020202020204" pitchFamily="34" charset="0"/>
              <a:buChar char="•"/>
            </a:pPr>
            <a:r>
              <a:rPr lang="en-GB" sz="3200" dirty="0"/>
              <a:t>A list of names and address of your trustees</a:t>
            </a:r>
          </a:p>
          <a:p>
            <a:pPr marL="342900" indent="-342900">
              <a:buFont typeface="Arial" panose="020B0604020202020204" pitchFamily="34" charset="0"/>
              <a:buChar char="•"/>
            </a:pPr>
            <a:endParaRPr lang="en-GB" sz="3200" dirty="0"/>
          </a:p>
          <a:p>
            <a:pPr marL="342900" indent="-342900">
              <a:buFont typeface="Arial" panose="020B0604020202020204" pitchFamily="34" charset="0"/>
              <a:buChar char="•"/>
            </a:pPr>
            <a:r>
              <a:rPr lang="en-GB" sz="3200" dirty="0"/>
              <a:t>A copy of your most recent accounts</a:t>
            </a:r>
          </a:p>
        </p:txBody>
      </p:sp>
    </p:spTree>
    <p:extLst>
      <p:ext uri="{BB962C8B-B14F-4D97-AF65-F5344CB8AC3E}">
        <p14:creationId xmlns:p14="http://schemas.microsoft.com/office/powerpoint/2010/main" val="1328567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EC232-1253-4B21-B66B-0B9978C189F5}"/>
              </a:ext>
            </a:extLst>
          </p:cNvPr>
          <p:cNvSpPr>
            <a:spLocks noGrp="1"/>
          </p:cNvSpPr>
          <p:nvPr>
            <p:ph type="title"/>
          </p:nvPr>
        </p:nvSpPr>
        <p:spPr/>
        <p:txBody>
          <a:bodyPr/>
          <a:lstStyle/>
          <a:p>
            <a:r>
              <a:rPr lang="en-GB" dirty="0"/>
              <a:t>What we won’t fund</a:t>
            </a:r>
          </a:p>
        </p:txBody>
      </p:sp>
      <p:sp>
        <p:nvSpPr>
          <p:cNvPr id="4" name="TextBox 3">
            <a:extLst>
              <a:ext uri="{FF2B5EF4-FFF2-40B4-BE49-F238E27FC236}">
                <a16:creationId xmlns:a16="http://schemas.microsoft.com/office/drawing/2014/main" id="{79C16BAA-2A8A-4572-8F9C-B8CE96CBC503}"/>
              </a:ext>
            </a:extLst>
          </p:cNvPr>
          <p:cNvSpPr txBox="1"/>
          <p:nvPr/>
        </p:nvSpPr>
        <p:spPr>
          <a:xfrm>
            <a:off x="647390" y="1311747"/>
            <a:ext cx="8782670" cy="4214231"/>
          </a:xfrm>
          <a:prstGeom prst="rect">
            <a:avLst/>
          </a:prstGeom>
          <a:noFill/>
        </p:spPr>
        <p:txBody>
          <a:bodyPr wrap="square">
            <a:spAutoFit/>
          </a:bodyPr>
          <a:lstStyle/>
          <a:p>
            <a:pPr marL="342900" indent="-342900">
              <a:buFont typeface="Arial" panose="020B0604020202020204" pitchFamily="34" charset="0"/>
              <a:buChar char="•"/>
            </a:pPr>
            <a:r>
              <a:rPr lang="en-GB" sz="2400" dirty="0"/>
              <a:t>Projects or activities targeted at children (where children aged under 16 are the primary or sole beneficiaries) </a:t>
            </a:r>
          </a:p>
          <a:p>
            <a:pPr marL="342900" indent="-342900">
              <a:buFont typeface="Arial" panose="020B0604020202020204" pitchFamily="34" charset="0"/>
              <a:buChar char="•"/>
            </a:pPr>
            <a:r>
              <a:rPr lang="en-GB" sz="2400" dirty="0"/>
              <a:t>Capital costs </a:t>
            </a:r>
          </a:p>
          <a:p>
            <a:pPr marL="342900" indent="-342900">
              <a:buFont typeface="Arial" panose="020B0604020202020204" pitchFamily="34" charset="0"/>
              <a:buChar char="•"/>
            </a:pPr>
            <a:r>
              <a:rPr lang="en-GB" sz="2400" dirty="0"/>
              <a:t>Political or religious activities</a:t>
            </a:r>
          </a:p>
          <a:p>
            <a:pPr marL="342900" indent="-342900">
              <a:buFont typeface="Arial" panose="020B0604020202020204" pitchFamily="34" charset="0"/>
              <a:buChar char="•"/>
            </a:pPr>
            <a:r>
              <a:rPr lang="en-GB" sz="2400" dirty="0"/>
              <a:t>Projects or activities that are run from inaccessible venues</a:t>
            </a:r>
          </a:p>
          <a:p>
            <a:pPr marL="342900" indent="-342900">
              <a:buFont typeface="Arial" panose="020B0604020202020204" pitchFamily="34" charset="0"/>
              <a:buChar char="•"/>
            </a:pPr>
            <a:r>
              <a:rPr lang="en-GB" sz="2400" dirty="0"/>
              <a:t>Projects or activities that the state or a statutory body has a legal obligation to provide</a:t>
            </a:r>
          </a:p>
          <a:p>
            <a:pPr marL="342900" indent="-342900">
              <a:buFont typeface="Arial" panose="020B0604020202020204" pitchFamily="34" charset="0"/>
              <a:buChar char="•"/>
            </a:pPr>
            <a:r>
              <a:rPr lang="en-GB" sz="2400" dirty="0"/>
              <a:t>Any costs you incur when putting together your grant application</a:t>
            </a:r>
          </a:p>
          <a:p>
            <a:pPr marL="342900" indent="-342900">
              <a:buFont typeface="Arial" panose="020B0604020202020204" pitchFamily="34" charset="0"/>
              <a:buChar char="•"/>
            </a:pPr>
            <a:r>
              <a:rPr lang="en-GB" sz="2400" dirty="0"/>
              <a:t>Activities that happen or start before we confirm our grant</a:t>
            </a:r>
          </a:p>
          <a:p>
            <a:pPr marL="342900" indent="-342900">
              <a:buFont typeface="Arial" panose="020B0604020202020204" pitchFamily="34" charset="0"/>
              <a:buChar char="•"/>
            </a:pPr>
            <a:r>
              <a:rPr lang="en-GB" sz="2400" dirty="0"/>
              <a:t>Endowments (to provide an income)</a:t>
            </a:r>
          </a:p>
          <a:p>
            <a:pPr marL="342900" indent="-342900">
              <a:buFont typeface="Arial" panose="020B0604020202020204" pitchFamily="34" charset="0"/>
              <a:buChar char="•"/>
            </a:pPr>
            <a:r>
              <a:rPr lang="en-GB" sz="2400" dirty="0"/>
              <a:t>Loans or interest payments</a:t>
            </a:r>
          </a:p>
        </p:txBody>
      </p:sp>
    </p:spTree>
    <p:extLst>
      <p:ext uri="{BB962C8B-B14F-4D97-AF65-F5344CB8AC3E}">
        <p14:creationId xmlns:p14="http://schemas.microsoft.com/office/powerpoint/2010/main" val="873199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323A0-7BAA-4696-9840-D86BDD19519E}"/>
              </a:ext>
            </a:extLst>
          </p:cNvPr>
          <p:cNvSpPr>
            <a:spLocks noGrp="1"/>
          </p:cNvSpPr>
          <p:nvPr>
            <p:ph type="title"/>
          </p:nvPr>
        </p:nvSpPr>
        <p:spPr/>
        <p:txBody>
          <a:bodyPr/>
          <a:lstStyle/>
          <a:p>
            <a:r>
              <a:rPr lang="en-GB" dirty="0">
                <a:latin typeface="+mn-lt"/>
                <a:cs typeface="Calibri"/>
              </a:rPr>
              <a:t>Support to the Sector </a:t>
            </a:r>
            <a:endParaRPr lang="en-US" dirty="0">
              <a:latin typeface="+mn-lt"/>
            </a:endParaRPr>
          </a:p>
        </p:txBody>
      </p:sp>
      <p:sp>
        <p:nvSpPr>
          <p:cNvPr id="4" name="TextBox 3">
            <a:extLst>
              <a:ext uri="{FF2B5EF4-FFF2-40B4-BE49-F238E27FC236}">
                <a16:creationId xmlns:a16="http://schemas.microsoft.com/office/drawing/2014/main" id="{0D8395C4-9791-4539-A0FE-09F6A3150FF1}"/>
              </a:ext>
            </a:extLst>
          </p:cNvPr>
          <p:cNvSpPr txBox="1"/>
          <p:nvPr/>
        </p:nvSpPr>
        <p:spPr>
          <a:xfrm>
            <a:off x="377763" y="1329230"/>
            <a:ext cx="9321924" cy="5931688"/>
          </a:xfrm>
          <a:prstGeom prst="rect">
            <a:avLst/>
          </a:prstGeom>
          <a:noFill/>
        </p:spPr>
        <p:txBody>
          <a:bodyPr wrap="square" lIns="91440" tIns="45720" rIns="91440" bIns="45720" anchor="t">
            <a:spAutoFit/>
          </a:bodyPr>
          <a:lstStyle/>
          <a:p>
            <a:pPr algn="l" rtl="0" fontAlgn="base"/>
            <a:endParaRPr lang="en-GB" b="0" i="0" dirty="0">
              <a:solidFill>
                <a:srgbClr val="000000"/>
              </a:solidFill>
              <a:effectLst/>
              <a:latin typeface="+mn-lt"/>
              <a:ea typeface="ヒラギノ角ゴ Pro W3"/>
            </a:endParaRPr>
          </a:p>
          <a:p>
            <a:r>
              <a:rPr lang="en-GB" b="0" i="0" dirty="0">
                <a:solidFill>
                  <a:srgbClr val="000000"/>
                </a:solidFill>
                <a:effectLst/>
                <a:latin typeface="+mj-lt"/>
                <a:ea typeface="ヒラギノ角ゴ Pro W3"/>
              </a:rPr>
              <a:t>Black South West Network (BSWN) and Voscur will both be providing support to the VCSE sector with their applications:</a:t>
            </a:r>
            <a:endParaRPr lang="en-GB" b="0" i="0" dirty="0">
              <a:solidFill>
                <a:srgbClr val="000000"/>
              </a:solidFill>
              <a:effectLst/>
              <a:latin typeface="+mj-lt"/>
            </a:endParaRPr>
          </a:p>
          <a:p>
            <a:endParaRPr lang="en-GB" dirty="0">
              <a:latin typeface="+mj-lt"/>
            </a:endParaRPr>
          </a:p>
          <a:p>
            <a:r>
              <a:rPr lang="en-GB" b="1" dirty="0">
                <a:latin typeface="+mj-lt"/>
              </a:rPr>
              <a:t>Voscur </a:t>
            </a:r>
            <a:r>
              <a:rPr lang="en-GB" dirty="0">
                <a:latin typeface="+mj-lt"/>
              </a:rPr>
              <a:t>will be providing a range of resources and online briefings/support sessions you can be book these via www.voscur.org:</a:t>
            </a:r>
          </a:p>
          <a:p>
            <a:r>
              <a:rPr lang="en-GB" dirty="0">
                <a:solidFill>
                  <a:schemeClr val="accent2"/>
                </a:solidFill>
                <a:latin typeface="+mj-lt"/>
                <a:hlinkClick r:id="rId2">
                  <a:extLst>
                    <a:ext uri="{A12FA001-AC4F-418D-AE19-62706E023703}">
                      <ahyp:hlinkClr xmlns:ahyp="http://schemas.microsoft.com/office/drawing/2018/hyperlinkcolor" val="tx"/>
                    </a:ext>
                  </a:extLst>
                </a:hlinkClick>
              </a:rPr>
              <a:t>Bristol Impact Fund 2 – Small Grants | </a:t>
            </a:r>
            <a:r>
              <a:rPr lang="en-GB" dirty="0" err="1">
                <a:solidFill>
                  <a:schemeClr val="accent2"/>
                </a:solidFill>
                <a:latin typeface="+mj-lt"/>
                <a:hlinkClick r:id="rId2">
                  <a:extLst>
                    <a:ext uri="{A12FA001-AC4F-418D-AE19-62706E023703}">
                      <ahyp:hlinkClr xmlns:ahyp="http://schemas.microsoft.com/office/drawing/2018/hyperlinkcolor" val="tx"/>
                    </a:ext>
                  </a:extLst>
                </a:hlinkClick>
              </a:rPr>
              <a:t>Voscur</a:t>
            </a:r>
            <a:endParaRPr lang="en-GB" dirty="0">
              <a:solidFill>
                <a:schemeClr val="accent2"/>
              </a:solidFill>
              <a:latin typeface="+mj-lt"/>
            </a:endParaRPr>
          </a:p>
          <a:p>
            <a:endParaRPr lang="en-GB" dirty="0">
              <a:solidFill>
                <a:schemeClr val="accent2"/>
              </a:solidFill>
              <a:latin typeface="+mj-lt"/>
            </a:endParaRPr>
          </a:p>
          <a:p>
            <a:r>
              <a:rPr lang="en-GB" b="1" dirty="0">
                <a:effectLst/>
                <a:latin typeface="+mj-lt"/>
                <a:ea typeface="Calibri" panose="020F0502020204030204" pitchFamily="34" charset="0"/>
              </a:rPr>
              <a:t>BSWN</a:t>
            </a:r>
            <a:r>
              <a:rPr lang="en-GB" dirty="0">
                <a:effectLst/>
                <a:latin typeface="+mj-lt"/>
                <a:ea typeface="Calibri" panose="020F0502020204030204" pitchFamily="34" charset="0"/>
              </a:rPr>
              <a:t> will be providing targeted support with applications for the Bristol Impact Fund for Black and Minorities led VCSE organisations. To indicate interest, please get in touch with Mina on </a:t>
            </a:r>
            <a:r>
              <a:rPr lang="en-GB" u="sng" dirty="0">
                <a:solidFill>
                  <a:schemeClr val="accent2"/>
                </a:solidFill>
                <a:effectLst/>
                <a:latin typeface="+mj-lt"/>
                <a:ea typeface="Calibri" panose="020F0502020204030204" pitchFamily="34" charset="0"/>
                <a:hlinkClick r:id="rId3">
                  <a:extLst>
                    <a:ext uri="{A12FA001-AC4F-418D-AE19-62706E023703}">
                      <ahyp:hlinkClr xmlns:ahyp="http://schemas.microsoft.com/office/drawing/2018/hyperlinkcolor" val="tx"/>
                    </a:ext>
                  </a:extLst>
                </a:hlinkClick>
              </a:rPr>
              <a:t>mina@bswn.org.uk</a:t>
            </a:r>
            <a:r>
              <a:rPr lang="en-GB" dirty="0">
                <a:solidFill>
                  <a:schemeClr val="accent2"/>
                </a:solidFill>
                <a:effectLst/>
                <a:latin typeface="+mj-lt"/>
                <a:ea typeface="Calibri" panose="020F0502020204030204" pitchFamily="34" charset="0"/>
              </a:rPr>
              <a:t>. </a:t>
            </a:r>
          </a:p>
          <a:p>
            <a:endParaRPr lang="en-GB" dirty="0">
              <a:solidFill>
                <a:schemeClr val="accent2"/>
              </a:solidFill>
              <a:latin typeface="+mj-lt"/>
            </a:endParaRPr>
          </a:p>
          <a:p>
            <a:endParaRPr lang="en-GB" dirty="0">
              <a:solidFill>
                <a:schemeClr val="accent2"/>
              </a:solidFill>
              <a:latin typeface="+mn-lt"/>
            </a:endParaRPr>
          </a:p>
          <a:p>
            <a:pPr algn="l" rtl="0" fontAlgn="base"/>
            <a:endParaRPr lang="en-GB" b="0" i="0" dirty="0">
              <a:solidFill>
                <a:srgbClr val="000000"/>
              </a:solidFill>
              <a:effectLst/>
              <a:latin typeface="Segoe UI" panose="020B0502040204020203" pitchFamily="34" charset="0"/>
            </a:endParaRPr>
          </a:p>
          <a:p>
            <a:pPr algn="l" rtl="0" fontAlgn="base"/>
            <a:endParaRPr lang="en-GB" sz="2400" b="0" i="0" dirty="0">
              <a:solidFill>
                <a:srgbClr val="000000"/>
              </a:solidFill>
              <a:effectLst/>
              <a:latin typeface="Calibri"/>
            </a:endParaRPr>
          </a:p>
        </p:txBody>
      </p:sp>
    </p:spTree>
    <p:extLst>
      <p:ext uri="{BB962C8B-B14F-4D97-AF65-F5344CB8AC3E}">
        <p14:creationId xmlns:p14="http://schemas.microsoft.com/office/powerpoint/2010/main" val="952535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ADE04-ECA2-4F6D-8585-B6A43614B896}"/>
              </a:ext>
            </a:extLst>
          </p:cNvPr>
          <p:cNvSpPr>
            <a:spLocks noGrp="1"/>
          </p:cNvSpPr>
          <p:nvPr>
            <p:ph type="title"/>
          </p:nvPr>
        </p:nvSpPr>
        <p:spPr/>
        <p:txBody>
          <a:bodyPr/>
          <a:lstStyle/>
          <a:p>
            <a:r>
              <a:rPr lang="en-GB" dirty="0"/>
              <a:t>Top Tips For Applicants</a:t>
            </a:r>
          </a:p>
        </p:txBody>
      </p:sp>
      <p:sp>
        <p:nvSpPr>
          <p:cNvPr id="3" name="Rectangle 2">
            <a:extLst>
              <a:ext uri="{FF2B5EF4-FFF2-40B4-BE49-F238E27FC236}">
                <a16:creationId xmlns:a16="http://schemas.microsoft.com/office/drawing/2014/main" id="{5464D749-0F1D-4C36-BD69-7F0586B8F2C5}"/>
              </a:ext>
            </a:extLst>
          </p:cNvPr>
          <p:cNvSpPr/>
          <p:nvPr/>
        </p:nvSpPr>
        <p:spPr>
          <a:xfrm>
            <a:off x="719832" y="1187549"/>
            <a:ext cx="8997950" cy="5252720"/>
          </a:xfrm>
          <a:prstGeom prst="rect">
            <a:avLst/>
          </a:prstGeom>
        </p:spPr>
        <p:txBody>
          <a:bodyPr wrap="square">
            <a:spAutoFit/>
          </a:bodyPr>
          <a:lstStyle/>
          <a:p>
            <a:pPr marL="228600" lvl="0" indent="-228600" defTabSz="914400" fontAlgn="auto" hangingPunct="1">
              <a:lnSpc>
                <a:spcPct val="90000"/>
              </a:lnSpc>
              <a:spcBef>
                <a:spcPts val="1000"/>
              </a:spcBef>
              <a:spcAft>
                <a:spcPts val="0"/>
              </a:spcAft>
              <a:buClrTx/>
              <a:buSzTx/>
              <a:buFont typeface="Arial" panose="020B0604020202020204" pitchFamily="34" charset="0"/>
              <a:buChar char="•"/>
            </a:pPr>
            <a:r>
              <a:rPr lang="en-GB" sz="2000" dirty="0">
                <a:solidFill>
                  <a:prstClr val="black"/>
                </a:solidFill>
                <a:ea typeface="+mn-ea"/>
                <a:cs typeface="Arial" panose="020B0604020202020204" pitchFamily="34" charset="0"/>
              </a:rPr>
              <a:t>Observe any word counts that are set out </a:t>
            </a:r>
          </a:p>
          <a:p>
            <a:pPr marL="228600" lvl="0" indent="-228600" defTabSz="914400" fontAlgn="auto" hangingPunct="1">
              <a:lnSpc>
                <a:spcPct val="90000"/>
              </a:lnSpc>
              <a:spcBef>
                <a:spcPts val="1000"/>
              </a:spcBef>
              <a:spcAft>
                <a:spcPts val="0"/>
              </a:spcAft>
              <a:buClrTx/>
              <a:buSzTx/>
              <a:buFont typeface="Arial" panose="020B0604020202020204" pitchFamily="34" charset="0"/>
              <a:buChar char="•"/>
            </a:pPr>
            <a:r>
              <a:rPr lang="en-GB" sz="2000" dirty="0">
                <a:solidFill>
                  <a:prstClr val="black"/>
                </a:solidFill>
                <a:ea typeface="+mn-ea"/>
                <a:cs typeface="Arial" panose="020B0604020202020204" pitchFamily="34" charset="0"/>
              </a:rPr>
              <a:t>Don’t rely on previous knowledge that the Council knows about you</a:t>
            </a:r>
          </a:p>
          <a:p>
            <a:pPr marL="228600" lvl="0" indent="-228600" defTabSz="914400" fontAlgn="auto" hangingPunct="1">
              <a:lnSpc>
                <a:spcPct val="90000"/>
              </a:lnSpc>
              <a:spcBef>
                <a:spcPts val="1000"/>
              </a:spcBef>
              <a:spcAft>
                <a:spcPts val="0"/>
              </a:spcAft>
              <a:buClrTx/>
              <a:buSzTx/>
              <a:buFont typeface="Arial" panose="020B0604020202020204" pitchFamily="34" charset="0"/>
              <a:buChar char="•"/>
            </a:pPr>
            <a:r>
              <a:rPr lang="en-GB" sz="2000" dirty="0">
                <a:solidFill>
                  <a:prstClr val="black"/>
                </a:solidFill>
                <a:ea typeface="+mn-ea"/>
                <a:cs typeface="Arial" panose="020B0604020202020204" pitchFamily="34" charset="0"/>
              </a:rPr>
              <a:t>Assessment panels can only evaluate what is in front of them, against the scoring criteria, using the scoring information in the Guidance</a:t>
            </a:r>
          </a:p>
          <a:p>
            <a:pPr marL="228600" lvl="0" indent="-228600" defTabSz="914400" fontAlgn="auto" hangingPunct="1">
              <a:lnSpc>
                <a:spcPct val="90000"/>
              </a:lnSpc>
              <a:spcBef>
                <a:spcPts val="1000"/>
              </a:spcBef>
              <a:spcAft>
                <a:spcPts val="0"/>
              </a:spcAft>
              <a:buClrTx/>
              <a:buSzTx/>
              <a:buFont typeface="Arial" panose="020B0604020202020204" pitchFamily="34" charset="0"/>
              <a:buChar char="•"/>
            </a:pPr>
            <a:r>
              <a:rPr lang="en-GB" sz="2000" dirty="0">
                <a:solidFill>
                  <a:prstClr val="black"/>
                </a:solidFill>
                <a:ea typeface="+mn-ea"/>
                <a:cs typeface="Arial" panose="020B0604020202020204" pitchFamily="34" charset="0"/>
              </a:rPr>
              <a:t>Provide all of the information requested.  If you cannot provide some of the information ask for advice, from the investment and grant team</a:t>
            </a:r>
          </a:p>
          <a:p>
            <a:pPr lvl="0" defTabSz="914400" fontAlgn="auto" hangingPunct="1">
              <a:lnSpc>
                <a:spcPct val="90000"/>
              </a:lnSpc>
              <a:spcBef>
                <a:spcPts val="1000"/>
              </a:spcBef>
              <a:spcAft>
                <a:spcPts val="0"/>
              </a:spcAft>
              <a:buClrTx/>
              <a:buSzTx/>
            </a:pPr>
            <a:r>
              <a:rPr lang="en-GB" sz="2000" dirty="0">
                <a:solidFill>
                  <a:prstClr val="black"/>
                </a:solidFill>
                <a:ea typeface="+mn-ea"/>
                <a:cs typeface="Arial" panose="020B0604020202020204" pitchFamily="34" charset="0"/>
              </a:rPr>
              <a:t>Proof read your bid (ask a peer). </a:t>
            </a:r>
          </a:p>
          <a:p>
            <a:pPr lvl="0" defTabSz="914400" fontAlgn="auto" hangingPunct="1">
              <a:lnSpc>
                <a:spcPct val="90000"/>
              </a:lnSpc>
              <a:spcBef>
                <a:spcPts val="1000"/>
              </a:spcBef>
              <a:spcAft>
                <a:spcPts val="0"/>
              </a:spcAft>
              <a:buClrTx/>
              <a:buSzTx/>
            </a:pPr>
            <a:r>
              <a:rPr lang="en-GB" sz="2000" dirty="0">
                <a:solidFill>
                  <a:prstClr val="black"/>
                </a:solidFill>
                <a:ea typeface="+mn-ea"/>
                <a:cs typeface="Arial" panose="020B0604020202020204" pitchFamily="34" charset="0"/>
              </a:rPr>
              <a:t> Does your bid:</a:t>
            </a:r>
          </a:p>
          <a:p>
            <a:pPr marL="228600" lvl="0" indent="-228600" defTabSz="914400" fontAlgn="auto" hangingPunct="1">
              <a:lnSpc>
                <a:spcPct val="90000"/>
              </a:lnSpc>
              <a:spcBef>
                <a:spcPts val="1000"/>
              </a:spcBef>
              <a:spcAft>
                <a:spcPts val="0"/>
              </a:spcAft>
              <a:buClrTx/>
              <a:buSzTx/>
              <a:buFont typeface="Arial" panose="020B0604020202020204" pitchFamily="34" charset="0"/>
              <a:buChar char="•"/>
            </a:pPr>
            <a:r>
              <a:rPr lang="en-GB" sz="2000" dirty="0">
                <a:solidFill>
                  <a:prstClr val="black"/>
                </a:solidFill>
                <a:ea typeface="+mn-ea"/>
                <a:cs typeface="Arial" panose="020B0604020202020204" pitchFamily="34" charset="0"/>
              </a:rPr>
              <a:t>Answer the questions – match the scoring criteria - Score yourself!</a:t>
            </a:r>
          </a:p>
          <a:p>
            <a:pPr marL="228600" lvl="0" indent="-228600" defTabSz="914400" fontAlgn="auto" hangingPunct="1">
              <a:lnSpc>
                <a:spcPct val="90000"/>
              </a:lnSpc>
              <a:spcBef>
                <a:spcPts val="1000"/>
              </a:spcBef>
              <a:spcAft>
                <a:spcPts val="0"/>
              </a:spcAft>
              <a:buClrTx/>
              <a:buSzTx/>
              <a:buFont typeface="Arial" panose="020B0604020202020204" pitchFamily="34" charset="0"/>
              <a:buChar char="•"/>
            </a:pPr>
            <a:r>
              <a:rPr lang="en-GB" sz="2000" dirty="0">
                <a:solidFill>
                  <a:prstClr val="black"/>
                </a:solidFill>
                <a:ea typeface="+mn-ea"/>
                <a:cs typeface="Arial" panose="020B0604020202020204" pitchFamily="34" charset="0"/>
              </a:rPr>
              <a:t>Describe your proposed work clearly and how your organisation will deliver it</a:t>
            </a:r>
          </a:p>
          <a:p>
            <a:pPr marL="228600" lvl="0" indent="-228600" defTabSz="914400" fontAlgn="auto" hangingPunct="1">
              <a:lnSpc>
                <a:spcPct val="90000"/>
              </a:lnSpc>
              <a:spcBef>
                <a:spcPts val="1000"/>
              </a:spcBef>
              <a:spcAft>
                <a:spcPts val="0"/>
              </a:spcAft>
              <a:buClrTx/>
              <a:buSzTx/>
              <a:buFont typeface="Arial" panose="020B0604020202020204" pitchFamily="34" charset="0"/>
              <a:buChar char="•"/>
            </a:pPr>
            <a:r>
              <a:rPr lang="en-GB" sz="2000" dirty="0">
                <a:solidFill>
                  <a:prstClr val="black"/>
                </a:solidFill>
                <a:ea typeface="+mn-ea"/>
                <a:cs typeface="Arial" panose="020B0604020202020204" pitchFamily="34" charset="0"/>
              </a:rPr>
              <a:t>Provide evidence</a:t>
            </a:r>
          </a:p>
          <a:p>
            <a:pPr marL="228600" lvl="0" indent="-228600" defTabSz="914400" fontAlgn="auto" hangingPunct="1">
              <a:lnSpc>
                <a:spcPct val="90000"/>
              </a:lnSpc>
              <a:spcBef>
                <a:spcPts val="1000"/>
              </a:spcBef>
              <a:spcAft>
                <a:spcPts val="0"/>
              </a:spcAft>
              <a:buClrTx/>
              <a:buSzTx/>
              <a:buFont typeface="Arial" panose="020B0604020202020204" pitchFamily="34" charset="0"/>
              <a:buChar char="•"/>
            </a:pPr>
            <a:r>
              <a:rPr lang="en-GB" sz="2000" dirty="0">
                <a:solidFill>
                  <a:prstClr val="black"/>
                </a:solidFill>
                <a:ea typeface="+mn-ea"/>
                <a:cs typeface="Arial" panose="020B0604020202020204" pitchFamily="34" charset="0"/>
              </a:rPr>
              <a:t>Finalise, sign off and submit application</a:t>
            </a:r>
          </a:p>
          <a:p>
            <a:pPr marL="228600" lvl="0" indent="-228600" defTabSz="914400" fontAlgn="auto" hangingPunct="1">
              <a:lnSpc>
                <a:spcPct val="90000"/>
              </a:lnSpc>
              <a:spcBef>
                <a:spcPts val="1000"/>
              </a:spcBef>
              <a:spcAft>
                <a:spcPts val="0"/>
              </a:spcAft>
              <a:buClrTx/>
              <a:buSzTx/>
              <a:buFont typeface="Arial" panose="020B0604020202020204" pitchFamily="34" charset="0"/>
              <a:buChar char="•"/>
            </a:pPr>
            <a:r>
              <a:rPr lang="en-GB" sz="2000" b="1" dirty="0">
                <a:solidFill>
                  <a:prstClr val="black"/>
                </a:solidFill>
                <a:ea typeface="+mn-ea"/>
                <a:cs typeface="Arial" panose="020B0604020202020204" pitchFamily="34" charset="0"/>
              </a:rPr>
              <a:t>Don’t leave it until the last minute </a:t>
            </a:r>
          </a:p>
        </p:txBody>
      </p:sp>
    </p:spTree>
    <p:extLst>
      <p:ext uri="{BB962C8B-B14F-4D97-AF65-F5344CB8AC3E}">
        <p14:creationId xmlns:p14="http://schemas.microsoft.com/office/powerpoint/2010/main" val="10334946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0BDF76-6F36-4D0F-8BD4-5B51DAE0217A}"/>
              </a:ext>
            </a:extLst>
          </p:cNvPr>
          <p:cNvSpPr txBox="1"/>
          <p:nvPr/>
        </p:nvSpPr>
        <p:spPr>
          <a:xfrm>
            <a:off x="1168923" y="2188270"/>
            <a:ext cx="7965649" cy="1809791"/>
          </a:xfrm>
          <a:prstGeom prst="rect">
            <a:avLst/>
          </a:prstGeom>
          <a:noFill/>
        </p:spPr>
        <p:txBody>
          <a:bodyPr wrap="square">
            <a:spAutoFit/>
          </a:bodyPr>
          <a:lstStyle/>
          <a:p>
            <a:pPr marL="107950" indent="0">
              <a:buNone/>
            </a:pPr>
            <a:r>
              <a:rPr lang="en-GB" sz="2400" b="1" i="0" dirty="0">
                <a:solidFill>
                  <a:srgbClr val="000000"/>
                </a:solidFill>
                <a:effectLst/>
                <a:latin typeface="Century Gothic" panose="020B0502020202020204" pitchFamily="34" charset="0"/>
              </a:rPr>
              <a:t>Please email completed applications to us in the Bristol City Council Community resources team at:</a:t>
            </a:r>
          </a:p>
          <a:p>
            <a:pPr marL="107950" indent="0" algn="ctr">
              <a:buNone/>
            </a:pPr>
            <a:r>
              <a:rPr lang="en-GB" sz="2400" b="1" i="0" dirty="0">
                <a:solidFill>
                  <a:schemeClr val="accent2"/>
                </a:solidFill>
                <a:effectLst/>
                <a:latin typeface="Century Gothic" panose="020B0502020202020204" pitchFamily="34" charset="0"/>
              </a:rPr>
              <a:t> </a:t>
            </a:r>
            <a:r>
              <a:rPr lang="en-GB" sz="2400" b="1" i="0" u="sng" strike="noStrike" dirty="0">
                <a:solidFill>
                  <a:schemeClr val="accent2"/>
                </a:solidFill>
                <a:effectLst/>
                <a:latin typeface="Century Gothic" panose="020B0502020202020204" pitchFamily="34" charset="0"/>
                <a:hlinkClick r:id="rId2">
                  <a:extLst>
                    <a:ext uri="{A12FA001-AC4F-418D-AE19-62706E023703}">
                      <ahyp:hlinkClr xmlns:ahyp="http://schemas.microsoft.com/office/drawing/2018/hyperlinkcolor" val="tx"/>
                    </a:ext>
                  </a:extLst>
                </a:hlinkClick>
              </a:rPr>
              <a:t>investmentandgrants@bristol.gov.uk</a:t>
            </a:r>
            <a:r>
              <a:rPr lang="en-GB" sz="2400" b="1" i="0" u="sng" dirty="0">
                <a:solidFill>
                  <a:schemeClr val="accent2"/>
                </a:solidFill>
                <a:effectLst/>
                <a:latin typeface="Century Gothic" panose="020B0502020202020204" pitchFamily="34" charset="0"/>
              </a:rPr>
              <a:t> </a:t>
            </a:r>
          </a:p>
          <a:p>
            <a:pPr marL="107950" indent="0" algn="ctr">
              <a:buNone/>
            </a:pPr>
            <a:r>
              <a:rPr lang="en-GB" sz="2400" b="1" i="0" dirty="0">
                <a:solidFill>
                  <a:srgbClr val="000000"/>
                </a:solidFill>
                <a:effectLst/>
                <a:latin typeface="Century Gothic" panose="020B0502020202020204" pitchFamily="34" charset="0"/>
              </a:rPr>
              <a:t>by </a:t>
            </a:r>
          </a:p>
          <a:p>
            <a:pPr marL="107950" indent="0" algn="ctr">
              <a:buNone/>
            </a:pPr>
            <a:r>
              <a:rPr lang="en-GB" sz="2400" b="1" i="0" dirty="0">
                <a:solidFill>
                  <a:srgbClr val="000000"/>
                </a:solidFill>
                <a:effectLst/>
                <a:latin typeface="Century Gothic" panose="020B0502020202020204" pitchFamily="34" charset="0"/>
              </a:rPr>
              <a:t>Friday 8</a:t>
            </a:r>
            <a:r>
              <a:rPr lang="en-GB" sz="2400" b="1" i="0" baseline="30000" dirty="0">
                <a:solidFill>
                  <a:srgbClr val="000000"/>
                </a:solidFill>
                <a:effectLst/>
                <a:latin typeface="Century Gothic" panose="020B0502020202020204" pitchFamily="34" charset="0"/>
              </a:rPr>
              <a:t>th</a:t>
            </a:r>
            <a:r>
              <a:rPr lang="en-GB" sz="2400" b="1" i="0" dirty="0">
                <a:solidFill>
                  <a:srgbClr val="000000"/>
                </a:solidFill>
                <a:effectLst/>
                <a:latin typeface="Century Gothic" panose="020B0502020202020204" pitchFamily="34" charset="0"/>
              </a:rPr>
              <a:t> April 12 Noon.</a:t>
            </a:r>
            <a:r>
              <a:rPr lang="en-GB" sz="2400" b="0" i="0" dirty="0">
                <a:solidFill>
                  <a:srgbClr val="000000"/>
                </a:solidFill>
                <a:effectLst/>
                <a:latin typeface="Century Gothic" panose="020B0502020202020204" pitchFamily="34" charset="0"/>
              </a:rPr>
              <a:t> </a:t>
            </a:r>
            <a:endParaRPr lang="en-GB" sz="4000" dirty="0"/>
          </a:p>
        </p:txBody>
      </p:sp>
      <p:sp>
        <p:nvSpPr>
          <p:cNvPr id="3" name="Title 2">
            <a:extLst>
              <a:ext uri="{FF2B5EF4-FFF2-40B4-BE49-F238E27FC236}">
                <a16:creationId xmlns:a16="http://schemas.microsoft.com/office/drawing/2014/main" id="{B226FA64-A2AD-4D74-8274-9BF187B29500}"/>
              </a:ext>
            </a:extLst>
          </p:cNvPr>
          <p:cNvSpPr>
            <a:spLocks noGrp="1"/>
          </p:cNvSpPr>
          <p:nvPr>
            <p:ph type="title"/>
          </p:nvPr>
        </p:nvSpPr>
        <p:spPr>
          <a:xfrm>
            <a:off x="539750" y="-808038"/>
            <a:ext cx="8997950" cy="808038"/>
          </a:xfrm>
        </p:spPr>
        <p:txBody>
          <a:bodyPr vert="horz" wrap="square" lIns="0" tIns="0" rIns="0" bIns="0" numCol="1" anchor="b" anchorCtr="0" compatLnSpc="1">
            <a:prstTxWarp prst="textNoShape">
              <a:avLst/>
            </a:prstTxWarp>
          </a:bodyPr>
          <a:lstStyle/>
          <a:p>
            <a:r>
              <a:rPr lang="en-GB" dirty="0"/>
              <a:t>Where to send completed applications</a:t>
            </a:r>
          </a:p>
        </p:txBody>
      </p:sp>
    </p:spTree>
    <p:extLst>
      <p:ext uri="{BB962C8B-B14F-4D97-AF65-F5344CB8AC3E}">
        <p14:creationId xmlns:p14="http://schemas.microsoft.com/office/powerpoint/2010/main" val="24562156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BAC27-4863-45D8-8FCD-4261429DCE1A}"/>
              </a:ext>
            </a:extLst>
          </p:cNvPr>
          <p:cNvSpPr>
            <a:spLocks noGrp="1"/>
          </p:cNvSpPr>
          <p:nvPr>
            <p:ph type="title"/>
          </p:nvPr>
        </p:nvSpPr>
        <p:spPr/>
        <p:txBody>
          <a:bodyPr/>
          <a:lstStyle/>
          <a:p>
            <a:r>
              <a:rPr lang="en-GB" dirty="0"/>
              <a:t>Assessment Process  </a:t>
            </a:r>
          </a:p>
        </p:txBody>
      </p:sp>
      <p:graphicFrame>
        <p:nvGraphicFramePr>
          <p:cNvPr id="5" name="Table 4">
            <a:extLst>
              <a:ext uri="{FF2B5EF4-FFF2-40B4-BE49-F238E27FC236}">
                <a16:creationId xmlns:a16="http://schemas.microsoft.com/office/drawing/2014/main" id="{8290EAED-D054-495F-99FF-9642EA9CC1E1}"/>
              </a:ext>
            </a:extLst>
          </p:cNvPr>
          <p:cNvGraphicFramePr>
            <a:graphicFrameLocks noGrp="1"/>
          </p:cNvGraphicFramePr>
          <p:nvPr>
            <p:extLst>
              <p:ext uri="{D42A27DB-BD31-4B8C-83A1-F6EECF244321}">
                <p14:modId xmlns:p14="http://schemas.microsoft.com/office/powerpoint/2010/main" val="2823774097"/>
              </p:ext>
            </p:extLst>
          </p:nvPr>
        </p:nvGraphicFramePr>
        <p:xfrm>
          <a:off x="663037" y="1030864"/>
          <a:ext cx="8410516" cy="4912736"/>
        </p:xfrm>
        <a:graphic>
          <a:graphicData uri="http://schemas.openxmlformats.org/drawingml/2006/table">
            <a:tbl>
              <a:tblPr firstRow="1" firstCol="1" bandRow="1">
                <a:tableStyleId>{5C22544A-7EE6-4342-B048-85BDC9FD1C3A}</a:tableStyleId>
              </a:tblPr>
              <a:tblGrid>
                <a:gridCol w="4205258">
                  <a:extLst>
                    <a:ext uri="{9D8B030D-6E8A-4147-A177-3AD203B41FA5}">
                      <a16:colId xmlns:a16="http://schemas.microsoft.com/office/drawing/2014/main" val="1502466891"/>
                    </a:ext>
                  </a:extLst>
                </a:gridCol>
                <a:gridCol w="4205258">
                  <a:extLst>
                    <a:ext uri="{9D8B030D-6E8A-4147-A177-3AD203B41FA5}">
                      <a16:colId xmlns:a16="http://schemas.microsoft.com/office/drawing/2014/main" val="2734237828"/>
                    </a:ext>
                  </a:extLst>
                </a:gridCol>
              </a:tblGrid>
              <a:tr h="491275">
                <a:tc>
                  <a:txBody>
                    <a:bodyPr/>
                    <a:lstStyle/>
                    <a:p>
                      <a:r>
                        <a:rPr lang="en-GB" dirty="0">
                          <a:effectLst/>
                        </a:rPr>
                        <a:t>Assessment Stage</a:t>
                      </a:r>
                    </a:p>
                  </a:txBody>
                  <a:tcPr marL="68580" marR="68580" marT="0" marB="0"/>
                </a:tc>
                <a:tc>
                  <a:txBody>
                    <a:bodyPr/>
                    <a:lstStyle/>
                    <a:p>
                      <a:r>
                        <a:rPr lang="en-GB" dirty="0">
                          <a:effectLst/>
                        </a:rPr>
                        <a:t>Activity</a:t>
                      </a:r>
                    </a:p>
                  </a:txBody>
                  <a:tcPr marL="68580" marR="68580" marT="0" marB="0"/>
                </a:tc>
                <a:extLst>
                  <a:ext uri="{0D108BD9-81ED-4DB2-BD59-A6C34878D82A}">
                    <a16:rowId xmlns:a16="http://schemas.microsoft.com/office/drawing/2014/main" val="232480156"/>
                  </a:ext>
                </a:extLst>
              </a:tr>
              <a:tr h="2456367">
                <a:tc>
                  <a:txBody>
                    <a:bodyPr/>
                    <a:lstStyle/>
                    <a:p>
                      <a:r>
                        <a:rPr lang="en-GB" dirty="0">
                          <a:effectLst/>
                        </a:rPr>
                        <a:t>Stage 1 – Assessment</a:t>
                      </a:r>
                    </a:p>
                  </a:txBody>
                  <a:tcPr marL="68580" marR="68580" marT="0" marB="0"/>
                </a:tc>
                <a:tc>
                  <a:txBody>
                    <a:bodyPr/>
                    <a:lstStyle/>
                    <a:p>
                      <a:r>
                        <a:rPr lang="en-GB" dirty="0">
                          <a:effectLst/>
                        </a:rPr>
                        <a:t>Applications will be assessed by neighbourhood and communities officers and public health practitioners to create a ‘long list’ of fundable applications</a:t>
                      </a:r>
                    </a:p>
                  </a:txBody>
                  <a:tcPr marL="68580" marR="68580" marT="0" marB="0"/>
                </a:tc>
                <a:extLst>
                  <a:ext uri="{0D108BD9-81ED-4DB2-BD59-A6C34878D82A}">
                    <a16:rowId xmlns:a16="http://schemas.microsoft.com/office/drawing/2014/main" val="474233055"/>
                  </a:ext>
                </a:extLst>
              </a:tr>
              <a:tr h="982547">
                <a:tc>
                  <a:txBody>
                    <a:bodyPr/>
                    <a:lstStyle/>
                    <a:p>
                      <a:r>
                        <a:rPr lang="en-GB" dirty="0">
                          <a:effectLst/>
                        </a:rPr>
                        <a:t>Stage 2– BCC Allocations panel</a:t>
                      </a:r>
                    </a:p>
                  </a:txBody>
                  <a:tcPr marL="68580" marR="68580" marT="0" marB="0"/>
                </a:tc>
                <a:tc>
                  <a:txBody>
                    <a:bodyPr/>
                    <a:lstStyle/>
                    <a:p>
                      <a:r>
                        <a:rPr lang="en-GB" dirty="0">
                          <a:effectLst/>
                        </a:rPr>
                        <a:t>Panel of Key BCC staff make final recommendations for funding</a:t>
                      </a:r>
                    </a:p>
                  </a:txBody>
                  <a:tcPr marL="68580" marR="68580" marT="0" marB="0"/>
                </a:tc>
                <a:extLst>
                  <a:ext uri="{0D108BD9-81ED-4DB2-BD59-A6C34878D82A}">
                    <a16:rowId xmlns:a16="http://schemas.microsoft.com/office/drawing/2014/main" val="989871868"/>
                  </a:ext>
                </a:extLst>
              </a:tr>
              <a:tr h="982547">
                <a:tc>
                  <a:txBody>
                    <a:bodyPr/>
                    <a:lstStyle/>
                    <a:p>
                      <a:r>
                        <a:rPr lang="en-GB" dirty="0">
                          <a:effectLst/>
                        </a:rPr>
                        <a:t>Stage 3– Officer Executive Decision</a:t>
                      </a:r>
                    </a:p>
                  </a:txBody>
                  <a:tcPr marL="68580" marR="68580" marT="0" marB="0"/>
                </a:tc>
                <a:tc>
                  <a:txBody>
                    <a:bodyPr/>
                    <a:lstStyle/>
                    <a:p>
                      <a:r>
                        <a:rPr lang="en-GB" dirty="0">
                          <a:effectLst/>
                        </a:rPr>
                        <a:t>Final allocations approved and signed off by Officer Executive decision</a:t>
                      </a:r>
                    </a:p>
                  </a:txBody>
                  <a:tcPr marL="68580" marR="68580" marT="0" marB="0"/>
                </a:tc>
                <a:extLst>
                  <a:ext uri="{0D108BD9-81ED-4DB2-BD59-A6C34878D82A}">
                    <a16:rowId xmlns:a16="http://schemas.microsoft.com/office/drawing/2014/main" val="1525645047"/>
                  </a:ext>
                </a:extLst>
              </a:tr>
            </a:tbl>
          </a:graphicData>
        </a:graphic>
      </p:graphicFrame>
    </p:spTree>
    <p:extLst>
      <p:ext uri="{BB962C8B-B14F-4D97-AF65-F5344CB8AC3E}">
        <p14:creationId xmlns:p14="http://schemas.microsoft.com/office/powerpoint/2010/main" val="3674010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EC808-6FA5-43C0-9AF7-17533CB523DA}"/>
              </a:ext>
            </a:extLst>
          </p:cNvPr>
          <p:cNvSpPr>
            <a:spLocks noGrp="1"/>
          </p:cNvSpPr>
          <p:nvPr>
            <p:ph type="title"/>
          </p:nvPr>
        </p:nvSpPr>
        <p:spPr/>
        <p:txBody>
          <a:bodyPr/>
          <a:lstStyle/>
          <a:p>
            <a:r>
              <a:rPr lang="en-GB" dirty="0"/>
              <a:t>Timetable </a:t>
            </a:r>
          </a:p>
        </p:txBody>
      </p:sp>
      <p:graphicFrame>
        <p:nvGraphicFramePr>
          <p:cNvPr id="3" name="Table 2">
            <a:extLst>
              <a:ext uri="{FF2B5EF4-FFF2-40B4-BE49-F238E27FC236}">
                <a16:creationId xmlns:a16="http://schemas.microsoft.com/office/drawing/2014/main" id="{FEDBB3BC-D846-4657-8E12-A47D2A15DD29}"/>
              </a:ext>
            </a:extLst>
          </p:cNvPr>
          <p:cNvGraphicFramePr>
            <a:graphicFrameLocks noGrp="1"/>
          </p:cNvGraphicFramePr>
          <p:nvPr>
            <p:extLst>
              <p:ext uri="{D42A27DB-BD31-4B8C-83A1-F6EECF244321}">
                <p14:modId xmlns:p14="http://schemas.microsoft.com/office/powerpoint/2010/main" val="2077801694"/>
              </p:ext>
            </p:extLst>
          </p:nvPr>
        </p:nvGraphicFramePr>
        <p:xfrm>
          <a:off x="1419464" y="1187549"/>
          <a:ext cx="7560840" cy="3873229"/>
        </p:xfrm>
        <a:graphic>
          <a:graphicData uri="http://schemas.openxmlformats.org/drawingml/2006/table">
            <a:tbl>
              <a:tblPr firstRow="1"/>
              <a:tblGrid>
                <a:gridCol w="3780420">
                  <a:extLst>
                    <a:ext uri="{9D8B030D-6E8A-4147-A177-3AD203B41FA5}">
                      <a16:colId xmlns:a16="http://schemas.microsoft.com/office/drawing/2014/main" val="1211049184"/>
                    </a:ext>
                  </a:extLst>
                </a:gridCol>
                <a:gridCol w="3780420">
                  <a:extLst>
                    <a:ext uri="{9D8B030D-6E8A-4147-A177-3AD203B41FA5}">
                      <a16:colId xmlns:a16="http://schemas.microsoft.com/office/drawing/2014/main" val="2337620065"/>
                    </a:ext>
                  </a:extLst>
                </a:gridCol>
              </a:tblGrid>
              <a:tr h="352396">
                <a:tc>
                  <a:txBody>
                    <a:bodyPr/>
                    <a:lstStyle/>
                    <a:p>
                      <a:pPr algn="l" rtl="0" fontAlgn="base"/>
                      <a:r>
                        <a:rPr lang="en-GB" sz="2000" b="1" i="0" dirty="0">
                          <a:effectLst/>
                          <a:latin typeface="Calibri"/>
                        </a:rPr>
                        <a:t>Activity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GB" sz="2000" b="1" i="0" dirty="0">
                          <a:effectLst/>
                          <a:latin typeface="Calibri"/>
                        </a:rPr>
                        <a:t>Timeframe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7924641"/>
                  </a:ext>
                </a:extLst>
              </a:tr>
              <a:tr h="388596">
                <a:tc>
                  <a:txBody>
                    <a:bodyPr/>
                    <a:lstStyle/>
                    <a:p>
                      <a:pPr algn="l" rtl="0" fontAlgn="base"/>
                      <a:r>
                        <a:rPr lang="en-GB" sz="2000" b="1" i="0" dirty="0">
                          <a:effectLst/>
                          <a:latin typeface="Calibri"/>
                        </a:rPr>
                        <a:t>Applications open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GB" sz="2000" b="0" i="0" dirty="0">
                          <a:effectLst/>
                          <a:latin typeface="Calibri"/>
                        </a:rPr>
                        <a:t>8</a:t>
                      </a:r>
                      <a:r>
                        <a:rPr lang="en-GB" sz="2000" b="0" i="0" baseline="30000" dirty="0">
                          <a:effectLst/>
                          <a:latin typeface="Calibri"/>
                        </a:rPr>
                        <a:t>th</a:t>
                      </a:r>
                      <a:r>
                        <a:rPr lang="en-GB" sz="2000" b="0" i="0" dirty="0">
                          <a:effectLst/>
                          <a:latin typeface="Calibri"/>
                        </a:rPr>
                        <a:t> March 2022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7933729"/>
                  </a:ext>
                </a:extLst>
              </a:tr>
              <a:tr h="424425">
                <a:tc>
                  <a:txBody>
                    <a:bodyPr/>
                    <a:lstStyle/>
                    <a:p>
                      <a:pPr algn="l" rtl="0" fontAlgn="base"/>
                      <a:r>
                        <a:rPr lang="en-GB" sz="2000" b="1" i="0" dirty="0">
                          <a:effectLst/>
                          <a:latin typeface="Calibri"/>
                        </a:rPr>
                        <a:t>Application Close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GB" sz="2000" b="0" i="0" dirty="0">
                          <a:effectLst/>
                          <a:latin typeface="Calibri"/>
                        </a:rPr>
                        <a:t>8</a:t>
                      </a:r>
                      <a:r>
                        <a:rPr lang="en-GB" sz="2000" b="0" i="0" baseline="30000" dirty="0">
                          <a:effectLst/>
                          <a:latin typeface="Calibri"/>
                        </a:rPr>
                        <a:t>th</a:t>
                      </a:r>
                      <a:r>
                        <a:rPr lang="en-GB" sz="2000" b="0" i="0" dirty="0">
                          <a:effectLst/>
                          <a:latin typeface="Calibri"/>
                        </a:rPr>
                        <a:t> April 2022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3705791"/>
                  </a:ext>
                </a:extLst>
              </a:tr>
              <a:tr h="388596">
                <a:tc>
                  <a:txBody>
                    <a:bodyPr/>
                    <a:lstStyle/>
                    <a:p>
                      <a:pPr algn="l" rtl="0" fontAlgn="base"/>
                      <a:r>
                        <a:rPr lang="en-GB" sz="2000" b="1" i="0" dirty="0">
                          <a:effectLst/>
                          <a:latin typeface="Calibri"/>
                        </a:rPr>
                        <a:t>Assessment process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GB" sz="2000" b="0" i="0" dirty="0">
                          <a:effectLst/>
                          <a:latin typeface="Calibri"/>
                        </a:rPr>
                        <a:t>11</a:t>
                      </a:r>
                      <a:r>
                        <a:rPr lang="en-GB" sz="2000" b="0" i="0" baseline="30000" dirty="0">
                          <a:effectLst/>
                          <a:latin typeface="Calibri"/>
                        </a:rPr>
                        <a:t>th</a:t>
                      </a:r>
                      <a:r>
                        <a:rPr lang="en-GB" sz="2000" b="0" i="0" dirty="0">
                          <a:effectLst/>
                          <a:latin typeface="Calibri"/>
                        </a:rPr>
                        <a:t> April – 29</a:t>
                      </a:r>
                      <a:r>
                        <a:rPr lang="en-GB" sz="2000" b="0" i="0" baseline="30000" dirty="0">
                          <a:effectLst/>
                          <a:latin typeface="Calibri"/>
                        </a:rPr>
                        <a:t>th</a:t>
                      </a:r>
                      <a:r>
                        <a:rPr lang="en-GB" sz="2000" b="0" i="0" dirty="0">
                          <a:effectLst/>
                          <a:latin typeface="Calibri"/>
                        </a:rPr>
                        <a:t> April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9633377"/>
                  </a:ext>
                </a:extLst>
              </a:tr>
              <a:tr h="404642">
                <a:tc>
                  <a:txBody>
                    <a:bodyPr/>
                    <a:lstStyle/>
                    <a:p>
                      <a:pPr algn="l" rtl="0" fontAlgn="base"/>
                      <a:r>
                        <a:rPr lang="en-GB" sz="2000" b="1" i="0" dirty="0">
                          <a:effectLst/>
                          <a:latin typeface="Calibri"/>
                        </a:rPr>
                        <a:t>Allocations panel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GB" sz="2000" b="0" i="0" dirty="0">
                          <a:effectLst/>
                          <a:latin typeface="Calibri"/>
                        </a:rPr>
                        <a:t>Beginning of May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372967"/>
                  </a:ext>
                </a:extLst>
              </a:tr>
              <a:tr h="453362">
                <a:tc>
                  <a:txBody>
                    <a:bodyPr/>
                    <a:lstStyle/>
                    <a:p>
                      <a:pPr algn="l" rtl="0" fontAlgn="base"/>
                      <a:r>
                        <a:rPr lang="en-GB" sz="2000" b="1" i="0" dirty="0">
                          <a:effectLst/>
                          <a:latin typeface="Calibri"/>
                        </a:rPr>
                        <a:t>Officer Executive Decision</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GB" sz="2000" b="0" i="0" dirty="0">
                          <a:effectLst/>
                          <a:latin typeface="Calibri"/>
                        </a:rPr>
                        <a:t>End of May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175832"/>
                  </a:ext>
                </a:extLst>
              </a:tr>
              <a:tr h="453362">
                <a:tc>
                  <a:txBody>
                    <a:bodyPr/>
                    <a:lstStyle/>
                    <a:p>
                      <a:pPr algn="l" rtl="0" fontAlgn="base"/>
                      <a:r>
                        <a:rPr lang="en-GB" sz="2000" b="1" i="0" dirty="0">
                          <a:effectLst/>
                          <a:latin typeface="Calibri"/>
                        </a:rPr>
                        <a:t>Grant decisions communicated to applicants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GB" sz="2000" b="0" i="0" dirty="0">
                          <a:effectLst/>
                          <a:latin typeface="Calibri"/>
                        </a:rPr>
                        <a:t>End of May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8265788"/>
                  </a:ext>
                </a:extLst>
              </a:tr>
              <a:tr h="671677">
                <a:tc>
                  <a:txBody>
                    <a:bodyPr/>
                    <a:lstStyle/>
                    <a:p>
                      <a:pPr algn="l" rtl="0" fontAlgn="base"/>
                      <a:r>
                        <a:rPr lang="en-GB" sz="2000" b="1" i="0" dirty="0">
                          <a:effectLst/>
                          <a:latin typeface="Calibri"/>
                        </a:rPr>
                        <a:t>New grant funding agreements starts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GB" sz="2000" b="0" i="0" dirty="0">
                          <a:effectLst/>
                          <a:latin typeface="Calibri"/>
                        </a:rPr>
                        <a:t>1</a:t>
                      </a:r>
                      <a:r>
                        <a:rPr lang="en-GB" sz="2000" b="0" i="0" baseline="30000" dirty="0">
                          <a:effectLst/>
                          <a:latin typeface="Calibri"/>
                        </a:rPr>
                        <a:t>st</a:t>
                      </a:r>
                      <a:r>
                        <a:rPr lang="en-GB" sz="2000" b="0" i="0" dirty="0">
                          <a:effectLst/>
                          <a:latin typeface="Calibri"/>
                        </a:rPr>
                        <a:t> July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19160"/>
                  </a:ext>
                </a:extLst>
              </a:tr>
            </a:tbl>
          </a:graphicData>
        </a:graphic>
      </p:graphicFrame>
    </p:spTree>
    <p:extLst>
      <p:ext uri="{BB962C8B-B14F-4D97-AF65-F5344CB8AC3E}">
        <p14:creationId xmlns:p14="http://schemas.microsoft.com/office/powerpoint/2010/main" val="2510702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A8599-DCD2-4B1E-A7EF-ACF5AF2DC724}"/>
              </a:ext>
            </a:extLst>
          </p:cNvPr>
          <p:cNvSpPr>
            <a:spLocks noGrp="1"/>
          </p:cNvSpPr>
          <p:nvPr>
            <p:ph type="title"/>
          </p:nvPr>
        </p:nvSpPr>
        <p:spPr/>
        <p:txBody>
          <a:bodyPr/>
          <a:lstStyle/>
          <a:p>
            <a:endParaRPr lang="en-GB" dirty="0"/>
          </a:p>
        </p:txBody>
      </p:sp>
      <p:pic>
        <p:nvPicPr>
          <p:cNvPr id="3" name="Picture 2" descr="Bristol Impact Fund Framework: strategic goals, Bristol Impact Fund Goal, impacts, thematic priorities and ways of working. ">
            <a:extLst>
              <a:ext uri="{FF2B5EF4-FFF2-40B4-BE49-F238E27FC236}">
                <a16:creationId xmlns:a16="http://schemas.microsoft.com/office/drawing/2014/main" id="{C5014009-7277-468A-ABCF-C788358685F0}"/>
              </a:ext>
            </a:extLst>
          </p:cNvPr>
          <p:cNvPicPr>
            <a:picLocks noChangeAspect="1"/>
          </p:cNvPicPr>
          <p:nvPr/>
        </p:nvPicPr>
        <p:blipFill>
          <a:blip r:embed="rId3"/>
          <a:stretch>
            <a:fillRect/>
          </a:stretch>
        </p:blipFill>
        <p:spPr>
          <a:xfrm>
            <a:off x="1271070" y="0"/>
            <a:ext cx="7535309" cy="6547671"/>
          </a:xfrm>
          <a:prstGeom prst="rect">
            <a:avLst/>
          </a:prstGeom>
        </p:spPr>
      </p:pic>
    </p:spTree>
    <p:extLst>
      <p:ext uri="{BB962C8B-B14F-4D97-AF65-F5344CB8AC3E}">
        <p14:creationId xmlns:p14="http://schemas.microsoft.com/office/powerpoint/2010/main" val="25140718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21544-403A-4B36-8DFB-27DFC739E85F}"/>
              </a:ext>
            </a:extLst>
          </p:cNvPr>
          <p:cNvSpPr>
            <a:spLocks noGrp="1"/>
          </p:cNvSpPr>
          <p:nvPr>
            <p:ph type="title"/>
          </p:nvPr>
        </p:nvSpPr>
        <p:spPr/>
        <p:txBody>
          <a:bodyPr/>
          <a:lstStyle/>
          <a:p>
            <a:r>
              <a:rPr lang="en-GB" dirty="0"/>
              <a:t>Monitoring, Evaluation and Learning</a:t>
            </a:r>
          </a:p>
        </p:txBody>
      </p:sp>
      <p:sp>
        <p:nvSpPr>
          <p:cNvPr id="4" name="TextBox 3">
            <a:extLst>
              <a:ext uri="{FF2B5EF4-FFF2-40B4-BE49-F238E27FC236}">
                <a16:creationId xmlns:a16="http://schemas.microsoft.com/office/drawing/2014/main" id="{6AC94132-EB99-496E-A831-C60A6D3531DA}"/>
              </a:ext>
            </a:extLst>
          </p:cNvPr>
          <p:cNvSpPr txBox="1"/>
          <p:nvPr/>
        </p:nvSpPr>
        <p:spPr>
          <a:xfrm>
            <a:off x="692200" y="1462982"/>
            <a:ext cx="9177908" cy="3699090"/>
          </a:xfrm>
          <a:prstGeom prst="rect">
            <a:avLst/>
          </a:prstGeom>
          <a:noFill/>
        </p:spPr>
        <p:txBody>
          <a:bodyPr wrap="square" lIns="91440" tIns="45720" rIns="91440" bIns="45720" anchor="t">
            <a:spAutoFit/>
          </a:bodyPr>
          <a:lstStyle/>
          <a:p>
            <a:pPr>
              <a:buFont typeface="Arial" panose="020B0604020202020204" pitchFamily="34" charset="0"/>
              <a:buChar char="•"/>
            </a:pPr>
            <a:r>
              <a:rPr lang="en-GB" sz="2800" b="0" i="0" dirty="0">
                <a:solidFill>
                  <a:srgbClr val="000000"/>
                </a:solidFill>
                <a:effectLst/>
                <a:latin typeface="Calibri"/>
                <a:ea typeface="ヒラギノ角ゴ Pro W3"/>
              </a:rPr>
              <a:t>Small grant funders will be part of the wider Monitoring, Evaluation and Learning of the overall BIF 2 </a:t>
            </a:r>
            <a:r>
              <a:rPr lang="en-GB" sz="2800" dirty="0">
                <a:solidFill>
                  <a:srgbClr val="000000"/>
                </a:solidFill>
                <a:latin typeface="Calibri"/>
                <a:ea typeface="ヒラギノ角ゴ Pro W3"/>
              </a:rPr>
              <a:t>programme</a:t>
            </a:r>
            <a:endParaRPr lang="en-US" dirty="0"/>
          </a:p>
          <a:p>
            <a:pPr>
              <a:buFont typeface="Arial" panose="020B0604020202020204" pitchFamily="34" charset="0"/>
              <a:buChar char="•"/>
            </a:pPr>
            <a:endParaRPr lang="en-GB" sz="2800" dirty="0">
              <a:solidFill>
                <a:srgbClr val="000000"/>
              </a:solidFill>
              <a:latin typeface="Calibri"/>
              <a:ea typeface="ヒラギノ角ゴ Pro W3"/>
            </a:endParaRPr>
          </a:p>
          <a:p>
            <a:pPr>
              <a:buFont typeface="Arial" panose="020B0604020202020204" pitchFamily="34" charset="0"/>
              <a:buChar char="•"/>
            </a:pPr>
            <a:r>
              <a:rPr lang="en-GB" sz="2800" dirty="0">
                <a:solidFill>
                  <a:srgbClr val="000000"/>
                </a:solidFill>
                <a:latin typeface="Calibri"/>
                <a:ea typeface="ヒラギノ角ゴ Pro W3"/>
              </a:rPr>
              <a:t>Will have</a:t>
            </a:r>
            <a:r>
              <a:rPr lang="en-GB" sz="2800" b="0" i="0" dirty="0">
                <a:solidFill>
                  <a:srgbClr val="000000"/>
                </a:solidFill>
                <a:effectLst/>
                <a:latin typeface="Calibri"/>
                <a:ea typeface="ヒラギノ角ゴ Pro W3"/>
              </a:rPr>
              <a:t> access to communities of practice and learning opportunities</a:t>
            </a:r>
            <a:endParaRPr lang="en-GB" sz="2800" dirty="0"/>
          </a:p>
          <a:p>
            <a:pPr>
              <a:buFont typeface="Arial" panose="020B0604020202020204" pitchFamily="34" charset="0"/>
              <a:buChar char="•"/>
            </a:pPr>
            <a:endParaRPr lang="en-GB" sz="2800" dirty="0">
              <a:solidFill>
                <a:srgbClr val="000000"/>
              </a:solidFill>
              <a:latin typeface="Calibri"/>
              <a:ea typeface="ヒラギノ角ゴ Pro W3"/>
            </a:endParaRPr>
          </a:p>
          <a:p>
            <a:pPr algn="l" rtl="0" fontAlgn="base">
              <a:buFont typeface="Arial" panose="020B0604020202020204" pitchFamily="34" charset="0"/>
              <a:buChar char="•"/>
            </a:pPr>
            <a:r>
              <a:rPr lang="en-GB" sz="2800" b="0" i="0" dirty="0">
                <a:solidFill>
                  <a:srgbClr val="000000"/>
                </a:solidFill>
                <a:effectLst/>
                <a:latin typeface="Calibri"/>
                <a:ea typeface="ヒラギノ角ゴ Pro W3"/>
              </a:rPr>
              <a:t>We will explore opportunities to pair up smaller organisations with medium to large grant organisations to strengthen the VCSE ecosystem </a:t>
            </a:r>
          </a:p>
        </p:txBody>
      </p:sp>
    </p:spTree>
    <p:extLst>
      <p:ext uri="{BB962C8B-B14F-4D97-AF65-F5344CB8AC3E}">
        <p14:creationId xmlns:p14="http://schemas.microsoft.com/office/powerpoint/2010/main" val="10970073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2A76A2-9864-46D0-A62A-C9C6C29C1E83}"/>
              </a:ext>
            </a:extLst>
          </p:cNvPr>
          <p:cNvSpPr>
            <a:spLocks noGrp="1"/>
          </p:cNvSpPr>
          <p:nvPr>
            <p:ph idx="1"/>
          </p:nvPr>
        </p:nvSpPr>
        <p:spPr/>
        <p:txBody>
          <a:bodyPr/>
          <a:lstStyle/>
          <a:p>
            <a:pPr marL="107950" indent="0">
              <a:buNone/>
            </a:pPr>
            <a:r>
              <a:rPr lang="en-GB" dirty="0"/>
              <a:t>Application and guidance will be available online  </a:t>
            </a:r>
          </a:p>
          <a:p>
            <a:pPr marL="107950" indent="0">
              <a:buNone/>
            </a:pPr>
            <a:endParaRPr lang="en-GB" sz="3200" dirty="0">
              <a:solidFill>
                <a:schemeClr val="accent2"/>
              </a:solidFill>
              <a:hlinkClick r:id="rId2">
                <a:extLst>
                  <a:ext uri="{A12FA001-AC4F-418D-AE19-62706E023703}">
                    <ahyp:hlinkClr xmlns:ahyp="http://schemas.microsoft.com/office/drawing/2018/hyperlinkcolor" val="tx"/>
                  </a:ext>
                </a:extLst>
              </a:hlinkClick>
            </a:endParaRPr>
          </a:p>
          <a:p>
            <a:pPr marL="107950" indent="0" algn="ctr">
              <a:buNone/>
            </a:pPr>
            <a:r>
              <a:rPr lang="en-GB" sz="3200" dirty="0">
                <a:solidFill>
                  <a:schemeClr val="accent2"/>
                </a:solidFill>
                <a:hlinkClick r:id="rId2">
                  <a:extLst>
                    <a:ext uri="{A12FA001-AC4F-418D-AE19-62706E023703}">
                      <ahyp:hlinkClr xmlns:ahyp="http://schemas.microsoft.com/office/drawing/2018/hyperlinkcolor" val="tx"/>
                    </a:ext>
                  </a:extLst>
                </a:hlinkClick>
              </a:rPr>
              <a:t>Grants for voluntary and community organisations - bristol.gov.uk</a:t>
            </a:r>
            <a:endParaRPr lang="en-GB" sz="4800" dirty="0">
              <a:solidFill>
                <a:schemeClr val="accent2"/>
              </a:solidFill>
              <a:latin typeface="Century Gothic" panose="020B0502020202020204" pitchFamily="34" charset="0"/>
            </a:endParaRPr>
          </a:p>
          <a:p>
            <a:endParaRPr lang="en-GB" dirty="0"/>
          </a:p>
        </p:txBody>
      </p:sp>
      <p:sp>
        <p:nvSpPr>
          <p:cNvPr id="3" name="Title 2">
            <a:extLst>
              <a:ext uri="{FF2B5EF4-FFF2-40B4-BE49-F238E27FC236}">
                <a16:creationId xmlns:a16="http://schemas.microsoft.com/office/drawing/2014/main" id="{17155F41-0EA3-494F-A996-E5AAD23662C0}"/>
              </a:ext>
            </a:extLst>
          </p:cNvPr>
          <p:cNvSpPr>
            <a:spLocks noGrp="1"/>
          </p:cNvSpPr>
          <p:nvPr>
            <p:ph type="title" idx="4294967295"/>
          </p:nvPr>
        </p:nvSpPr>
        <p:spPr>
          <a:xfrm>
            <a:off x="539750" y="-808038"/>
            <a:ext cx="8997950" cy="808038"/>
          </a:xfrm>
        </p:spPr>
        <p:txBody>
          <a:bodyPr vert="horz" wrap="square" lIns="0" tIns="0" rIns="0" bIns="0" numCol="1" anchor="b" anchorCtr="0" compatLnSpc="1">
            <a:prstTxWarp prst="textNoShape">
              <a:avLst/>
            </a:prstTxWarp>
          </a:bodyPr>
          <a:lstStyle/>
          <a:p>
            <a:r>
              <a:rPr lang="en-GB" dirty="0"/>
              <a:t>Online guidance</a:t>
            </a:r>
          </a:p>
        </p:txBody>
      </p:sp>
    </p:spTree>
    <p:extLst>
      <p:ext uri="{BB962C8B-B14F-4D97-AF65-F5344CB8AC3E}">
        <p14:creationId xmlns:p14="http://schemas.microsoft.com/office/powerpoint/2010/main" val="2642305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D3A5E-FDB6-4F80-9555-61057CF03622}"/>
              </a:ext>
            </a:extLst>
          </p:cNvPr>
          <p:cNvSpPr>
            <a:spLocks noGrp="1"/>
          </p:cNvSpPr>
          <p:nvPr>
            <p:ph type="title"/>
          </p:nvPr>
        </p:nvSpPr>
        <p:spPr/>
        <p:txBody>
          <a:bodyPr/>
          <a:lstStyle/>
          <a:p>
            <a:r>
              <a:rPr lang="en-GB" dirty="0"/>
              <a:t>Key information</a:t>
            </a:r>
          </a:p>
        </p:txBody>
      </p:sp>
      <p:sp>
        <p:nvSpPr>
          <p:cNvPr id="3" name="TextBox 2">
            <a:extLst>
              <a:ext uri="{FF2B5EF4-FFF2-40B4-BE49-F238E27FC236}">
                <a16:creationId xmlns:a16="http://schemas.microsoft.com/office/drawing/2014/main" id="{C6303483-DCC1-4D0A-9301-CBFF3F416455}"/>
              </a:ext>
            </a:extLst>
          </p:cNvPr>
          <p:cNvSpPr txBox="1"/>
          <p:nvPr/>
        </p:nvSpPr>
        <p:spPr>
          <a:xfrm>
            <a:off x="1151880" y="1403573"/>
            <a:ext cx="7488832" cy="4672176"/>
          </a:xfrm>
          <a:prstGeom prst="rect">
            <a:avLst/>
          </a:prstGeom>
          <a:noFill/>
        </p:spPr>
        <p:txBody>
          <a:bodyPr wrap="square" rtlCol="0">
            <a:spAutoFit/>
          </a:bodyPr>
          <a:lstStyle/>
          <a:p>
            <a:pPr marL="342900" indent="-342900">
              <a:buSzPct val="81000"/>
              <a:buFont typeface="Arial" panose="020B0604020202020204" pitchFamily="34" charset="0"/>
              <a:buChar char="•"/>
            </a:pPr>
            <a:r>
              <a:rPr lang="en-GB" sz="3200" b="1" dirty="0"/>
              <a:t>Bristol Impact Fund Overview</a:t>
            </a:r>
          </a:p>
          <a:p>
            <a:pPr marL="774700" lvl="1" indent="-342900">
              <a:buSzPct val="81000"/>
              <a:buFont typeface="Arial" panose="020B0604020202020204" pitchFamily="34" charset="0"/>
              <a:buChar char="•"/>
            </a:pPr>
            <a:endParaRPr lang="en-GB" dirty="0"/>
          </a:p>
          <a:p>
            <a:pPr marL="774700" lvl="1" indent="-342900">
              <a:buSzPct val="81000"/>
              <a:buFont typeface="Arial" panose="020B0604020202020204" pitchFamily="34" charset="0"/>
              <a:buChar char="•"/>
            </a:pPr>
            <a:r>
              <a:rPr lang="en-GB" dirty="0"/>
              <a:t>what the Fund is seeking to achieve</a:t>
            </a:r>
          </a:p>
          <a:p>
            <a:pPr marL="774700" lvl="1" indent="-342900">
              <a:buSzPct val="81000"/>
              <a:buFont typeface="Arial" panose="020B0604020202020204" pitchFamily="34" charset="0"/>
              <a:buChar char="•"/>
            </a:pPr>
            <a:r>
              <a:rPr lang="en-GB" dirty="0"/>
              <a:t>how the Fund works</a:t>
            </a:r>
          </a:p>
          <a:p>
            <a:pPr marL="774700" lvl="1" indent="-342900">
              <a:buSzPct val="81000"/>
              <a:buFont typeface="Arial" panose="020B0604020202020204" pitchFamily="34" charset="0"/>
              <a:buChar char="•"/>
            </a:pPr>
            <a:r>
              <a:rPr lang="en-GB" dirty="0"/>
              <a:t>the funding priorities and ways of working</a:t>
            </a:r>
          </a:p>
          <a:p>
            <a:pPr marL="774700" lvl="1" indent="-342900">
              <a:buSzPct val="81000"/>
              <a:buFont typeface="Arial" panose="020B0604020202020204" pitchFamily="34" charset="0"/>
              <a:buChar char="•"/>
            </a:pPr>
            <a:r>
              <a:rPr lang="en-GB" dirty="0"/>
              <a:t>outcomes and indicators</a:t>
            </a:r>
          </a:p>
          <a:p>
            <a:pPr marL="774700" lvl="1" indent="-342900">
              <a:buSzPct val="81000"/>
              <a:buFont typeface="Arial" panose="020B0604020202020204" pitchFamily="34" charset="0"/>
              <a:buChar char="•"/>
            </a:pPr>
            <a:r>
              <a:rPr lang="en-GB" dirty="0"/>
              <a:t>Grant information (‘the rules’) </a:t>
            </a:r>
          </a:p>
          <a:p>
            <a:pPr marL="774700" lvl="1" indent="-342900">
              <a:buSzPct val="81000"/>
              <a:buFont typeface="Arial" panose="020B0604020202020204" pitchFamily="34" charset="0"/>
              <a:buChar char="•"/>
            </a:pPr>
            <a:r>
              <a:rPr lang="en-GB" dirty="0"/>
              <a:t>Glossary of definitions and information on other grants in the council </a:t>
            </a:r>
          </a:p>
          <a:p>
            <a:pPr lvl="1" indent="0">
              <a:buSzPct val="81000"/>
            </a:pPr>
            <a:endParaRPr lang="en-GB" dirty="0"/>
          </a:p>
          <a:p>
            <a:pPr marL="774700" lvl="1" indent="-342900">
              <a:buSzPct val="81000"/>
              <a:buFont typeface="Arial" panose="020B0604020202020204" pitchFamily="34" charset="0"/>
              <a:buChar char="•"/>
            </a:pPr>
            <a:endParaRPr lang="en-GB" dirty="0"/>
          </a:p>
          <a:p>
            <a:pPr marL="774700" lvl="1" indent="-342900">
              <a:buSzPct val="81000"/>
              <a:buFont typeface="Arial" panose="020B0604020202020204" pitchFamily="34" charset="0"/>
              <a:buChar char="•"/>
            </a:pPr>
            <a:endParaRPr lang="en-GB" dirty="0"/>
          </a:p>
          <a:p>
            <a:pPr marL="774700" lvl="1" indent="-342900">
              <a:buSzPct val="81000"/>
              <a:buFont typeface="Arial" panose="020B0604020202020204" pitchFamily="34" charset="0"/>
              <a:buChar char="•"/>
            </a:pPr>
            <a:endParaRPr lang="en-GB" b="1" dirty="0"/>
          </a:p>
        </p:txBody>
      </p:sp>
    </p:spTree>
    <p:extLst>
      <p:ext uri="{BB962C8B-B14F-4D97-AF65-F5344CB8AC3E}">
        <p14:creationId xmlns:p14="http://schemas.microsoft.com/office/powerpoint/2010/main" val="909820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4AD3B-0656-4BFD-B579-BA7E76594E04}"/>
              </a:ext>
            </a:extLst>
          </p:cNvPr>
          <p:cNvSpPr>
            <a:spLocks noGrp="1"/>
          </p:cNvSpPr>
          <p:nvPr>
            <p:ph type="title"/>
          </p:nvPr>
        </p:nvSpPr>
        <p:spPr/>
        <p:txBody>
          <a:bodyPr/>
          <a:lstStyle/>
          <a:p>
            <a:r>
              <a:rPr lang="en-GB" dirty="0"/>
              <a:t>Bristol Impact Fund 2 Small Grants </a:t>
            </a:r>
          </a:p>
        </p:txBody>
      </p:sp>
      <p:sp>
        <p:nvSpPr>
          <p:cNvPr id="3" name="Content Placeholder 2">
            <a:extLst>
              <a:ext uri="{FF2B5EF4-FFF2-40B4-BE49-F238E27FC236}">
                <a16:creationId xmlns:a16="http://schemas.microsoft.com/office/drawing/2014/main" id="{19E87896-7C02-4D25-B6F9-ABC26D92006A}"/>
              </a:ext>
            </a:extLst>
          </p:cNvPr>
          <p:cNvSpPr>
            <a:spLocks noGrp="1"/>
          </p:cNvSpPr>
          <p:nvPr>
            <p:ph idx="4294967295"/>
          </p:nvPr>
        </p:nvSpPr>
        <p:spPr>
          <a:xfrm>
            <a:off x="431800" y="1475581"/>
            <a:ext cx="8997950" cy="5218112"/>
          </a:xfrm>
        </p:spPr>
        <p:txBody>
          <a:bodyPr/>
          <a:lstStyle/>
          <a:p>
            <a:r>
              <a:rPr lang="en-GB" b="0" i="0" dirty="0">
                <a:solidFill>
                  <a:srgbClr val="000000"/>
                </a:solidFill>
                <a:effectLst/>
                <a:latin typeface="Arial" panose="020B0604020202020204" pitchFamily="34" charset="0"/>
                <a:cs typeface="Arial" panose="020B0604020202020204" pitchFamily="34" charset="0"/>
              </a:rPr>
              <a:t>Amount of money available – two rounds of £150,000 across an 18-month grant period with a total of £300,000 over 3-year period  </a:t>
            </a:r>
            <a:r>
              <a:rPr lang="en-GB" dirty="0">
                <a:latin typeface="Arial" panose="020B0604020202020204" pitchFamily="34" charset="0"/>
                <a:cs typeface="Arial" panose="020B0604020202020204" pitchFamily="34" charset="0"/>
              </a:rPr>
              <a:t> </a:t>
            </a:r>
          </a:p>
          <a:p>
            <a:r>
              <a:rPr lang="en-GB" b="0" i="0" dirty="0">
                <a:solidFill>
                  <a:srgbClr val="000000"/>
                </a:solidFill>
                <a:effectLst/>
                <a:latin typeface="Arial" panose="020B0604020202020204" pitchFamily="34" charset="0"/>
                <a:cs typeface="Arial" panose="020B0604020202020204" pitchFamily="34" charset="0"/>
              </a:rPr>
              <a:t>Individual Grants of between £2,500 -£10,000 per annum (between £3,750 - £15,000 over 18 months) </a:t>
            </a:r>
          </a:p>
          <a:p>
            <a:r>
              <a:rPr lang="en-GB" b="0" i="0" dirty="0">
                <a:solidFill>
                  <a:srgbClr val="000000"/>
                </a:solidFill>
                <a:effectLst/>
                <a:latin typeface="Arial" panose="020B0604020202020204" pitchFamily="34" charset="0"/>
                <a:cs typeface="Arial" panose="020B0604020202020204" pitchFamily="34" charset="0"/>
              </a:rPr>
              <a:t>Grants in the first round will start 1</a:t>
            </a:r>
            <a:r>
              <a:rPr lang="en-GB" b="0" i="0" baseline="30000" dirty="0">
                <a:solidFill>
                  <a:srgbClr val="000000"/>
                </a:solidFill>
                <a:effectLst/>
                <a:latin typeface="Arial" panose="020B0604020202020204" pitchFamily="34" charset="0"/>
                <a:cs typeface="Arial" panose="020B0604020202020204" pitchFamily="34" charset="0"/>
              </a:rPr>
              <a:t>st</a:t>
            </a:r>
            <a:r>
              <a:rPr lang="en-GB" b="0" i="0" dirty="0">
                <a:solidFill>
                  <a:srgbClr val="000000"/>
                </a:solidFill>
                <a:effectLst/>
                <a:latin typeface="Arial" panose="020B0604020202020204" pitchFamily="34" charset="0"/>
                <a:cs typeface="Arial" panose="020B0604020202020204" pitchFamily="34" charset="0"/>
              </a:rPr>
              <a:t> July 2022 and finish 31</a:t>
            </a:r>
            <a:r>
              <a:rPr lang="en-GB" b="0" i="0" baseline="30000" dirty="0">
                <a:solidFill>
                  <a:srgbClr val="000000"/>
                </a:solidFill>
                <a:effectLst/>
                <a:latin typeface="Arial" panose="020B0604020202020204" pitchFamily="34" charset="0"/>
                <a:cs typeface="Arial" panose="020B0604020202020204" pitchFamily="34" charset="0"/>
              </a:rPr>
              <a:t>st</a:t>
            </a:r>
            <a:r>
              <a:rPr lang="en-GB" b="0" i="0" dirty="0">
                <a:solidFill>
                  <a:srgbClr val="000000"/>
                </a:solidFill>
                <a:effectLst/>
                <a:latin typeface="Arial" panose="020B0604020202020204" pitchFamily="34" charset="0"/>
                <a:cs typeface="Arial" panose="020B0604020202020204" pitchFamily="34" charset="0"/>
              </a:rPr>
              <a:t> December 2023</a:t>
            </a:r>
            <a:endParaRPr lang="en-GB" sz="2400" dirty="0">
              <a:latin typeface="Arial" panose="020B0604020202020204" pitchFamily="34" charset="0"/>
              <a:ea typeface="Arial Unicode MS"/>
              <a:cs typeface="Calibri"/>
            </a:endParaRPr>
          </a:p>
          <a:p>
            <a:r>
              <a:rPr lang="en-GB" b="0" i="0" dirty="0">
                <a:solidFill>
                  <a:srgbClr val="000000"/>
                </a:solidFill>
                <a:effectLst/>
                <a:ea typeface="Arial Unicode MS"/>
                <a:cs typeface="Calibri"/>
              </a:rPr>
              <a:t>Working with other funders in Bristol Funders Network </a:t>
            </a:r>
          </a:p>
          <a:p>
            <a:endParaRPr lang="en-GB" b="0" i="0" dirty="0">
              <a:solidFill>
                <a:srgbClr val="000000"/>
              </a:solidFill>
              <a:effectLst/>
              <a:latin typeface="Arial" panose="020B0604020202020204" pitchFamily="34" charset="0"/>
              <a:cs typeface="Arial" panose="020B0604020202020204" pitchFamily="34" charset="0"/>
            </a:endParaRPr>
          </a:p>
          <a:p>
            <a:pPr>
              <a:spcAft>
                <a:spcPct val="0"/>
              </a:spcAft>
            </a:pPr>
            <a:endParaRPr lang="en-GB" sz="2400" b="0" i="0" dirty="0">
              <a:solidFill>
                <a:srgbClr val="000000"/>
              </a:solidFill>
              <a:effectLst/>
              <a:latin typeface="Calibri"/>
              <a:cs typeface="Calibri"/>
            </a:endParaRPr>
          </a:p>
          <a:p>
            <a:endParaRPr lang="en-GB" dirty="0">
              <a:latin typeface="Segoe UI" panose="020B0502040204020203" pitchFamily="34" charset="0"/>
            </a:endParaRPr>
          </a:p>
          <a:p>
            <a:endParaRPr lang="en-GB" dirty="0"/>
          </a:p>
        </p:txBody>
      </p:sp>
    </p:spTree>
    <p:extLst>
      <p:ext uri="{BB962C8B-B14F-4D97-AF65-F5344CB8AC3E}">
        <p14:creationId xmlns:p14="http://schemas.microsoft.com/office/powerpoint/2010/main" val="739848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A8ED4-ECBE-4DE2-AA40-C451EEF9391D}"/>
              </a:ext>
            </a:extLst>
          </p:cNvPr>
          <p:cNvSpPr>
            <a:spLocks noGrp="1"/>
          </p:cNvSpPr>
          <p:nvPr>
            <p:ph type="title"/>
          </p:nvPr>
        </p:nvSpPr>
        <p:spPr/>
        <p:txBody>
          <a:bodyPr/>
          <a:lstStyle/>
          <a:p>
            <a:r>
              <a:rPr lang="en-GB" dirty="0"/>
              <a:t>How to apply </a:t>
            </a:r>
          </a:p>
        </p:txBody>
      </p:sp>
      <p:sp>
        <p:nvSpPr>
          <p:cNvPr id="3" name="TextBox 2">
            <a:extLst>
              <a:ext uri="{FF2B5EF4-FFF2-40B4-BE49-F238E27FC236}">
                <a16:creationId xmlns:a16="http://schemas.microsoft.com/office/drawing/2014/main" id="{35EC0F77-3F46-43C8-836A-314FD7D9B668}"/>
              </a:ext>
            </a:extLst>
          </p:cNvPr>
          <p:cNvSpPr txBox="1"/>
          <p:nvPr/>
        </p:nvSpPr>
        <p:spPr>
          <a:xfrm flipH="1">
            <a:off x="974105" y="1329230"/>
            <a:ext cx="8129239" cy="4901214"/>
          </a:xfrm>
          <a:prstGeom prst="rect">
            <a:avLst/>
          </a:prstGeom>
          <a:noFill/>
        </p:spPr>
        <p:txBody>
          <a:bodyPr wrap="square" rtlCol="0">
            <a:spAutoFit/>
          </a:bodyPr>
          <a:lstStyle/>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Application form available online form 8</a:t>
            </a:r>
            <a:r>
              <a:rPr lang="en-GB" baseline="30000" dirty="0"/>
              <a:t>th</a:t>
            </a:r>
            <a:r>
              <a:rPr lang="en-GB" dirty="0"/>
              <a:t> March</a:t>
            </a:r>
          </a:p>
          <a:p>
            <a:pPr marL="342900" indent="-342900">
              <a:buFont typeface="Arial" panose="020B0604020202020204" pitchFamily="34" charset="0"/>
              <a:buChar char="•"/>
            </a:pPr>
            <a:r>
              <a:rPr lang="en-GB" dirty="0"/>
              <a:t> </a:t>
            </a:r>
          </a:p>
          <a:p>
            <a:pPr marL="342900" indent="-342900">
              <a:buFont typeface="Arial" panose="020B0604020202020204" pitchFamily="34" charset="0"/>
              <a:buChar char="•"/>
            </a:pPr>
            <a:r>
              <a:rPr lang="en-GB" dirty="0"/>
              <a:t>Word document to complete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Submit by email to investment and grants team by Friday 8</a:t>
            </a:r>
            <a:r>
              <a:rPr lang="en-GB" baseline="30000" dirty="0"/>
              <a:t>th</a:t>
            </a:r>
            <a:r>
              <a:rPr lang="en-GB" dirty="0"/>
              <a:t> April.</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More information including overview document available online</a:t>
            </a:r>
          </a:p>
          <a:p>
            <a:r>
              <a:rPr lang="en-GB" dirty="0"/>
              <a:t> </a:t>
            </a:r>
          </a:p>
          <a:p>
            <a:pPr algn="ctr"/>
            <a:r>
              <a:rPr lang="en-GB" dirty="0">
                <a:solidFill>
                  <a:schemeClr val="accent2"/>
                </a:solidFill>
                <a:hlinkClick r:id="rId3">
                  <a:extLst>
                    <a:ext uri="{A12FA001-AC4F-418D-AE19-62706E023703}">
                      <ahyp:hlinkClr xmlns:ahyp="http://schemas.microsoft.com/office/drawing/2018/hyperlinkcolor" val="tx"/>
                    </a:ext>
                  </a:extLst>
                </a:hlinkClick>
              </a:rPr>
              <a:t>Grants for voluntary and community organisations - bristol.gov.uk</a:t>
            </a:r>
            <a:endParaRPr lang="en-GB" dirty="0">
              <a:solidFill>
                <a:schemeClr val="accent2"/>
              </a:solidFill>
            </a:endParaRPr>
          </a:p>
          <a:p>
            <a:pPr marL="342900" indent="-342900">
              <a:buFont typeface="Arial" panose="020B0604020202020204" pitchFamily="34" charset="0"/>
              <a:buChar char="•"/>
            </a:pPr>
            <a:r>
              <a:rPr lang="en-GB" dirty="0"/>
              <a:t> </a:t>
            </a:r>
          </a:p>
        </p:txBody>
      </p:sp>
    </p:spTree>
    <p:extLst>
      <p:ext uri="{BB962C8B-B14F-4D97-AF65-F5344CB8AC3E}">
        <p14:creationId xmlns:p14="http://schemas.microsoft.com/office/powerpoint/2010/main" val="3023711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C82FB0D2-FCE3-45EE-BDEA-CCAD46DC59FE}"/>
              </a:ext>
            </a:extLst>
          </p:cNvPr>
          <p:cNvGraphicFramePr>
            <a:graphicFrameLocks noGrp="1"/>
          </p:cNvGraphicFramePr>
          <p:nvPr>
            <p:ph idx="1"/>
          </p:nvPr>
        </p:nvGraphicFramePr>
        <p:xfrm>
          <a:off x="450937" y="407118"/>
          <a:ext cx="8976518" cy="6925168"/>
        </p:xfrm>
        <a:graphic>
          <a:graphicData uri="http://schemas.openxmlformats.org/drawingml/2006/table">
            <a:tbl>
              <a:tblPr firstRow="1" firstCol="1" bandRow="1">
                <a:tableStyleId>{5C22544A-7EE6-4342-B048-85BDC9FD1C3A}</a:tableStyleId>
              </a:tblPr>
              <a:tblGrid>
                <a:gridCol w="2059634">
                  <a:extLst>
                    <a:ext uri="{9D8B030D-6E8A-4147-A177-3AD203B41FA5}">
                      <a16:colId xmlns:a16="http://schemas.microsoft.com/office/drawing/2014/main" val="3340180560"/>
                    </a:ext>
                  </a:extLst>
                </a:gridCol>
                <a:gridCol w="2294794">
                  <a:extLst>
                    <a:ext uri="{9D8B030D-6E8A-4147-A177-3AD203B41FA5}">
                      <a16:colId xmlns:a16="http://schemas.microsoft.com/office/drawing/2014/main" val="3653667640"/>
                    </a:ext>
                  </a:extLst>
                </a:gridCol>
                <a:gridCol w="4622090">
                  <a:extLst>
                    <a:ext uri="{9D8B030D-6E8A-4147-A177-3AD203B41FA5}">
                      <a16:colId xmlns:a16="http://schemas.microsoft.com/office/drawing/2014/main" val="2268069083"/>
                    </a:ext>
                  </a:extLst>
                </a:gridCol>
              </a:tblGrid>
              <a:tr h="148514">
                <a:tc>
                  <a:txBody>
                    <a:bodyPr/>
                    <a:lstStyle/>
                    <a:p>
                      <a:pPr>
                        <a:lnSpc>
                          <a:spcPct val="107000"/>
                        </a:lnSpc>
                        <a:spcAft>
                          <a:spcPts val="800"/>
                        </a:spcAft>
                      </a:pPr>
                      <a:r>
                        <a:rPr lang="en-GB" sz="1100" dirty="0">
                          <a:effectLst/>
                        </a:rPr>
                        <a:t>Section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Questions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Scoring</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extLst>
                  <a:ext uri="{0D108BD9-81ED-4DB2-BD59-A6C34878D82A}">
                    <a16:rowId xmlns:a16="http://schemas.microsoft.com/office/drawing/2014/main" val="3240293670"/>
                  </a:ext>
                </a:extLst>
              </a:tr>
              <a:tr h="459293">
                <a:tc>
                  <a:txBody>
                    <a:bodyPr/>
                    <a:lstStyle/>
                    <a:p>
                      <a:pPr>
                        <a:lnSpc>
                          <a:spcPct val="107000"/>
                        </a:lnSpc>
                        <a:spcAft>
                          <a:spcPts val="800"/>
                        </a:spcAft>
                      </a:pPr>
                      <a:r>
                        <a:rPr lang="en-GB" sz="1100" dirty="0">
                          <a:effectLst/>
                        </a:rPr>
                        <a:t>Section A- Name and address of organisation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Name and address of organisation. Details of key contact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dirty="0">
                          <a:effectLst/>
                        </a:rPr>
                        <a:t>Not scored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extLst>
                  <a:ext uri="{0D108BD9-81ED-4DB2-BD59-A6C34878D82A}">
                    <a16:rowId xmlns:a16="http://schemas.microsoft.com/office/drawing/2014/main" val="203972816"/>
                  </a:ext>
                </a:extLst>
              </a:tr>
              <a:tr h="303904">
                <a:tc>
                  <a:txBody>
                    <a:bodyPr/>
                    <a:lstStyle/>
                    <a:p>
                      <a:pPr>
                        <a:lnSpc>
                          <a:spcPct val="107000"/>
                        </a:lnSpc>
                        <a:spcAft>
                          <a:spcPts val="800"/>
                        </a:spcAft>
                      </a:pPr>
                      <a:r>
                        <a:rPr lang="en-GB" sz="1100">
                          <a:effectLst/>
                        </a:rPr>
                        <a:t>Section B- Eligibility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Is your organisation eligible for a grant?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Gateway questions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extLst>
                  <a:ext uri="{0D108BD9-81ED-4DB2-BD59-A6C34878D82A}">
                    <a16:rowId xmlns:a16="http://schemas.microsoft.com/office/drawing/2014/main" val="2658634142"/>
                  </a:ext>
                </a:extLst>
              </a:tr>
              <a:tr h="770072">
                <a:tc>
                  <a:txBody>
                    <a:bodyPr/>
                    <a:lstStyle/>
                    <a:p>
                      <a:pPr>
                        <a:lnSpc>
                          <a:spcPct val="107000"/>
                        </a:lnSpc>
                        <a:spcAft>
                          <a:spcPts val="800"/>
                        </a:spcAft>
                      </a:pPr>
                      <a:r>
                        <a:rPr lang="en-GB" sz="1100">
                          <a:effectLst/>
                        </a:rPr>
                        <a:t>Section C- Funding priorities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Are you  small organisation, where are you going to work, who are you going to work with, are you an organisation of your community?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Weighted scoring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extLst>
                  <a:ext uri="{0D108BD9-81ED-4DB2-BD59-A6C34878D82A}">
                    <a16:rowId xmlns:a16="http://schemas.microsoft.com/office/drawing/2014/main" val="1262752837"/>
                  </a:ext>
                </a:extLst>
              </a:tr>
              <a:tr h="1391630">
                <a:tc>
                  <a:txBody>
                    <a:bodyPr/>
                    <a:lstStyle/>
                    <a:p>
                      <a:pPr>
                        <a:lnSpc>
                          <a:spcPct val="107000"/>
                        </a:lnSpc>
                        <a:spcAft>
                          <a:spcPts val="800"/>
                        </a:spcAft>
                      </a:pPr>
                      <a:r>
                        <a:rPr lang="en-GB" sz="1100">
                          <a:effectLst/>
                        </a:rPr>
                        <a:t>Section D- Quality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dirty="0">
                          <a:effectLst/>
                        </a:rPr>
                        <a:t>How much grant are you asking for, what will you do? What is your Community Identified Priority? What work will you do and how will you work to bring people together and build skills confidence and stronger relationships between people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1-4 scoring </a:t>
                      </a:r>
                    </a:p>
                    <a:p>
                      <a:pPr>
                        <a:lnSpc>
                          <a:spcPct val="107000"/>
                        </a:lnSpc>
                        <a:spcAft>
                          <a:spcPts val="800"/>
                        </a:spcAft>
                      </a:pPr>
                      <a:r>
                        <a:rPr lang="en-GB" sz="1100">
                          <a:effectLst/>
                        </a:rPr>
                        <a:t> </a:t>
                      </a:r>
                    </a:p>
                    <a:p>
                      <a:pPr>
                        <a:lnSpc>
                          <a:spcPct val="107000"/>
                        </a:lnSpc>
                        <a:spcAft>
                          <a:spcPts val="800"/>
                        </a:spcAft>
                      </a:pPr>
                      <a:r>
                        <a:rPr lang="en-GB" sz="1100">
                          <a:effectLst/>
                        </a:rPr>
                        <a:t>Scoring 1 for any question means the proposal is un fundable.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extLst>
                  <a:ext uri="{0D108BD9-81ED-4DB2-BD59-A6C34878D82A}">
                    <a16:rowId xmlns:a16="http://schemas.microsoft.com/office/drawing/2014/main" val="1650564521"/>
                  </a:ext>
                </a:extLst>
              </a:tr>
              <a:tr h="2043602">
                <a:tc>
                  <a:txBody>
                    <a:bodyPr/>
                    <a:lstStyle/>
                    <a:p>
                      <a:pPr>
                        <a:lnSpc>
                          <a:spcPct val="107000"/>
                        </a:lnSpc>
                        <a:spcAft>
                          <a:spcPts val="800"/>
                        </a:spcAft>
                      </a:pPr>
                      <a:r>
                        <a:rPr lang="en-GB" sz="1100">
                          <a:effectLst/>
                        </a:rPr>
                        <a:t>Section E – Impact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What difference will your work make? What positive difference will the grant make to your organisation.  Set your outcomes and indicators for your community identified priority. </a:t>
                      </a:r>
                    </a:p>
                    <a:p>
                      <a:pPr>
                        <a:lnSpc>
                          <a:spcPct val="107000"/>
                        </a:lnSpc>
                        <a:spcAft>
                          <a:spcPts val="800"/>
                        </a:spcAft>
                      </a:pPr>
                      <a:r>
                        <a:rPr lang="en-GB" sz="1100">
                          <a:effectLst/>
                        </a:rPr>
                        <a:t>Populate the pre-set indicators for your Community Building priority (you must address this).</a:t>
                      </a:r>
                    </a:p>
                    <a:p>
                      <a:pPr>
                        <a:lnSpc>
                          <a:spcPct val="107000"/>
                        </a:lnSpc>
                        <a:spcAft>
                          <a:spcPts val="80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1-4 scoring </a:t>
                      </a:r>
                    </a:p>
                    <a:p>
                      <a:pPr>
                        <a:lnSpc>
                          <a:spcPct val="107000"/>
                        </a:lnSpc>
                        <a:spcAft>
                          <a:spcPts val="800"/>
                        </a:spcAft>
                      </a:pPr>
                      <a:r>
                        <a:rPr lang="en-GB" sz="1100">
                          <a:effectLst/>
                        </a:rPr>
                        <a:t> </a:t>
                      </a:r>
                    </a:p>
                    <a:p>
                      <a:pPr>
                        <a:lnSpc>
                          <a:spcPct val="107000"/>
                        </a:lnSpc>
                        <a:spcAft>
                          <a:spcPts val="800"/>
                        </a:spcAft>
                      </a:pPr>
                      <a:r>
                        <a:rPr lang="en-GB" sz="1100">
                          <a:effectLst/>
                        </a:rPr>
                        <a:t>Scoring 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extLst>
                  <a:ext uri="{0D108BD9-81ED-4DB2-BD59-A6C34878D82A}">
                    <a16:rowId xmlns:a16="http://schemas.microsoft.com/office/drawing/2014/main" val="797924034"/>
                  </a:ext>
                </a:extLst>
              </a:tr>
              <a:tr h="1236240">
                <a:tc>
                  <a:txBody>
                    <a:bodyPr/>
                    <a:lstStyle/>
                    <a:p>
                      <a:pPr>
                        <a:lnSpc>
                          <a:spcPct val="107000"/>
                        </a:lnSpc>
                        <a:spcAft>
                          <a:spcPts val="800"/>
                        </a:spcAft>
                      </a:pPr>
                      <a:r>
                        <a:rPr lang="en-GB" sz="1100">
                          <a:effectLst/>
                        </a:rPr>
                        <a:t>Section F Baseline Standards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dirty="0">
                          <a:effectLst/>
                        </a:rPr>
                        <a:t>Can you meet our baseline standards. Safeguarding policy (if relevant). Commit to using accessible venues and minimising environmental impact. Confirm you’ll have insurances in place at start of grant.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Gateway questions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extLst>
                  <a:ext uri="{0D108BD9-81ED-4DB2-BD59-A6C34878D82A}">
                    <a16:rowId xmlns:a16="http://schemas.microsoft.com/office/drawing/2014/main" val="2473294177"/>
                  </a:ext>
                </a:extLst>
              </a:tr>
              <a:tr h="459293">
                <a:tc>
                  <a:txBody>
                    <a:bodyPr/>
                    <a:lstStyle/>
                    <a:p>
                      <a:pPr>
                        <a:lnSpc>
                          <a:spcPct val="107000"/>
                        </a:lnSpc>
                        <a:spcAft>
                          <a:spcPts val="800"/>
                        </a:spcAft>
                      </a:pPr>
                      <a:r>
                        <a:rPr lang="en-GB" sz="1100" dirty="0">
                          <a:effectLst/>
                        </a:rPr>
                        <a:t>Section G Supporting Documents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a:effectLst/>
                        </a:rPr>
                        <a:t>Checklist of additional documents to send with application.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tc>
                  <a:txBody>
                    <a:bodyPr/>
                    <a:lstStyle/>
                    <a:p>
                      <a:pPr>
                        <a:lnSpc>
                          <a:spcPct val="107000"/>
                        </a:lnSpc>
                        <a:spcAft>
                          <a:spcPts val="800"/>
                        </a:spcAft>
                      </a:pPr>
                      <a:r>
                        <a:rPr lang="en-GB" sz="1100" dirty="0">
                          <a:effectLst/>
                        </a:rPr>
                        <a:t>Not scored.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67" marR="45567" marT="0" marB="0"/>
                </a:tc>
                <a:extLst>
                  <a:ext uri="{0D108BD9-81ED-4DB2-BD59-A6C34878D82A}">
                    <a16:rowId xmlns:a16="http://schemas.microsoft.com/office/drawing/2014/main" val="1988655779"/>
                  </a:ext>
                </a:extLst>
              </a:tr>
            </a:tbl>
          </a:graphicData>
        </a:graphic>
      </p:graphicFrame>
      <p:sp>
        <p:nvSpPr>
          <p:cNvPr id="2" name="Title 1">
            <a:extLst>
              <a:ext uri="{FF2B5EF4-FFF2-40B4-BE49-F238E27FC236}">
                <a16:creationId xmlns:a16="http://schemas.microsoft.com/office/drawing/2014/main" id="{DF3FF392-4072-4F33-BE70-BD1BCC826CEB}"/>
              </a:ext>
            </a:extLst>
          </p:cNvPr>
          <p:cNvSpPr>
            <a:spLocks noGrp="1"/>
          </p:cNvSpPr>
          <p:nvPr>
            <p:ph type="title" idx="4294967295"/>
          </p:nvPr>
        </p:nvSpPr>
        <p:spPr/>
        <p:txBody>
          <a:bodyPr/>
          <a:lstStyle/>
          <a:p>
            <a:r>
              <a:rPr lang="en-GB" dirty="0"/>
              <a:t>Summary of application form and funding</a:t>
            </a:r>
          </a:p>
        </p:txBody>
      </p:sp>
    </p:spTree>
    <p:extLst>
      <p:ext uri="{BB962C8B-B14F-4D97-AF65-F5344CB8AC3E}">
        <p14:creationId xmlns:p14="http://schemas.microsoft.com/office/powerpoint/2010/main" val="1861540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7739C-C96F-4737-8B21-643798600E3E}"/>
              </a:ext>
            </a:extLst>
          </p:cNvPr>
          <p:cNvSpPr>
            <a:spLocks noGrp="1"/>
          </p:cNvSpPr>
          <p:nvPr>
            <p:ph type="title"/>
          </p:nvPr>
        </p:nvSpPr>
        <p:spPr>
          <a:xfrm>
            <a:off x="541337" y="241595"/>
            <a:ext cx="8997950" cy="808038"/>
          </a:xfrm>
        </p:spPr>
        <p:txBody>
          <a:bodyPr/>
          <a:lstStyle/>
          <a:p>
            <a:r>
              <a:rPr lang="en-GB" dirty="0"/>
              <a:t>Section B:-  Eligibility</a:t>
            </a:r>
          </a:p>
        </p:txBody>
      </p:sp>
      <p:graphicFrame>
        <p:nvGraphicFramePr>
          <p:cNvPr id="3" name="Table 2">
            <a:extLst>
              <a:ext uri="{FF2B5EF4-FFF2-40B4-BE49-F238E27FC236}">
                <a16:creationId xmlns:a16="http://schemas.microsoft.com/office/drawing/2014/main" id="{B036CE5F-E539-43A7-9B10-A6904C8DAF48}"/>
              </a:ext>
            </a:extLst>
          </p:cNvPr>
          <p:cNvGraphicFramePr>
            <a:graphicFrameLocks noGrp="1"/>
          </p:cNvGraphicFramePr>
          <p:nvPr>
            <p:extLst>
              <p:ext uri="{D42A27DB-BD31-4B8C-83A1-F6EECF244321}">
                <p14:modId xmlns:p14="http://schemas.microsoft.com/office/powerpoint/2010/main" val="3371446766"/>
              </p:ext>
            </p:extLst>
          </p:nvPr>
        </p:nvGraphicFramePr>
        <p:xfrm>
          <a:off x="235670" y="1271239"/>
          <a:ext cx="9733520" cy="7437120"/>
        </p:xfrm>
        <a:graphic>
          <a:graphicData uri="http://schemas.openxmlformats.org/drawingml/2006/table">
            <a:tbl>
              <a:tblPr firstRow="1"/>
              <a:tblGrid>
                <a:gridCol w="9733520">
                  <a:extLst>
                    <a:ext uri="{9D8B030D-6E8A-4147-A177-3AD203B41FA5}">
                      <a16:colId xmlns:a16="http://schemas.microsoft.com/office/drawing/2014/main" val="3040430924"/>
                    </a:ext>
                  </a:extLst>
                </a:gridCol>
              </a:tblGrid>
              <a:tr h="5360634">
                <a:tc>
                  <a:txBody>
                    <a:bodyPr/>
                    <a:lstStyle/>
                    <a:p>
                      <a:pPr marL="285750" indent="-285750" algn="l" rtl="0" fontAlgn="base">
                        <a:buFont typeface="Wingdings" panose="05000000000000000000" pitchFamily="2" charset="2"/>
                        <a:buChar char="q"/>
                      </a:pPr>
                      <a:r>
                        <a:rPr lang="en-GB" sz="2000" b="0" i="0" dirty="0">
                          <a:effectLst/>
                          <a:latin typeface="Arial" panose="020B0604020202020204" pitchFamily="34" charset="0"/>
                          <a:cs typeface="Arial" panose="020B0604020202020204" pitchFamily="34" charset="0"/>
                        </a:rPr>
                        <a:t>Is your organisation based in Bristol or delivering services in Bristol? </a:t>
                      </a:r>
                    </a:p>
                    <a:p>
                      <a:pPr marL="285750" indent="-285750" algn="l" rtl="0" fontAlgn="base">
                        <a:buFont typeface="Wingdings" panose="05000000000000000000" pitchFamily="2" charset="2"/>
                        <a:buChar char="q"/>
                      </a:pPr>
                      <a:endParaRPr lang="en-GB" sz="2000" b="0" i="0" dirty="0">
                        <a:effectLst/>
                        <a:latin typeface="Arial" panose="020B0604020202020204" pitchFamily="34" charset="0"/>
                        <a:cs typeface="Arial" panose="020B0604020202020204" pitchFamily="34" charset="0"/>
                      </a:endParaRP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r>
                        <a:rPr lang="en-GB" sz="2000" b="0" i="0" dirty="0">
                          <a:effectLst/>
                          <a:latin typeface="Arial" panose="020B0604020202020204" pitchFamily="34" charset="0"/>
                          <a:cs typeface="Arial" panose="020B0604020202020204" pitchFamily="34" charset="0"/>
                        </a:rPr>
                        <a:t>Does the organisation have a set of rules that tells you how the organisation is run – (for example, a constitution)</a:t>
                      </a: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endParaRPr lang="en-GB" sz="2000" b="0" i="0" dirty="0">
                        <a:effectLst/>
                        <a:latin typeface="Arial" panose="020B0604020202020204" pitchFamily="34" charset="0"/>
                        <a:cs typeface="Arial" panose="020B0604020202020204" pitchFamily="34" charset="0"/>
                      </a:endParaRP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r>
                        <a:rPr lang="en-GB" sz="2000" b="0" i="0" dirty="0">
                          <a:effectLst/>
                          <a:latin typeface="Arial" panose="020B0604020202020204" pitchFamily="34" charset="0"/>
                          <a:cs typeface="Arial" panose="020B0604020202020204" pitchFamily="34" charset="0"/>
                        </a:rPr>
                        <a:t>Does your organisation have at least 3 trustees or directors?  Please provide us with a list of all your trustees, their names and their addresses. </a:t>
                      </a: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endParaRPr lang="en-GB" sz="2000" b="0" i="0" dirty="0">
                        <a:effectLst/>
                        <a:latin typeface="Arial" panose="020B0604020202020204" pitchFamily="34" charset="0"/>
                        <a:cs typeface="Arial" panose="020B0604020202020204" pitchFamily="34" charset="0"/>
                      </a:endParaRP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r>
                        <a:rPr lang="en-GB" sz="2000" b="0" i="0" dirty="0">
                          <a:effectLst/>
                          <a:latin typeface="Arial" panose="020B0604020202020204" pitchFamily="34" charset="0"/>
                          <a:cs typeface="Arial" panose="020B0604020202020204" pitchFamily="34" charset="0"/>
                        </a:rPr>
                        <a:t>Is there a bank account in your organisation’s name? </a:t>
                      </a: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endParaRPr lang="en-GB" sz="2000" b="0" i="0" dirty="0">
                        <a:effectLst/>
                        <a:latin typeface="Arial" panose="020B0604020202020204" pitchFamily="34" charset="0"/>
                        <a:cs typeface="Arial" panose="020B0604020202020204" pitchFamily="34" charset="0"/>
                      </a:endParaRP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r>
                        <a:rPr lang="en-GB" sz="2000" b="0" i="0" dirty="0">
                          <a:effectLst/>
                          <a:latin typeface="Arial" panose="020B0604020202020204" pitchFamily="34" charset="0"/>
                          <a:cs typeface="Arial" panose="020B0604020202020204" pitchFamily="34" charset="0"/>
                        </a:rPr>
                        <a:t>Do payments have to be authorised by two people (who are not related or living together)? </a:t>
                      </a: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endParaRPr lang="en-GB" sz="2000" b="0" i="0" dirty="0">
                        <a:effectLst/>
                        <a:latin typeface="Arial" panose="020B0604020202020204" pitchFamily="34" charset="0"/>
                        <a:cs typeface="Arial" panose="020B0604020202020204" pitchFamily="34" charset="0"/>
                      </a:endParaRP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r>
                        <a:rPr lang="en-GB" sz="2000" b="0" i="0" dirty="0">
                          <a:effectLst/>
                          <a:latin typeface="Arial" panose="020B0604020202020204" pitchFamily="34" charset="0"/>
                          <a:cs typeface="Arial" panose="020B0604020202020204" pitchFamily="34" charset="0"/>
                        </a:rPr>
                        <a:t>If not then will you want to use an accountable body to hold the funds for your organisation?</a:t>
                      </a: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endParaRPr lang="en-GB" sz="2000" b="0" i="0" dirty="0">
                        <a:effectLst/>
                        <a:latin typeface="Arial" panose="020B0604020202020204" pitchFamily="34" charset="0"/>
                        <a:cs typeface="Arial" panose="020B0604020202020204" pitchFamily="34" charset="0"/>
                      </a:endParaRP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endParaRPr lang="en-GB" sz="1800" b="0" i="0" dirty="0">
                        <a:effectLst/>
                        <a:latin typeface="Century Gothic" panose="020B0502020202020204" pitchFamily="34" charset="0"/>
                      </a:endParaRP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endParaRPr lang="en-GB" sz="1800" b="0" i="0" dirty="0">
                        <a:effectLst/>
                        <a:latin typeface="Century Gothic" panose="020B0502020202020204" pitchFamily="34" charset="0"/>
                      </a:endParaRP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endParaRPr lang="en-GB" sz="1800" b="0" i="0" dirty="0">
                        <a:effectLst/>
                        <a:latin typeface="Century Gothic" panose="020B0502020202020204" pitchFamily="34" charset="0"/>
                      </a:endParaRPr>
                    </a:p>
                    <a:p>
                      <a:pPr marL="285750" marR="0" lvl="0" indent="-285750" algn="l" defTabSz="457200" rtl="0" eaLnBrk="1" fontAlgn="base" latinLnBrk="0" hangingPunct="1">
                        <a:lnSpc>
                          <a:spcPct val="100000"/>
                        </a:lnSpc>
                        <a:spcBef>
                          <a:spcPts val="0"/>
                        </a:spcBef>
                        <a:spcAft>
                          <a:spcPts val="0"/>
                        </a:spcAft>
                        <a:buClrTx/>
                        <a:buSzTx/>
                        <a:buFont typeface="Wingdings" panose="05000000000000000000" pitchFamily="2" charset="2"/>
                        <a:buChar char="q"/>
                        <a:tabLst/>
                        <a:defRPr/>
                      </a:pPr>
                      <a:endParaRPr lang="en-GB" sz="1800" b="0" i="0" dirty="0">
                        <a:effectLst/>
                        <a:latin typeface="Century Gothic" panose="020B0502020202020204" pitchFamily="34" charset="0"/>
                      </a:endParaRPr>
                    </a:p>
                    <a:p>
                      <a:pPr marL="285750" indent="-285750" algn="l" rtl="0" fontAlgn="base">
                        <a:buFont typeface="Wingdings" panose="05000000000000000000" pitchFamily="2" charset="2"/>
                        <a:buChar char="q"/>
                      </a:pPr>
                      <a:endParaRPr lang="en-GB" sz="1800" b="0" i="0" dirty="0">
                        <a:effectLst/>
                        <a:latin typeface="Century Gothic" panose="020B0502020202020204" pitchFamily="34" charset="0"/>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82990566"/>
                  </a:ext>
                </a:extLst>
              </a:tr>
              <a:tr h="309267">
                <a:tc>
                  <a:txBody>
                    <a:bodyPr/>
                    <a:lstStyle/>
                    <a:p>
                      <a:pPr marL="0" indent="0" algn="l" rtl="0" fontAlgn="base">
                        <a:buFont typeface="Wingdings" panose="05000000000000000000" pitchFamily="2" charset="2"/>
                        <a:buNone/>
                      </a:pPr>
                      <a:endParaRPr lang="en-GB" sz="1800" b="0" i="0" dirty="0">
                        <a:effectLst/>
                        <a:latin typeface="Century Gothic" panose="020B0502020202020204" pitchFamily="34" charset="0"/>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5605173"/>
                  </a:ext>
                </a:extLst>
              </a:tr>
              <a:tr h="309267">
                <a:tc>
                  <a:txBody>
                    <a:bodyPr/>
                    <a:lstStyle/>
                    <a:p>
                      <a:pPr marL="0" indent="0" algn="l" rtl="0" fontAlgn="base">
                        <a:buFont typeface="Wingdings" panose="05000000000000000000" pitchFamily="2" charset="2"/>
                        <a:buNone/>
                      </a:pPr>
                      <a:endParaRPr lang="en-GB" sz="1800" b="0" i="0" dirty="0">
                        <a:effectLst/>
                        <a:latin typeface="Century Gothic" panose="020B0502020202020204" pitchFamily="34" charset="0"/>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02292697"/>
                  </a:ext>
                </a:extLst>
              </a:tr>
              <a:tr h="309267">
                <a:tc>
                  <a:txBody>
                    <a:bodyPr/>
                    <a:lstStyle/>
                    <a:p>
                      <a:pPr marL="0" indent="0" algn="l" rtl="0" fontAlgn="base">
                        <a:buFont typeface="Wingdings" panose="05000000000000000000" pitchFamily="2" charset="2"/>
                        <a:buNone/>
                      </a:pPr>
                      <a:endParaRPr lang="en-GB" sz="1800" b="0" i="0" dirty="0">
                        <a:effectLst/>
                        <a:latin typeface="Century Gothic" panose="020B0502020202020204" pitchFamily="34" charset="0"/>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83670752"/>
                  </a:ext>
                </a:extLst>
              </a:tr>
            </a:tbl>
          </a:graphicData>
        </a:graphic>
      </p:graphicFrame>
    </p:spTree>
    <p:extLst>
      <p:ext uri="{BB962C8B-B14F-4D97-AF65-F5344CB8AC3E}">
        <p14:creationId xmlns:p14="http://schemas.microsoft.com/office/powerpoint/2010/main" val="2310762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D5651D-9B97-480F-A86F-1A4256A578DB}"/>
              </a:ext>
            </a:extLst>
          </p:cNvPr>
          <p:cNvSpPr txBox="1"/>
          <p:nvPr/>
        </p:nvSpPr>
        <p:spPr bwMode="auto">
          <a:xfrm>
            <a:off x="687328" y="1170780"/>
            <a:ext cx="8997950" cy="5218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r>
              <a:rPr lang="en-GB" sz="2800" dirty="0">
                <a:solidFill>
                  <a:srgbClr val="000000"/>
                </a:solidFill>
                <a:latin typeface="+mn-lt"/>
                <a:ea typeface="ヒラギノ角ゴ Pro W3"/>
              </a:rPr>
              <a:t>1) Smaller organisations with a regular turnover of under £250,000</a:t>
            </a:r>
            <a:endParaRPr lang="en-US" sz="2800" dirty="0">
              <a:solidFill>
                <a:srgbClr val="000000"/>
              </a:solidFill>
              <a:latin typeface="+mn-lt"/>
              <a:ea typeface="ヒラギノ角ゴ Pro W3"/>
            </a:endParaRPr>
          </a:p>
          <a:p>
            <a:endParaRPr lang="en-GB" sz="2800" dirty="0">
              <a:solidFill>
                <a:srgbClr val="000000"/>
              </a:solidFill>
              <a:latin typeface="+mn-lt"/>
              <a:ea typeface="ヒラギノ角ゴ Pro W3"/>
            </a:endParaRPr>
          </a:p>
          <a:p>
            <a:r>
              <a:rPr lang="en-GB" sz="2800" dirty="0">
                <a:solidFill>
                  <a:srgbClr val="000000"/>
                </a:solidFill>
                <a:latin typeface="+mn-lt"/>
                <a:ea typeface="ヒラギノ角ゴ Pro W3"/>
              </a:rPr>
              <a:t>2) Organisations 'of' their community- That is organisations who are led by and controlled by a majority of people who have direct relevant experience in the context of the proposal.</a:t>
            </a:r>
            <a:endParaRPr lang="en-US" sz="2800" dirty="0">
              <a:solidFill>
                <a:srgbClr val="000000"/>
              </a:solidFill>
              <a:latin typeface="+mn-lt"/>
            </a:endParaRPr>
          </a:p>
          <a:p>
            <a:r>
              <a:rPr lang="en-GB" sz="2800" dirty="0">
                <a:solidFill>
                  <a:srgbClr val="000000"/>
                </a:solidFill>
                <a:latin typeface="+mn-lt"/>
                <a:ea typeface="ヒラギノ角ゴ Pro W3"/>
              </a:rPr>
              <a:t> These will either be:</a:t>
            </a:r>
            <a:endParaRPr lang="en-US" sz="2800" dirty="0">
              <a:solidFill>
                <a:srgbClr val="000000"/>
              </a:solidFill>
              <a:latin typeface="+mn-lt"/>
            </a:endParaRPr>
          </a:p>
          <a:p>
            <a:pPr marL="946150" lvl="1" indent="-514350">
              <a:buFont typeface="Arial" panose="05000000000000000000" pitchFamily="2" charset="2"/>
              <a:buChar char="•"/>
            </a:pPr>
            <a:r>
              <a:rPr lang="en-GB" sz="2800" dirty="0">
                <a:solidFill>
                  <a:srgbClr val="000000"/>
                </a:solidFill>
                <a:latin typeface="+mn-lt"/>
                <a:ea typeface="ヒラギノ角ゴ Pro W3"/>
              </a:rPr>
              <a:t>Place based organisations</a:t>
            </a:r>
            <a:endParaRPr lang="en-US" sz="2800" dirty="0">
              <a:solidFill>
                <a:srgbClr val="000000"/>
              </a:solidFill>
              <a:latin typeface="+mn-lt"/>
            </a:endParaRPr>
          </a:p>
          <a:p>
            <a:pPr marL="946150" lvl="1" indent="-514350">
              <a:buFont typeface="Arial" panose="05000000000000000000" pitchFamily="2" charset="2"/>
              <a:buChar char="•"/>
            </a:pPr>
            <a:r>
              <a:rPr lang="en-GB" sz="2800" dirty="0">
                <a:solidFill>
                  <a:srgbClr val="000000"/>
                </a:solidFill>
                <a:latin typeface="+mn-lt"/>
                <a:ea typeface="ヒラギノ角ゴ Pro W3"/>
              </a:rPr>
              <a:t>Equalities based organisations</a:t>
            </a:r>
            <a:endParaRPr lang="en-US" sz="2800" dirty="0">
              <a:solidFill>
                <a:srgbClr val="000000"/>
              </a:solidFill>
              <a:latin typeface="+mn-lt"/>
              <a:ea typeface="ヒラギノ角ゴ Pro W3"/>
            </a:endParaRPr>
          </a:p>
          <a:p>
            <a:pPr marL="285750" indent="-285750" eaLnBrk="0">
              <a:spcAft>
                <a:spcPts val="1413"/>
              </a:spcAft>
              <a:buFont typeface="Arial,Sans-Serif" panose="05000000000000000000" pitchFamily="2" charset="2"/>
              <a:buChar char="•"/>
            </a:pPr>
            <a:endParaRPr lang="en-GB" sz="3000" dirty="0">
              <a:solidFill>
                <a:srgbClr val="000000"/>
              </a:solidFill>
              <a:latin typeface="+mn-lt"/>
            </a:endParaRPr>
          </a:p>
          <a:p>
            <a:pPr eaLnBrk="0"/>
            <a:endParaRPr lang="en-GB" sz="3000" dirty="0">
              <a:solidFill>
                <a:srgbClr val="000000"/>
              </a:solidFill>
              <a:latin typeface="+mn-lt"/>
            </a:endParaRPr>
          </a:p>
        </p:txBody>
      </p:sp>
      <p:sp>
        <p:nvSpPr>
          <p:cNvPr id="5" name="Title 4">
            <a:extLst>
              <a:ext uri="{FF2B5EF4-FFF2-40B4-BE49-F238E27FC236}">
                <a16:creationId xmlns:a16="http://schemas.microsoft.com/office/drawing/2014/main" id="{7841569C-8583-4C41-9579-C2D11DDDB9F4}"/>
              </a:ext>
            </a:extLst>
          </p:cNvPr>
          <p:cNvSpPr>
            <a:spLocks noGrp="1"/>
          </p:cNvSpPr>
          <p:nvPr>
            <p:ph type="title"/>
          </p:nvPr>
        </p:nvSpPr>
        <p:spPr/>
        <p:txBody>
          <a:bodyPr/>
          <a:lstStyle/>
          <a:p>
            <a:r>
              <a:rPr lang="en-GB" dirty="0"/>
              <a:t>Section C Funding Priorities</a:t>
            </a:r>
          </a:p>
        </p:txBody>
      </p:sp>
    </p:spTree>
    <p:extLst>
      <p:ext uri="{BB962C8B-B14F-4D97-AF65-F5344CB8AC3E}">
        <p14:creationId xmlns:p14="http://schemas.microsoft.com/office/powerpoint/2010/main" val="1916859916"/>
      </p:ext>
    </p:extLst>
  </p:cSld>
  <p:clrMapOvr>
    <a:masterClrMapping/>
  </p:clrMapOvr>
</p:sld>
</file>

<file path=ppt/theme/theme1.xml><?xml version="1.0" encoding="utf-8"?>
<a:theme xmlns:a="http://schemas.openxmlformats.org/drawingml/2006/main" name="N&amp;C Presentation top copy">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ヒラギノ角ゴ Pro W3"/>
        <a:cs typeface="Arial Unicode MS"/>
      </a:majorFont>
      <a:minorFont>
        <a:latin typeface="Arial"/>
        <a:ea typeface="ヒラギノ角ゴ Pro W3"/>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45000"/>
          <a:buFont typeface="Wingdings" charset="0"/>
          <a:buNone/>
          <a:tabLst/>
          <a:defRPr kumimoji="0" lang="en-GB" sz="2400" b="0" i="0" u="none" strike="noStrike" cap="none" normalizeH="0" baseline="0">
            <a:ln>
              <a:noFill/>
            </a:ln>
            <a:effectLst/>
            <a:latin typeface="Arial" charset="0"/>
            <a:ea typeface="ヒラギノ角ゴ Pro W3"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45000"/>
          <a:buFont typeface="Wingdings" charset="0"/>
          <a:buNone/>
          <a:tabLst/>
          <a:defRPr kumimoji="0" lang="en-GB" sz="2400" b="0" i="0" u="none" strike="noStrike" cap="none" normalizeH="0" baseline="0">
            <a:ln>
              <a:noFill/>
            </a:ln>
            <a:effectLst/>
            <a:latin typeface="Arial" charset="0"/>
            <a:ea typeface="ヒラギノ角ゴ Pro W3" charset="0"/>
            <a:cs typeface="Arial Unicode MS"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bout xmlns="e15748e7-ae0d-4efb-9a83-6305eab31fd2" xsi:nil="true"/>
    <RetentionEvent xmlns="b9d6065b-dcf2-4cab-9cef-f4e7b3f03a20" xsi:nil="true"/>
    <RetentionStartDate xmlns="b9d6065b-dcf2-4cab-9cef-f4e7b3f03a2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9E362E39FE5BE49869241F9B61C3E6B" ma:contentTypeVersion="17" ma:contentTypeDescription="Create a new document." ma:contentTypeScope="" ma:versionID="9c599689010cfede4ba646a965a891d4">
  <xsd:schema xmlns:xsd="http://www.w3.org/2001/XMLSchema" xmlns:xs="http://www.w3.org/2001/XMLSchema" xmlns:p="http://schemas.microsoft.com/office/2006/metadata/properties" xmlns:ns2="b9d6065b-dcf2-4cab-9cef-f4e7b3f03a20" xmlns:ns3="e15748e7-ae0d-4efb-9a83-6305eab31fd2" targetNamespace="http://schemas.microsoft.com/office/2006/metadata/properties" ma:root="true" ma:fieldsID="028977a8ba774c60329a416da2827468" ns2:_="" ns3:_="">
    <xsd:import namespace="b9d6065b-dcf2-4cab-9cef-f4e7b3f03a20"/>
    <xsd:import namespace="e15748e7-ae0d-4efb-9a83-6305eab31fd2"/>
    <xsd:element name="properties">
      <xsd:complexType>
        <xsd:sequence>
          <xsd:element name="documentManagement">
            <xsd:complexType>
              <xsd:all>
                <xsd:element ref="ns2:RetentionStartDate" minOccurs="0"/>
                <xsd:element ref="ns2:RetentionEvent"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AutoKeyPoints" minOccurs="0"/>
                <xsd:element ref="ns3:MediaServiceKeyPoints" minOccurs="0"/>
                <xsd:element ref="ns2:SharedWithUsers" minOccurs="0"/>
                <xsd:element ref="ns2:SharedWithDetails" minOccurs="0"/>
                <xsd:element ref="ns3:MediaLengthInSeconds" minOccurs="0"/>
                <xsd:element ref="ns3:MediaServiceLocation" minOccurs="0"/>
                <xsd:element ref="ns3:Abou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d6065b-dcf2-4cab-9cef-f4e7b3f03a20" elementFormDefault="qualified">
    <xsd:import namespace="http://schemas.microsoft.com/office/2006/documentManagement/types"/>
    <xsd:import namespace="http://schemas.microsoft.com/office/infopath/2007/PartnerControls"/>
    <xsd:element name="RetentionStartDate" ma:index="8" nillable="true" ma:displayName="Retention Start Date" ma:description="Enter the retention start date (when known), e.g. the date that the retention period is measured from." ma:format="DateOnly" ma:internalName="RetentionStartDate">
      <xsd:simpleType>
        <xsd:restriction base="dms:DateTime"/>
      </xsd:simpleType>
    </xsd:element>
    <xsd:element name="RetentionEvent" ma:index="9" nillable="true" ma:displayName="Retention Event" ma:description="Enter a description of the event that starts the retention period. For example: 'Close of case', 'Date plan expires' etc." ma:internalName="RetentionEvent">
      <xsd:simpleType>
        <xsd:restriction base="dms:Text">
          <xsd:maxLength value="255"/>
        </xsd:restriction>
      </xsd:simple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15748e7-ae0d-4efb-9a83-6305eab31fd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ternalName="MediaServiceLocation" ma:readOnly="true">
      <xsd:simpleType>
        <xsd:restriction base="dms:Text"/>
      </xsd:simpleType>
    </xsd:element>
    <xsd:element name="About" ma:index="23" nillable="true" ma:displayName="About" ma:format="Dropdown" ma:internalName="About">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533916-E346-4722-AC80-98A52CB5E923}">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b9d6065b-dcf2-4cab-9cef-f4e7b3f03a20"/>
    <ds:schemaRef ds:uri="http://purl.org/dc/terms/"/>
    <ds:schemaRef ds:uri="http://schemas.openxmlformats.org/package/2006/metadata/core-properties"/>
    <ds:schemaRef ds:uri="e15748e7-ae0d-4efb-9a83-6305eab31fd2"/>
    <ds:schemaRef ds:uri="http://www.w3.org/XML/1998/namespace"/>
    <ds:schemaRef ds:uri="http://purl.org/dc/dcmitype/"/>
  </ds:schemaRefs>
</ds:datastoreItem>
</file>

<file path=customXml/itemProps2.xml><?xml version="1.0" encoding="utf-8"?>
<ds:datastoreItem xmlns:ds="http://schemas.openxmlformats.org/officeDocument/2006/customXml" ds:itemID="{D201AC80-9FC1-4080-91E5-3EE8C767DC64}">
  <ds:schemaRefs>
    <ds:schemaRef ds:uri="b9d6065b-dcf2-4cab-9cef-f4e7b3f03a20"/>
    <ds:schemaRef ds:uri="e15748e7-ae0d-4efb-9a83-6305eab31fd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29524FD-1424-4C66-9977-CC0BE877E6D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TotalTime>
  <Words>2460</Words>
  <Application>Microsoft Office PowerPoint</Application>
  <PresentationFormat>Custom</PresentationFormat>
  <Paragraphs>296</Paragraphs>
  <Slides>31</Slides>
  <Notes>20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31</vt:i4>
      </vt:variant>
    </vt:vector>
  </HeadingPairs>
  <TitlesOfParts>
    <vt:vector size="42" baseType="lpstr">
      <vt:lpstr>Arial</vt:lpstr>
      <vt:lpstr>Arial,Sans-Serif</vt:lpstr>
      <vt:lpstr>Calibri</vt:lpstr>
      <vt:lpstr>Century Gothic</vt:lpstr>
      <vt:lpstr>Courier New</vt:lpstr>
      <vt:lpstr>Lucida Sans Unicode</vt:lpstr>
      <vt:lpstr>Segoe UI</vt:lpstr>
      <vt:lpstr>Symbol</vt:lpstr>
      <vt:lpstr>Times New Roman</vt:lpstr>
      <vt:lpstr>Wingdings</vt:lpstr>
      <vt:lpstr>N&amp;C Presentation top copy</vt:lpstr>
      <vt:lpstr>Bristol Impact Fund: Small grants 2022</vt:lpstr>
      <vt:lpstr>About the Bristol Impact Fund  </vt:lpstr>
      <vt:lpstr>PowerPoint Presentation</vt:lpstr>
      <vt:lpstr>Key information</vt:lpstr>
      <vt:lpstr>Bristol Impact Fund 2 Small Grants </vt:lpstr>
      <vt:lpstr>How to apply </vt:lpstr>
      <vt:lpstr>Summary of application form and funding</vt:lpstr>
      <vt:lpstr>Section B:-  Eligibility</vt:lpstr>
      <vt:lpstr>Section C Funding Priorities</vt:lpstr>
      <vt:lpstr>Section C Funding Priorities</vt:lpstr>
      <vt:lpstr>Section C Funding Priorities</vt:lpstr>
      <vt:lpstr>Section C – Priorities and weighting </vt:lpstr>
      <vt:lpstr>Section D:-Quality </vt:lpstr>
      <vt:lpstr>Section D:-Quality </vt:lpstr>
      <vt:lpstr>Section D:-Quality </vt:lpstr>
      <vt:lpstr>Section E Impact </vt:lpstr>
      <vt:lpstr>Section E Impact </vt:lpstr>
      <vt:lpstr>Section E Impact- Community Identified Priority </vt:lpstr>
      <vt:lpstr>Section E Impact </vt:lpstr>
      <vt:lpstr>Section E Impact </vt:lpstr>
      <vt:lpstr>SectionD&amp; E Quality scoring</vt:lpstr>
      <vt:lpstr>Section F- Baseline Stand  </vt:lpstr>
      <vt:lpstr>Section G:- Supporting Document Checklist </vt:lpstr>
      <vt:lpstr>What we won’t fund</vt:lpstr>
      <vt:lpstr>Support to the Sector </vt:lpstr>
      <vt:lpstr>Top Tips For Applicants</vt:lpstr>
      <vt:lpstr>Where to send completed applications</vt:lpstr>
      <vt:lpstr>Assessment Process  </vt:lpstr>
      <vt:lpstr>Timetable </vt:lpstr>
      <vt:lpstr>Monitoring, Evaluation and Learning</vt:lpstr>
      <vt:lpstr>Online guidance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Keith Houghton</dc:creator>
  <dc:description>BCC Presentation Template
v2.0, 16MAR07
Desktop Efficiency Team</dc:description>
  <cp:lastModifiedBy>Charlie Dunlavey</cp:lastModifiedBy>
  <cp:revision>4</cp:revision>
  <dcterms:modified xsi:type="dcterms:W3CDTF">2022-03-08T16:53:57Z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0x010100C9E362E39FE5BE49869241F9B61C3E6B</vt:lpwstr>
  </property>
</Properties>
</file>