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306" r:id="rId3"/>
    <p:sldId id="305" r:id="rId4"/>
    <p:sldId id="308" r:id="rId5"/>
    <p:sldId id="307" r:id="rId6"/>
    <p:sldId id="263" r:id="rId7"/>
    <p:sldId id="299" r:id="rId8"/>
    <p:sldId id="301" r:id="rId9"/>
    <p:sldId id="309" r:id="rId10"/>
    <p:sldId id="310" r:id="rId11"/>
    <p:sldId id="293" r:id="rId12"/>
    <p:sldId id="281" r:id="rId13"/>
    <p:sldId id="294" r:id="rId14"/>
    <p:sldId id="303"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7389" autoAdjust="0"/>
  </p:normalViewPr>
  <p:slideViewPr>
    <p:cSldViewPr>
      <p:cViewPr>
        <p:scale>
          <a:sx n="66" d="100"/>
          <a:sy n="66" d="100"/>
        </p:scale>
        <p:origin x="-2934" y="-8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448411-3644-46E9-AEA1-A3D911577405}"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70026BC9-E2B3-46C5-885F-1E1D4B6FDC50}">
      <dgm:prSet phldrT="[Text]"/>
      <dgm:spPr/>
      <dgm:t>
        <a:bodyPr/>
        <a:lstStyle/>
        <a:p>
          <a:r>
            <a:rPr lang="en-GB" dirty="0" smtClean="0"/>
            <a:t>No more than 5 tsp a day</a:t>
          </a:r>
          <a:endParaRPr lang="en-GB" dirty="0"/>
        </a:p>
      </dgm:t>
    </dgm:pt>
    <dgm:pt modelId="{3B89B91D-2B33-4331-A902-53DDEC1A03B4}" type="parTrans" cxnId="{33524929-5436-4376-AD83-F97019568236}">
      <dgm:prSet/>
      <dgm:spPr/>
      <dgm:t>
        <a:bodyPr/>
        <a:lstStyle/>
        <a:p>
          <a:endParaRPr lang="en-GB"/>
        </a:p>
      </dgm:t>
    </dgm:pt>
    <dgm:pt modelId="{A8C6D8C5-1AE3-426E-8FB7-72077D63703C}" type="sibTrans" cxnId="{33524929-5436-4376-AD83-F97019568236}">
      <dgm:prSet/>
      <dgm:spPr/>
      <dgm:t>
        <a:bodyPr/>
        <a:lstStyle/>
        <a:p>
          <a:endParaRPr lang="en-GB"/>
        </a:p>
      </dgm:t>
    </dgm:pt>
    <dgm:pt modelId="{31508F00-EF70-4320-BD52-EDE467D57204}">
      <dgm:prSet phldrT="[Text]"/>
      <dgm:spPr/>
      <dgm:t>
        <a:bodyPr/>
        <a:lstStyle/>
        <a:p>
          <a:r>
            <a:rPr lang="en-GB" dirty="0" smtClean="0"/>
            <a:t>No more than 6 tsp a day</a:t>
          </a:r>
          <a:endParaRPr lang="en-GB" dirty="0"/>
        </a:p>
      </dgm:t>
    </dgm:pt>
    <dgm:pt modelId="{C258AAEA-74FD-4B3E-8CF6-1655286EAD7D}" type="parTrans" cxnId="{5E7C2442-729E-434E-A265-EDC548CDAEDF}">
      <dgm:prSet/>
      <dgm:spPr/>
      <dgm:t>
        <a:bodyPr/>
        <a:lstStyle/>
        <a:p>
          <a:endParaRPr lang="en-GB"/>
        </a:p>
      </dgm:t>
    </dgm:pt>
    <dgm:pt modelId="{526E8C67-352D-45E0-80EB-56D0939A8B6E}" type="sibTrans" cxnId="{5E7C2442-729E-434E-A265-EDC548CDAEDF}">
      <dgm:prSet/>
      <dgm:spPr/>
      <dgm:t>
        <a:bodyPr/>
        <a:lstStyle/>
        <a:p>
          <a:endParaRPr lang="en-GB"/>
        </a:p>
      </dgm:t>
    </dgm:pt>
    <dgm:pt modelId="{AA008952-C2E4-4514-B6BA-BA3693D24110}">
      <dgm:prSet phldrT="[Text]"/>
      <dgm:spPr/>
      <dgm:t>
        <a:bodyPr/>
        <a:lstStyle/>
        <a:p>
          <a:r>
            <a:rPr lang="en-GB" dirty="0" smtClean="0"/>
            <a:t>No more than 7.5 tsp a day</a:t>
          </a:r>
          <a:endParaRPr lang="en-GB" dirty="0"/>
        </a:p>
      </dgm:t>
    </dgm:pt>
    <dgm:pt modelId="{8B801C93-303F-4F78-AD05-383497EE8983}" type="parTrans" cxnId="{762F4027-E5DF-44F1-A083-5F630A1EECD8}">
      <dgm:prSet/>
      <dgm:spPr/>
      <dgm:t>
        <a:bodyPr/>
        <a:lstStyle/>
        <a:p>
          <a:endParaRPr lang="en-GB"/>
        </a:p>
      </dgm:t>
    </dgm:pt>
    <dgm:pt modelId="{5EF6C20B-C754-4B98-9EC6-5AC4E37B6D28}" type="sibTrans" cxnId="{762F4027-E5DF-44F1-A083-5F630A1EECD8}">
      <dgm:prSet/>
      <dgm:spPr/>
      <dgm:t>
        <a:bodyPr/>
        <a:lstStyle/>
        <a:p>
          <a:endParaRPr lang="en-GB"/>
        </a:p>
      </dgm:t>
    </dgm:pt>
    <dgm:pt modelId="{D53153AD-0366-4CCB-BEDC-E5FB1D1D964F}" type="pres">
      <dgm:prSet presAssocID="{20448411-3644-46E9-AEA1-A3D911577405}" presName="Name0" presStyleCnt="0">
        <dgm:presLayoutVars>
          <dgm:chMax val="7"/>
          <dgm:chPref val="7"/>
          <dgm:dir/>
        </dgm:presLayoutVars>
      </dgm:prSet>
      <dgm:spPr/>
      <dgm:t>
        <a:bodyPr/>
        <a:lstStyle/>
        <a:p>
          <a:endParaRPr lang="en-GB"/>
        </a:p>
      </dgm:t>
    </dgm:pt>
    <dgm:pt modelId="{14E1677A-D434-4899-BBCD-DCE4756EBFF2}" type="pres">
      <dgm:prSet presAssocID="{20448411-3644-46E9-AEA1-A3D911577405}" presName="Name1" presStyleCnt="0"/>
      <dgm:spPr/>
    </dgm:pt>
    <dgm:pt modelId="{89FA9BEF-D965-4774-9F03-4296CFD25007}" type="pres">
      <dgm:prSet presAssocID="{20448411-3644-46E9-AEA1-A3D911577405}" presName="cycle" presStyleCnt="0"/>
      <dgm:spPr/>
    </dgm:pt>
    <dgm:pt modelId="{4912977F-2EBB-479A-AB28-851FD01F5E0B}" type="pres">
      <dgm:prSet presAssocID="{20448411-3644-46E9-AEA1-A3D911577405}" presName="srcNode" presStyleLbl="node1" presStyleIdx="0" presStyleCnt="3"/>
      <dgm:spPr/>
    </dgm:pt>
    <dgm:pt modelId="{5E3A2D73-8C46-4E85-A54B-72160F02B14B}" type="pres">
      <dgm:prSet presAssocID="{20448411-3644-46E9-AEA1-A3D911577405}" presName="conn" presStyleLbl="parChTrans1D2" presStyleIdx="0" presStyleCnt="1"/>
      <dgm:spPr/>
      <dgm:t>
        <a:bodyPr/>
        <a:lstStyle/>
        <a:p>
          <a:endParaRPr lang="en-GB"/>
        </a:p>
      </dgm:t>
    </dgm:pt>
    <dgm:pt modelId="{21BEB14C-3C73-4A24-A89D-E58F5A927D82}" type="pres">
      <dgm:prSet presAssocID="{20448411-3644-46E9-AEA1-A3D911577405}" presName="extraNode" presStyleLbl="node1" presStyleIdx="0" presStyleCnt="3"/>
      <dgm:spPr/>
    </dgm:pt>
    <dgm:pt modelId="{70F53B7D-825E-4EED-9039-008B6FB8B11C}" type="pres">
      <dgm:prSet presAssocID="{20448411-3644-46E9-AEA1-A3D911577405}" presName="dstNode" presStyleLbl="node1" presStyleIdx="0" presStyleCnt="3"/>
      <dgm:spPr/>
    </dgm:pt>
    <dgm:pt modelId="{4B80E44B-9F92-4CAB-B60E-37D8D1424AC0}" type="pres">
      <dgm:prSet presAssocID="{70026BC9-E2B3-46C5-885F-1E1D4B6FDC50}" presName="text_1" presStyleLbl="node1" presStyleIdx="0" presStyleCnt="3">
        <dgm:presLayoutVars>
          <dgm:bulletEnabled val="1"/>
        </dgm:presLayoutVars>
      </dgm:prSet>
      <dgm:spPr/>
      <dgm:t>
        <a:bodyPr/>
        <a:lstStyle/>
        <a:p>
          <a:endParaRPr lang="en-GB"/>
        </a:p>
      </dgm:t>
    </dgm:pt>
    <dgm:pt modelId="{992D18CB-929E-4CAD-B1F2-FCA939469429}" type="pres">
      <dgm:prSet presAssocID="{70026BC9-E2B3-46C5-885F-1E1D4B6FDC50}" presName="accent_1" presStyleCnt="0"/>
      <dgm:spPr/>
    </dgm:pt>
    <dgm:pt modelId="{CBC6CA42-CDCA-4EBF-B3E4-084269207EA3}" type="pres">
      <dgm:prSet presAssocID="{70026BC9-E2B3-46C5-885F-1E1D4B6FDC50}" presName="accentRepeatNode" presStyleLbl="solidFgAcc1" presStyleIdx="0" presStyleCnt="3" custScaleX="100001"/>
      <dgm:spPr/>
    </dgm:pt>
    <dgm:pt modelId="{4D58BA95-6E59-4E2E-99E5-0F5376D96766}" type="pres">
      <dgm:prSet presAssocID="{31508F00-EF70-4320-BD52-EDE467D57204}" presName="text_2" presStyleLbl="node1" presStyleIdx="1" presStyleCnt="3">
        <dgm:presLayoutVars>
          <dgm:bulletEnabled val="1"/>
        </dgm:presLayoutVars>
      </dgm:prSet>
      <dgm:spPr/>
      <dgm:t>
        <a:bodyPr/>
        <a:lstStyle/>
        <a:p>
          <a:endParaRPr lang="en-GB"/>
        </a:p>
      </dgm:t>
    </dgm:pt>
    <dgm:pt modelId="{F2193FD9-BCDF-4628-B999-20024602D139}" type="pres">
      <dgm:prSet presAssocID="{31508F00-EF70-4320-BD52-EDE467D57204}" presName="accent_2" presStyleCnt="0"/>
      <dgm:spPr/>
    </dgm:pt>
    <dgm:pt modelId="{9051EE80-0722-430C-9AE3-0E202D03B4CB}" type="pres">
      <dgm:prSet presAssocID="{31508F00-EF70-4320-BD52-EDE467D57204}" presName="accentRepeatNode" presStyleLbl="solidFgAcc1" presStyleIdx="1" presStyleCnt="3"/>
      <dgm:spPr/>
    </dgm:pt>
    <dgm:pt modelId="{7DC7670E-CEC7-4D3D-BDF4-3814EF6AA416}" type="pres">
      <dgm:prSet presAssocID="{AA008952-C2E4-4514-B6BA-BA3693D24110}" presName="text_3" presStyleLbl="node1" presStyleIdx="2" presStyleCnt="3">
        <dgm:presLayoutVars>
          <dgm:bulletEnabled val="1"/>
        </dgm:presLayoutVars>
      </dgm:prSet>
      <dgm:spPr/>
      <dgm:t>
        <a:bodyPr/>
        <a:lstStyle/>
        <a:p>
          <a:endParaRPr lang="en-GB"/>
        </a:p>
      </dgm:t>
    </dgm:pt>
    <dgm:pt modelId="{434BC4C3-4AC1-49AD-92B0-3B68D8905DB0}" type="pres">
      <dgm:prSet presAssocID="{AA008952-C2E4-4514-B6BA-BA3693D24110}" presName="accent_3" presStyleCnt="0"/>
      <dgm:spPr/>
    </dgm:pt>
    <dgm:pt modelId="{910B7B4B-4A96-45BB-AFAA-4D520AD686C1}" type="pres">
      <dgm:prSet presAssocID="{AA008952-C2E4-4514-B6BA-BA3693D24110}" presName="accentRepeatNode" presStyleLbl="solidFgAcc1" presStyleIdx="2" presStyleCnt="3"/>
      <dgm:spPr/>
    </dgm:pt>
  </dgm:ptLst>
  <dgm:cxnLst>
    <dgm:cxn modelId="{0CB9DB8D-B7DD-40E3-83ED-AAB48C36AD4B}" type="presOf" srcId="{20448411-3644-46E9-AEA1-A3D911577405}" destId="{D53153AD-0366-4CCB-BEDC-E5FB1D1D964F}" srcOrd="0" destOrd="0" presId="urn:microsoft.com/office/officeart/2008/layout/VerticalCurvedList"/>
    <dgm:cxn modelId="{4246CFA9-6DF1-43A7-B818-207D260FD922}" type="presOf" srcId="{AA008952-C2E4-4514-B6BA-BA3693D24110}" destId="{7DC7670E-CEC7-4D3D-BDF4-3814EF6AA416}" srcOrd="0" destOrd="0" presId="urn:microsoft.com/office/officeart/2008/layout/VerticalCurvedList"/>
    <dgm:cxn modelId="{33524929-5436-4376-AD83-F97019568236}" srcId="{20448411-3644-46E9-AEA1-A3D911577405}" destId="{70026BC9-E2B3-46C5-885F-1E1D4B6FDC50}" srcOrd="0" destOrd="0" parTransId="{3B89B91D-2B33-4331-A902-53DDEC1A03B4}" sibTransId="{A8C6D8C5-1AE3-426E-8FB7-72077D63703C}"/>
    <dgm:cxn modelId="{177D963C-A9AB-4FFB-A69B-BDF6517E22C8}" type="presOf" srcId="{70026BC9-E2B3-46C5-885F-1E1D4B6FDC50}" destId="{4B80E44B-9F92-4CAB-B60E-37D8D1424AC0}" srcOrd="0" destOrd="0" presId="urn:microsoft.com/office/officeart/2008/layout/VerticalCurvedList"/>
    <dgm:cxn modelId="{762F4027-E5DF-44F1-A083-5F630A1EECD8}" srcId="{20448411-3644-46E9-AEA1-A3D911577405}" destId="{AA008952-C2E4-4514-B6BA-BA3693D24110}" srcOrd="2" destOrd="0" parTransId="{8B801C93-303F-4F78-AD05-383497EE8983}" sibTransId="{5EF6C20B-C754-4B98-9EC6-5AC4E37B6D28}"/>
    <dgm:cxn modelId="{48A73EE4-6BDD-45AD-BDFD-6E39B1CDD4AB}" type="presOf" srcId="{31508F00-EF70-4320-BD52-EDE467D57204}" destId="{4D58BA95-6E59-4E2E-99E5-0F5376D96766}" srcOrd="0" destOrd="0" presId="urn:microsoft.com/office/officeart/2008/layout/VerticalCurvedList"/>
    <dgm:cxn modelId="{5E7C2442-729E-434E-A265-EDC548CDAEDF}" srcId="{20448411-3644-46E9-AEA1-A3D911577405}" destId="{31508F00-EF70-4320-BD52-EDE467D57204}" srcOrd="1" destOrd="0" parTransId="{C258AAEA-74FD-4B3E-8CF6-1655286EAD7D}" sibTransId="{526E8C67-352D-45E0-80EB-56D0939A8B6E}"/>
    <dgm:cxn modelId="{B6CB73C0-FA80-409E-8659-91A9787CB262}" type="presOf" srcId="{A8C6D8C5-1AE3-426E-8FB7-72077D63703C}" destId="{5E3A2D73-8C46-4E85-A54B-72160F02B14B}" srcOrd="0" destOrd="0" presId="urn:microsoft.com/office/officeart/2008/layout/VerticalCurvedList"/>
    <dgm:cxn modelId="{E5FFB8D0-8D7A-4089-9273-672C73D1510B}" type="presParOf" srcId="{D53153AD-0366-4CCB-BEDC-E5FB1D1D964F}" destId="{14E1677A-D434-4899-BBCD-DCE4756EBFF2}" srcOrd="0" destOrd="0" presId="urn:microsoft.com/office/officeart/2008/layout/VerticalCurvedList"/>
    <dgm:cxn modelId="{2105ED71-F2D8-46C1-A5BA-60B727DC373F}" type="presParOf" srcId="{14E1677A-D434-4899-BBCD-DCE4756EBFF2}" destId="{89FA9BEF-D965-4774-9F03-4296CFD25007}" srcOrd="0" destOrd="0" presId="urn:microsoft.com/office/officeart/2008/layout/VerticalCurvedList"/>
    <dgm:cxn modelId="{96070C29-A9C5-4DA3-8E88-592826E8EDCD}" type="presParOf" srcId="{89FA9BEF-D965-4774-9F03-4296CFD25007}" destId="{4912977F-2EBB-479A-AB28-851FD01F5E0B}" srcOrd="0" destOrd="0" presId="urn:microsoft.com/office/officeart/2008/layout/VerticalCurvedList"/>
    <dgm:cxn modelId="{DD65CB9C-4B30-447B-84BC-91DC919DB4AD}" type="presParOf" srcId="{89FA9BEF-D965-4774-9F03-4296CFD25007}" destId="{5E3A2D73-8C46-4E85-A54B-72160F02B14B}" srcOrd="1" destOrd="0" presId="urn:microsoft.com/office/officeart/2008/layout/VerticalCurvedList"/>
    <dgm:cxn modelId="{C6C62238-1E27-4B15-B1D3-BC7C6FB19C39}" type="presParOf" srcId="{89FA9BEF-D965-4774-9F03-4296CFD25007}" destId="{21BEB14C-3C73-4A24-A89D-E58F5A927D82}" srcOrd="2" destOrd="0" presId="urn:microsoft.com/office/officeart/2008/layout/VerticalCurvedList"/>
    <dgm:cxn modelId="{61BE2FF3-38D7-4724-9316-4C8A9013A65D}" type="presParOf" srcId="{89FA9BEF-D965-4774-9F03-4296CFD25007}" destId="{70F53B7D-825E-4EED-9039-008B6FB8B11C}" srcOrd="3" destOrd="0" presId="urn:microsoft.com/office/officeart/2008/layout/VerticalCurvedList"/>
    <dgm:cxn modelId="{1119945F-1CE7-4854-8E6D-DD0955918585}" type="presParOf" srcId="{14E1677A-D434-4899-BBCD-DCE4756EBFF2}" destId="{4B80E44B-9F92-4CAB-B60E-37D8D1424AC0}" srcOrd="1" destOrd="0" presId="urn:microsoft.com/office/officeart/2008/layout/VerticalCurvedList"/>
    <dgm:cxn modelId="{2A437DFF-0190-4AE4-B7EF-F8EBFF6E3A79}" type="presParOf" srcId="{14E1677A-D434-4899-BBCD-DCE4756EBFF2}" destId="{992D18CB-929E-4CAD-B1F2-FCA939469429}" srcOrd="2" destOrd="0" presId="urn:microsoft.com/office/officeart/2008/layout/VerticalCurvedList"/>
    <dgm:cxn modelId="{A4827857-46B8-4FD6-AA5D-DFA59AAE7FDB}" type="presParOf" srcId="{992D18CB-929E-4CAD-B1F2-FCA939469429}" destId="{CBC6CA42-CDCA-4EBF-B3E4-084269207EA3}" srcOrd="0" destOrd="0" presId="urn:microsoft.com/office/officeart/2008/layout/VerticalCurvedList"/>
    <dgm:cxn modelId="{096DC2AE-57A6-46E9-884A-EC1D8F1C6A9B}" type="presParOf" srcId="{14E1677A-D434-4899-BBCD-DCE4756EBFF2}" destId="{4D58BA95-6E59-4E2E-99E5-0F5376D96766}" srcOrd="3" destOrd="0" presId="urn:microsoft.com/office/officeart/2008/layout/VerticalCurvedList"/>
    <dgm:cxn modelId="{1EB79B4E-4BF7-45B0-9E6C-09B377CDCBF1}" type="presParOf" srcId="{14E1677A-D434-4899-BBCD-DCE4756EBFF2}" destId="{F2193FD9-BCDF-4628-B999-20024602D139}" srcOrd="4" destOrd="0" presId="urn:microsoft.com/office/officeart/2008/layout/VerticalCurvedList"/>
    <dgm:cxn modelId="{5FE9D86C-4B5B-4DE7-B030-69E23CEFCB74}" type="presParOf" srcId="{F2193FD9-BCDF-4628-B999-20024602D139}" destId="{9051EE80-0722-430C-9AE3-0E202D03B4CB}" srcOrd="0" destOrd="0" presId="urn:microsoft.com/office/officeart/2008/layout/VerticalCurvedList"/>
    <dgm:cxn modelId="{644F6013-4F36-44E7-A46B-C3AA3BB51771}" type="presParOf" srcId="{14E1677A-D434-4899-BBCD-DCE4756EBFF2}" destId="{7DC7670E-CEC7-4D3D-BDF4-3814EF6AA416}" srcOrd="5" destOrd="0" presId="urn:microsoft.com/office/officeart/2008/layout/VerticalCurvedList"/>
    <dgm:cxn modelId="{19223B5B-5F4B-4B05-912F-1694A1A1AA71}" type="presParOf" srcId="{14E1677A-D434-4899-BBCD-DCE4756EBFF2}" destId="{434BC4C3-4AC1-49AD-92B0-3B68D8905DB0}" srcOrd="6" destOrd="0" presId="urn:microsoft.com/office/officeart/2008/layout/VerticalCurvedList"/>
    <dgm:cxn modelId="{D2148F88-B6C6-4195-B8E2-6C47BC79CD3F}" type="presParOf" srcId="{434BC4C3-4AC1-49AD-92B0-3B68D8905DB0}" destId="{910B7B4B-4A96-45BB-AFAA-4D520AD686C1}"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3A2D73-8C46-4E85-A54B-72160F02B14B}">
      <dsp:nvSpPr>
        <dsp:cNvPr id="0" name=""/>
        <dsp:cNvSpPr/>
      </dsp:nvSpPr>
      <dsp:spPr>
        <a:xfrm>
          <a:off x="-4089819" y="-627708"/>
          <a:ext cx="4873487" cy="4873487"/>
        </a:xfrm>
        <a:prstGeom prst="blockArc">
          <a:avLst>
            <a:gd name="adj1" fmla="val 18900000"/>
            <a:gd name="adj2" fmla="val 2700000"/>
            <a:gd name="adj3" fmla="val 443"/>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80E44B-9F92-4CAB-B60E-37D8D1424AC0}">
      <dsp:nvSpPr>
        <dsp:cNvPr id="0" name=""/>
        <dsp:cNvSpPr/>
      </dsp:nvSpPr>
      <dsp:spPr>
        <a:xfrm>
          <a:off x="503974" y="361807"/>
          <a:ext cx="7728802" cy="723614"/>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4369" tIns="96520" rIns="96520" bIns="96520" numCol="1" spcCol="1270" anchor="ctr" anchorCtr="0">
          <a:noAutofit/>
        </a:bodyPr>
        <a:lstStyle/>
        <a:p>
          <a:pPr lvl="0" algn="l" defTabSz="1689100">
            <a:lnSpc>
              <a:spcPct val="90000"/>
            </a:lnSpc>
            <a:spcBef>
              <a:spcPct val="0"/>
            </a:spcBef>
            <a:spcAft>
              <a:spcPct val="35000"/>
            </a:spcAft>
          </a:pPr>
          <a:r>
            <a:rPr lang="en-GB" sz="3800" kern="1200" dirty="0" smtClean="0"/>
            <a:t>No more than 5 tsp a day</a:t>
          </a:r>
          <a:endParaRPr lang="en-GB" sz="3800" kern="1200" dirty="0"/>
        </a:p>
      </dsp:txBody>
      <dsp:txXfrm>
        <a:off x="503974" y="361807"/>
        <a:ext cx="7728802" cy="723614"/>
      </dsp:txXfrm>
    </dsp:sp>
    <dsp:sp modelId="{CBC6CA42-CDCA-4EBF-B3E4-084269207EA3}">
      <dsp:nvSpPr>
        <dsp:cNvPr id="0" name=""/>
        <dsp:cNvSpPr/>
      </dsp:nvSpPr>
      <dsp:spPr>
        <a:xfrm>
          <a:off x="51710" y="271355"/>
          <a:ext cx="904526" cy="904517"/>
        </a:xfrm>
        <a:prstGeom prst="ellipse">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58BA95-6E59-4E2E-99E5-0F5376D96766}">
      <dsp:nvSpPr>
        <dsp:cNvPr id="0" name=""/>
        <dsp:cNvSpPr/>
      </dsp:nvSpPr>
      <dsp:spPr>
        <a:xfrm>
          <a:off x="767007" y="1447228"/>
          <a:ext cx="7465768" cy="72361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4369" tIns="96520" rIns="96520" bIns="96520" numCol="1" spcCol="1270" anchor="ctr" anchorCtr="0">
          <a:noAutofit/>
        </a:bodyPr>
        <a:lstStyle/>
        <a:p>
          <a:pPr lvl="0" algn="l" defTabSz="1689100">
            <a:lnSpc>
              <a:spcPct val="90000"/>
            </a:lnSpc>
            <a:spcBef>
              <a:spcPct val="0"/>
            </a:spcBef>
            <a:spcAft>
              <a:spcPct val="35000"/>
            </a:spcAft>
          </a:pPr>
          <a:r>
            <a:rPr lang="en-GB" sz="3800" kern="1200" dirty="0" smtClean="0"/>
            <a:t>No more than 6 tsp a day</a:t>
          </a:r>
          <a:endParaRPr lang="en-GB" sz="3800" kern="1200" dirty="0"/>
        </a:p>
      </dsp:txBody>
      <dsp:txXfrm>
        <a:off x="767007" y="1447228"/>
        <a:ext cx="7465768" cy="723614"/>
      </dsp:txXfrm>
    </dsp:sp>
    <dsp:sp modelId="{9051EE80-0722-430C-9AE3-0E202D03B4CB}">
      <dsp:nvSpPr>
        <dsp:cNvPr id="0" name=""/>
        <dsp:cNvSpPr/>
      </dsp:nvSpPr>
      <dsp:spPr>
        <a:xfrm>
          <a:off x="314748" y="1356776"/>
          <a:ext cx="904517" cy="904517"/>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C7670E-CEC7-4D3D-BDF4-3814EF6AA416}">
      <dsp:nvSpPr>
        <dsp:cNvPr id="0" name=""/>
        <dsp:cNvSpPr/>
      </dsp:nvSpPr>
      <dsp:spPr>
        <a:xfrm>
          <a:off x="503974" y="2532649"/>
          <a:ext cx="7728802" cy="72361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4369" tIns="96520" rIns="96520" bIns="96520" numCol="1" spcCol="1270" anchor="ctr" anchorCtr="0">
          <a:noAutofit/>
        </a:bodyPr>
        <a:lstStyle/>
        <a:p>
          <a:pPr lvl="0" algn="l" defTabSz="1689100">
            <a:lnSpc>
              <a:spcPct val="90000"/>
            </a:lnSpc>
            <a:spcBef>
              <a:spcPct val="0"/>
            </a:spcBef>
            <a:spcAft>
              <a:spcPct val="35000"/>
            </a:spcAft>
          </a:pPr>
          <a:r>
            <a:rPr lang="en-GB" sz="3800" kern="1200" dirty="0" smtClean="0"/>
            <a:t>No more than 7.5 tsp a day</a:t>
          </a:r>
          <a:endParaRPr lang="en-GB" sz="3800" kern="1200" dirty="0"/>
        </a:p>
      </dsp:txBody>
      <dsp:txXfrm>
        <a:off x="503974" y="2532649"/>
        <a:ext cx="7728802" cy="723614"/>
      </dsp:txXfrm>
    </dsp:sp>
    <dsp:sp modelId="{910B7B4B-4A96-45BB-AFAA-4D520AD686C1}">
      <dsp:nvSpPr>
        <dsp:cNvPr id="0" name=""/>
        <dsp:cNvSpPr/>
      </dsp:nvSpPr>
      <dsp:spPr>
        <a:xfrm>
          <a:off x="51715" y="2442197"/>
          <a:ext cx="904517" cy="904517"/>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AEA7CE9-4F9F-4CD2-A108-C1653D0A81D3}" type="datetimeFigureOut">
              <a:rPr lang="en-GB" smtClean="0"/>
              <a:t>22/01/2018</a:t>
            </a:fld>
            <a:endParaRPr lang="en-GB" dirty="0"/>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70DDBE4-2C21-4211-B8EF-47D06D8F2588}" type="slidenum">
              <a:rPr lang="en-GB" smtClean="0"/>
              <a:t>‹#›</a:t>
            </a:fld>
            <a:endParaRPr lang="en-GB" dirty="0"/>
          </a:p>
        </p:txBody>
      </p:sp>
    </p:spTree>
    <p:extLst>
      <p:ext uri="{BB962C8B-B14F-4D97-AF65-F5344CB8AC3E}">
        <p14:creationId xmlns:p14="http://schemas.microsoft.com/office/powerpoint/2010/main" val="34903199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A6FD3A6-302E-410F-9DF2-BF275C4932F8}" type="datetimeFigureOut">
              <a:rPr lang="en-GB" smtClean="0"/>
              <a:pPr/>
              <a:t>22/01/2018</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34CEA68-95BA-4932-967C-C0AC9DB4EDE9}" type="slidenum">
              <a:rPr lang="en-GB" smtClean="0"/>
              <a:pPr/>
              <a:t>‹#›</a:t>
            </a:fld>
            <a:endParaRPr lang="en-GB" dirty="0"/>
          </a:p>
        </p:txBody>
      </p:sp>
    </p:spTree>
    <p:extLst>
      <p:ext uri="{BB962C8B-B14F-4D97-AF65-F5344CB8AC3E}">
        <p14:creationId xmlns:p14="http://schemas.microsoft.com/office/powerpoint/2010/main" val="3440734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Who knows how much sugar the health guidelines suggest you can eat in a day? Take answers…</a:t>
            </a:r>
          </a:p>
          <a:p>
            <a:r>
              <a:rPr lang="en-US" sz="1200" b="1" i="0" u="none" strike="noStrike" kern="1200" baseline="0" dirty="0" smtClean="0">
                <a:solidFill>
                  <a:schemeClr val="tx1"/>
                </a:solidFill>
                <a:latin typeface="+mn-lt"/>
                <a:ea typeface="+mn-ea"/>
                <a:cs typeface="+mn-cs"/>
              </a:rPr>
              <a:t>STOP at 5 teaspoons </a:t>
            </a:r>
            <a:r>
              <a:rPr lang="en-US" sz="1200" b="0" i="0" u="none" strike="noStrike" kern="1200" baseline="0" dirty="0" smtClean="0">
                <a:solidFill>
                  <a:schemeClr val="tx1"/>
                </a:solidFill>
                <a:latin typeface="+mn-lt"/>
                <a:ea typeface="+mn-ea"/>
                <a:cs typeface="+mn-cs"/>
              </a:rPr>
              <a:t>= 4-6 years 	No more than 19g/day 	5 teaspoons  	</a:t>
            </a:r>
          </a:p>
          <a:p>
            <a:r>
              <a:rPr lang="en-US" sz="1200" b="1" i="0" u="none" strike="noStrike" kern="1200" baseline="0" dirty="0" smtClean="0">
                <a:solidFill>
                  <a:schemeClr val="tx1"/>
                </a:solidFill>
                <a:latin typeface="+mn-lt"/>
                <a:ea typeface="+mn-ea"/>
                <a:cs typeface="+mn-cs"/>
              </a:rPr>
              <a:t>STOP at 6 teaspoons </a:t>
            </a:r>
            <a:r>
              <a:rPr lang="en-US" sz="1200" b="0" i="0" u="none" strike="noStrike" kern="1200" baseline="0" dirty="0" smtClean="0">
                <a:solidFill>
                  <a:schemeClr val="tx1"/>
                </a:solidFill>
                <a:latin typeface="+mn-lt"/>
                <a:ea typeface="+mn-ea"/>
                <a:cs typeface="+mn-cs"/>
              </a:rPr>
              <a:t>= 7-10 years     No more than 24g/day 	6 teaspoons	</a:t>
            </a:r>
          </a:p>
          <a:p>
            <a:r>
              <a:rPr lang="en-US" sz="1200" b="1" i="0" u="none" strike="noStrike" kern="1200" baseline="0" dirty="0" smtClean="0">
                <a:solidFill>
                  <a:schemeClr val="tx1"/>
                </a:solidFill>
                <a:latin typeface="+mn-lt"/>
                <a:ea typeface="+mn-ea"/>
                <a:cs typeface="+mn-cs"/>
              </a:rPr>
              <a:t>STOP at 7 teaspoons </a:t>
            </a:r>
            <a:r>
              <a:rPr lang="en-US" sz="1200" b="0" i="0" u="none" strike="noStrike" kern="1200" baseline="0" dirty="0" smtClean="0">
                <a:solidFill>
                  <a:schemeClr val="tx1"/>
                </a:solidFill>
                <a:latin typeface="+mn-lt"/>
                <a:ea typeface="+mn-ea"/>
                <a:cs typeface="+mn-cs"/>
              </a:rPr>
              <a:t>=11 years+	No more than 30g/day 	7 and half teaspoons</a:t>
            </a:r>
          </a:p>
          <a:p>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A level teaspoon is 4 grams  </a:t>
            </a:r>
            <a:r>
              <a:rPr lang="en-US" sz="1200" b="0" i="0" u="none" strike="noStrike" kern="1200" baseline="0" dirty="0" smtClean="0">
                <a:solidFill>
                  <a:schemeClr val="tx1"/>
                </a:solidFill>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2</a:t>
            </a:fld>
            <a:endParaRPr lang="en-GB" dirty="0"/>
          </a:p>
        </p:txBody>
      </p:sp>
    </p:spTree>
    <p:extLst>
      <p:ext uri="{BB962C8B-B14F-4D97-AF65-F5344CB8AC3E}">
        <p14:creationId xmlns:p14="http://schemas.microsoft.com/office/powerpoint/2010/main" val="770166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Sugar Smart</a:t>
            </a:r>
            <a:r>
              <a:rPr lang="en-GB" baseline="0" dirty="0" smtClean="0"/>
              <a:t> is a 2 year campaign to increase awareness of the amount of sugar we should consume and the actual amount of sugar we consume. </a:t>
            </a:r>
          </a:p>
          <a:p>
            <a:r>
              <a:rPr lang="en-GB" dirty="0" smtClean="0"/>
              <a:t>This is where you may like to explain what has been happening in your school to work on being Sugar Smart </a:t>
            </a:r>
          </a:p>
          <a:p>
            <a:r>
              <a:rPr lang="en-GB" b="1" dirty="0" smtClean="0"/>
              <a:t>The</a:t>
            </a:r>
            <a:r>
              <a:rPr lang="en-GB" b="1" baseline="0" dirty="0" smtClean="0"/>
              <a:t> next slide is for you to adapt </a:t>
            </a:r>
            <a:r>
              <a:rPr lang="en-GB" baseline="0" dirty="0" smtClean="0"/>
              <a:t>to state your pledges or to show all pledges ready for pupil engagement in the process towards setting your pledge</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11</a:t>
            </a:fld>
            <a:endParaRPr lang="en-GB" dirty="0"/>
          </a:p>
        </p:txBody>
      </p:sp>
    </p:spTree>
    <p:extLst>
      <p:ext uri="{BB962C8B-B14F-4D97-AF65-F5344CB8AC3E}">
        <p14:creationId xmlns:p14="http://schemas.microsoft.com/office/powerpoint/2010/main" val="3965643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These</a:t>
            </a:r>
            <a:r>
              <a:rPr lang="en-GB" b="1" baseline="0" dirty="0" smtClean="0"/>
              <a:t> slides are for you to adapt </a:t>
            </a:r>
            <a:r>
              <a:rPr lang="en-GB" baseline="0" dirty="0" smtClean="0"/>
              <a:t>to state your pledges or to show all pledges ready for pupil engagement in the process towards setting your pledge</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Explain</a:t>
            </a:r>
            <a:r>
              <a:rPr lang="en-GB" baseline="0" dirty="0" smtClean="0"/>
              <a:t> more about each of the individual statements in the Sugar Smart Pledge. If you haven’t already chosen your school statements, explain how pupils will be involved in this decision making process. If the statements have already been selected either use your School Nutrition Action Group (SNAG) or Food Crew to explain how the pledge was decided.</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Each school to share the statements they have signed up to and </a:t>
            </a:r>
            <a:r>
              <a:rPr lang="en-GB" b="1" u="sng" baseline="0" dirty="0" smtClean="0">
                <a:solidFill>
                  <a:srgbClr val="FF0000"/>
                </a:solidFill>
              </a:rPr>
              <a:t>delete those you are not committing to. </a:t>
            </a:r>
          </a:p>
          <a:p>
            <a:pPr marL="0" marR="0" indent="0" algn="l" defTabSz="914400" rtl="0" eaLnBrk="1" fontAlgn="auto" latinLnBrk="0" hangingPunct="1">
              <a:lnSpc>
                <a:spcPct val="100000"/>
              </a:lnSpc>
              <a:spcBef>
                <a:spcPts val="0"/>
              </a:spcBef>
              <a:spcAft>
                <a:spcPts val="0"/>
              </a:spcAft>
              <a:buClrTx/>
              <a:buSzTx/>
              <a:buFontTx/>
              <a:buNone/>
              <a:tabLst/>
              <a:defRPr/>
            </a:pPr>
            <a:r>
              <a:rPr lang="en-GB" b="1" u="sng" baseline="0" dirty="0" smtClean="0">
                <a:solidFill>
                  <a:srgbClr val="FF0000"/>
                </a:solidFill>
              </a:rPr>
              <a:t>** Please note font size to be resized to 32 once 4 have been selected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***and add slide re how to participate and shout about it</a:t>
            </a:r>
            <a:endParaRPr lang="en-GB" b="1" dirty="0" smtClean="0">
              <a:solidFill>
                <a:srgbClr val="FF0000"/>
              </a:solidFill>
            </a:endParaRPr>
          </a:p>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12</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***and add slide re how the school plans to participate and shout about it being Sugar Smart over the coming two years.</a:t>
            </a:r>
            <a:endParaRPr lang="en-GB" b="1" dirty="0" smtClean="0">
              <a:solidFill>
                <a:srgbClr val="FF0000"/>
              </a:solidFill>
            </a:endParaRPr>
          </a:p>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13</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This is the schools opportunity to list other and future work that they will do around Sugar Smart. You might like to use to highlight great work, reward pupils or staff or families or showcase ‘case stories’ e.g of your pupil food group.</a:t>
            </a:r>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14</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It’s tricky because it isn’t always obvious where there is sugar. Plus we’re talking about ‘added’ or ‘free’ sugars, and not just sugar you get in a packet. </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What are added or free sugars?</a:t>
            </a:r>
            <a:r>
              <a:rPr lang="en-GB" sz="1200" b="0" i="0" u="none" strike="noStrike" kern="1200" baseline="0" dirty="0" smtClean="0">
                <a:solidFill>
                  <a:schemeClr val="tx1"/>
                </a:solidFill>
                <a:latin typeface="+mn-lt"/>
                <a:ea typeface="+mn-ea"/>
                <a:cs typeface="+mn-cs"/>
              </a:rPr>
              <a:t> (see list on slide) </a:t>
            </a:r>
          </a:p>
          <a:p>
            <a:r>
              <a:rPr lang="en-GB" sz="1200" b="0" i="0" u="none" strike="noStrike" kern="1200" baseline="0" dirty="0" smtClean="0">
                <a:solidFill>
                  <a:schemeClr val="tx1"/>
                </a:solidFill>
                <a:latin typeface="+mn-lt"/>
                <a:ea typeface="+mn-ea"/>
                <a:cs typeface="+mn-cs"/>
              </a:rPr>
              <a:t>These have been added by a food manufacturer, cook or consumer to a food and include those sugars naturally found in unsweetened</a:t>
            </a:r>
          </a:p>
          <a:p>
            <a:r>
              <a:rPr lang="en-GB" sz="1200" b="0" i="0" u="none" strike="noStrike" kern="1200" baseline="0" dirty="0" smtClean="0">
                <a:solidFill>
                  <a:schemeClr val="tx1"/>
                </a:solidFill>
                <a:latin typeface="+mn-lt"/>
                <a:ea typeface="+mn-ea"/>
                <a:cs typeface="+mn-cs"/>
              </a:rPr>
              <a:t>fruit juice, honey and syrups. </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It</a:t>
            </a:r>
            <a:r>
              <a:rPr lang="en-GB" sz="1200" b="1" i="0" u="none" strike="noStrike" kern="1200" baseline="0" dirty="0" smtClean="0">
                <a:solidFill>
                  <a:schemeClr val="tx1"/>
                </a:solidFill>
                <a:latin typeface="+mn-lt"/>
                <a:ea typeface="+mn-ea"/>
                <a:cs typeface="+mn-cs"/>
              </a:rPr>
              <a:t> doesn’t</a:t>
            </a:r>
            <a:r>
              <a:rPr lang="en-GB" sz="1200" b="0" i="0" u="none" strike="noStrike" kern="1200" baseline="0" dirty="0" smtClean="0">
                <a:solidFill>
                  <a:schemeClr val="tx1"/>
                </a:solidFill>
                <a:latin typeface="+mn-lt"/>
                <a:ea typeface="+mn-ea"/>
                <a:cs typeface="+mn-cs"/>
              </a:rPr>
              <a:t> include sugars naturally found in milk, milk products and intact fruit and veg. </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How to be a food detective….</a:t>
            </a:r>
            <a:r>
              <a:rPr lang="en-GB" sz="1200" b="0" i="0" u="none" strike="noStrike" kern="1200" baseline="0" dirty="0" smtClean="0">
                <a:solidFill>
                  <a:schemeClr val="tx1"/>
                </a:solidFill>
                <a:latin typeface="+mn-lt"/>
                <a:ea typeface="+mn-ea"/>
                <a:cs typeface="+mn-cs"/>
              </a:rPr>
              <a:t> </a:t>
            </a:r>
          </a:p>
          <a:p>
            <a:r>
              <a:rPr lang="en-GB" sz="1200" b="0" i="0" u="none" strike="noStrike" kern="1200" baseline="0" dirty="0" smtClean="0">
                <a:solidFill>
                  <a:schemeClr val="tx1"/>
                </a:solidFill>
                <a:latin typeface="+mn-lt"/>
                <a:ea typeface="+mn-ea"/>
                <a:cs typeface="+mn-cs"/>
              </a:rPr>
              <a:t>Watch out for some of these words on the label of your foods at home or in your packed lunch boxes.</a:t>
            </a:r>
            <a:endParaRPr lang="en-GB" dirty="0" smtClean="0"/>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3</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Helping pupils read labels is useful. You may choose to adapt this depending on the age in the audience or remove it completely if a very young audience. </a:t>
            </a:r>
            <a:endParaRPr lang="en-GB" dirty="0" smtClean="0"/>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4</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One of the issues for over eating sugar is snacks. Did you know</a:t>
            </a:r>
            <a:r>
              <a:rPr lang="en-GB" baseline="0" dirty="0" smtClean="0"/>
              <a:t> that </a:t>
            </a:r>
            <a:r>
              <a:rPr lang="en-GB" sz="1200" b="1" dirty="0" smtClean="0">
                <a:solidFill>
                  <a:schemeClr val="tx2"/>
                </a:solidFill>
              </a:rPr>
              <a:t>children are eating three times more sugar than they should, with </a:t>
            </a:r>
            <a:r>
              <a:rPr lang="en-GB" sz="1200" b="1" dirty="0" smtClean="0">
                <a:solidFill>
                  <a:srgbClr val="00B050"/>
                </a:solidFill>
              </a:rPr>
              <a:t>50% of this sugar coming from unhealthy snacks and sugary drinks</a:t>
            </a:r>
            <a:r>
              <a:rPr lang="en-GB" sz="1200" b="1" dirty="0" smtClean="0">
                <a:solidFill>
                  <a:schemeClr val="tx2"/>
                </a:solidFill>
              </a:rPr>
              <a:t>? How or</a:t>
            </a:r>
            <a:r>
              <a:rPr lang="en-GB" sz="1200" b="1" baseline="0" dirty="0" smtClean="0">
                <a:solidFill>
                  <a:schemeClr val="tx2"/>
                </a:solidFill>
              </a:rPr>
              <a:t> what could you swap?</a:t>
            </a:r>
          </a:p>
          <a:p>
            <a:endParaRPr lang="en-GB" sz="1200" b="1" baseline="0" dirty="0" smtClean="0">
              <a:solidFill>
                <a:schemeClr val="tx2"/>
              </a:solidFill>
            </a:endParaRPr>
          </a:p>
          <a:p>
            <a:r>
              <a:rPr lang="en-GB" sz="1200" b="1" baseline="0" dirty="0" smtClean="0">
                <a:solidFill>
                  <a:schemeClr val="tx2"/>
                </a:solidFill>
              </a:rPr>
              <a:t>Lots of other resources, lesson plans and family homework challenges available on snacks here: https://campaignresources.phe.gov.uk/schools/topics/healthy-eating/overview?WT.mc_id=Edcoms_Sub_Nutrition_Email_Jan18_CTA1   </a:t>
            </a:r>
            <a:r>
              <a:rPr lang="en-GB" sz="1200" b="1" dirty="0" smtClean="0">
                <a:solidFill>
                  <a:schemeClr val="tx2"/>
                </a:solidFill>
              </a:rPr>
              <a:t/>
            </a:r>
            <a:br>
              <a:rPr lang="en-GB" sz="1200" b="1" dirty="0" smtClean="0">
                <a:solidFill>
                  <a:schemeClr val="tx2"/>
                </a:solidFill>
              </a:rPr>
            </a:br>
            <a:endParaRPr lang="en-GB" sz="1200" b="1" dirty="0" smtClean="0">
              <a:solidFill>
                <a:schemeClr val="tx2"/>
              </a:solidFill>
            </a:endParaRPr>
          </a:p>
          <a:p>
            <a:endParaRPr lang="en-GB"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5</a:t>
            </a:fld>
            <a:endParaRPr lang="en-GB" dirty="0"/>
          </a:p>
        </p:txBody>
      </p:sp>
    </p:spTree>
    <p:extLst>
      <p:ext uri="{BB962C8B-B14F-4D97-AF65-F5344CB8AC3E}">
        <p14:creationId xmlns:p14="http://schemas.microsoft.com/office/powerpoint/2010/main" val="1653253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Here’s a challenge… </a:t>
            </a:r>
            <a:r>
              <a:rPr lang="en-US" dirty="0" smtClean="0"/>
              <a:t>can you think about swapping sugary foods for a healthier</a:t>
            </a:r>
            <a:r>
              <a:rPr lang="en-US" baseline="0" dirty="0" smtClean="0"/>
              <a:t> alternative – it might be snacks you have or items you have in your packed lunch? Aim for no more than 2 snacks a day, under 100 calories </a:t>
            </a:r>
            <a:r>
              <a:rPr lang="en-US" baseline="0" dirty="0" smtClean="0"/>
              <a:t>and will less sugar each</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(Talk through the swaps. If you know there is a particularly popular snack or drink that you’re pupils eat/ drink, feel free to put that image in instead of the ones we have provided.)</a:t>
            </a:r>
            <a:endParaRPr lang="en-US" dirty="0" smtClean="0"/>
          </a:p>
        </p:txBody>
      </p:sp>
      <p:sp>
        <p:nvSpPr>
          <p:cNvPr id="4" name="Slide Number Placeholder 3"/>
          <p:cNvSpPr>
            <a:spLocks noGrp="1"/>
          </p:cNvSpPr>
          <p:nvPr>
            <p:ph type="sldNum" sz="quarter" idx="10"/>
          </p:nvPr>
        </p:nvSpPr>
        <p:spPr/>
        <p:txBody>
          <a:bodyPr/>
          <a:lstStyle/>
          <a:p>
            <a:fld id="{F34CEA68-95BA-4932-967C-C0AC9DB4EDE9}" type="slidenum">
              <a:rPr lang="en-GB" smtClean="0"/>
              <a:pPr/>
              <a:t>6</a:t>
            </a:fld>
            <a:endParaRPr lang="en-GB" dirty="0"/>
          </a:p>
        </p:txBody>
      </p:sp>
    </p:spTree>
    <p:extLst>
      <p:ext uri="{BB962C8B-B14F-4D97-AF65-F5344CB8AC3E}">
        <p14:creationId xmlns:p14="http://schemas.microsoft.com/office/powerpoint/2010/main" val="86398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Note to teachers: </a:t>
            </a:r>
            <a:r>
              <a:rPr lang="en-GB" b="0" baseline="0" dirty="0" smtClean="0">
                <a:solidFill>
                  <a:srgbClr val="FF0000"/>
                </a:solidFill>
              </a:rPr>
              <a:t>At this stage we suggest setting a whole family homework as a way to spread the Sugar Smart message to the wider family. This can be designed to be cross-curricular, like our example, or you can remove the maths element and just go for a diary style homework noting their swaps. You are also welcome to design your own homework. There is also a Change4Life family snack-swap homework that you might also like to try: https://campaignresources.phe.gov.uk/schools/resources/Family-snack-challenge-leaflet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Activity: Talk through the challenge.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Please feel free to adapt the wording and game to make it suitable to particular ages/ abilities. This is a great way of getting the whole family involved. Ideally send pupils home with the guidance and grid but also the following leaflet for parents to read: https://campaignresources.phe.gov.uk/schools/resources/sugar-facts. Also promote this section of the Change4Life website as it includes advice for parents and videos of other parents that have made ‘swaps’: https://www.nhs.uk/change4life-beta/cutting-back-sugar#l03EwapPIGf2sQ7X.97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Once you have received all the homework back, tot up the grand total of ‘savings’ for the whole school and, if possible, buy that much sugar in bags to show students how much they have saved in a future assembly.  It is up to the school if they want to reward pupils further with stickers or certificates.  </a:t>
            </a:r>
            <a:endParaRPr lang="en-GB" b="0" dirty="0" smtClean="0">
              <a:solidFill>
                <a:srgbClr val="FF0000"/>
              </a:solidFill>
            </a:endParaRPr>
          </a:p>
          <a:p>
            <a:endParaRPr lang="en-GB" b="0"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7</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8</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Note to teachers: </a:t>
            </a:r>
            <a:r>
              <a:rPr lang="en-GB" b="1" baseline="0" dirty="0" smtClean="0">
                <a:solidFill>
                  <a:srgbClr val="FF0000"/>
                </a:solidFill>
              </a:rPr>
              <a:t>This is simply another example you can use for family / whole school homework. It is simpler and less swaps a week. </a:t>
            </a:r>
            <a:r>
              <a:rPr lang="en-GB" b="0" baseline="0" dirty="0" smtClean="0">
                <a:solidFill>
                  <a:srgbClr val="FF0000"/>
                </a:solidFill>
              </a:rPr>
              <a:t>There </a:t>
            </a:r>
            <a:r>
              <a:rPr lang="en-GB" b="0" baseline="0" dirty="0" smtClean="0">
                <a:solidFill>
                  <a:srgbClr val="FF0000"/>
                </a:solidFill>
              </a:rPr>
              <a:t>is also a Change4Life family snack-swap homework that you might also like to try: https://campaignresources.phe.gov.uk/schools/resources/Family-snack-challenge-leaflet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Activity: Talk through the challenge.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Please feel free to adapt the wording and game to make it suitable to particular ages/ abilities. This is a great way of getting the whole family involved. Ideally send pupils home with the guidance and </a:t>
            </a:r>
            <a:r>
              <a:rPr lang="en-GB" b="0" baseline="0" dirty="0" smtClean="0">
                <a:solidFill>
                  <a:srgbClr val="FF0000"/>
                </a:solidFill>
              </a:rPr>
              <a:t>handout </a:t>
            </a:r>
            <a:r>
              <a:rPr lang="en-GB" b="0" baseline="0" dirty="0" smtClean="0">
                <a:solidFill>
                  <a:srgbClr val="FF0000"/>
                </a:solidFill>
              </a:rPr>
              <a:t>but also the following leaflet for parents to read: https://campaignresources.phe.gov.uk/schools/resources/sugar-facts. Also promote this section of the Change4Life website as it includes advice for parents and videos of other parents that have made ‘swaps’: https://www.nhs.uk/change4life-beta/cutting-back-sugar#l03EwapPIGf2sQ7X.97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Once you have received all the homework back, </a:t>
            </a:r>
            <a:r>
              <a:rPr lang="en-GB" b="0" baseline="0" dirty="0" smtClean="0">
                <a:solidFill>
                  <a:srgbClr val="FF0000"/>
                </a:solidFill>
              </a:rPr>
              <a:t>it is </a:t>
            </a:r>
            <a:r>
              <a:rPr lang="en-GB" b="0" baseline="0" dirty="0" smtClean="0">
                <a:solidFill>
                  <a:srgbClr val="FF0000"/>
                </a:solidFill>
              </a:rPr>
              <a:t>up to the school if they want to reward pupils further with stickers or certificates.  </a:t>
            </a:r>
            <a:endParaRPr lang="en-GB" b="0" dirty="0" smtClean="0">
              <a:solidFill>
                <a:srgbClr val="FF0000"/>
              </a:solidFill>
            </a:endParaRPr>
          </a:p>
          <a:p>
            <a:endParaRPr lang="en-GB" b="0"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9</a:t>
            </a:fld>
            <a:endParaRPr lang="en-GB" dirty="0"/>
          </a:p>
        </p:txBody>
      </p:sp>
    </p:spTree>
    <p:extLst>
      <p:ext uri="{BB962C8B-B14F-4D97-AF65-F5344CB8AC3E}">
        <p14:creationId xmlns:p14="http://schemas.microsoft.com/office/powerpoint/2010/main" val="241380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Note to teachers: </a:t>
            </a:r>
            <a:r>
              <a:rPr lang="en-GB" b="0" baseline="0" dirty="0" smtClean="0">
                <a:solidFill>
                  <a:srgbClr val="FF0000"/>
                </a:solidFill>
              </a:rPr>
              <a:t>At this stage we suggest setting a whole family homework as a way to spread the Sugar Smart message to the wider family. This can be designed to be cross-curricular, like our example, or you can remove the maths element and just go for a diary style homework noting their swaps. You are also welcome to design your own homework. There is also a Change4Life family snack-swap homework that you might also like to try: https://campaignresources.phe.gov.uk/schools/resources/Family-snack-challenge-leaflet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smtClean="0">
                <a:solidFill>
                  <a:srgbClr val="FF0000"/>
                </a:solidFill>
              </a:rPr>
              <a:t>Activity: Talk through the challenge.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Please feel free to adapt the wording and game to make it suitable to particular ages/ abilities. This is a great way of getting the whole family involved. Ideally send pupils home with the guidance and grid but also the following leaflet for parents to read: https://campaignresources.phe.gov.uk/schools/resources/sugar-facts. Also promote this section of the Change4Life website as it includes advice for parents and videos of other parents that have made ‘swaps’: https://www.nhs.uk/change4life-beta/cutting-back-sugar#l03EwapPIGf2sQ7X.97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FF0000"/>
                </a:solidFill>
              </a:rPr>
              <a:t>Once you have received all the homework back, tot up the grand total of ‘savings’ for the whole school and, if possible, buy that much sugar in bags to show students how much they have saved in a future assembly.  It is up to the school if they want to reward pupils further with stickers or certificates.  </a:t>
            </a:r>
            <a:endParaRPr lang="en-GB" b="0" dirty="0" smtClean="0">
              <a:solidFill>
                <a:srgbClr val="FF0000"/>
              </a:solidFill>
            </a:endParaRPr>
          </a:p>
          <a:p>
            <a:endParaRPr lang="en-GB" b="0" dirty="0"/>
          </a:p>
        </p:txBody>
      </p:sp>
      <p:sp>
        <p:nvSpPr>
          <p:cNvPr id="4" name="Slide Number Placeholder 3"/>
          <p:cNvSpPr>
            <a:spLocks noGrp="1"/>
          </p:cNvSpPr>
          <p:nvPr>
            <p:ph type="sldNum" sz="quarter" idx="10"/>
          </p:nvPr>
        </p:nvSpPr>
        <p:spPr/>
        <p:txBody>
          <a:bodyPr/>
          <a:lstStyle/>
          <a:p>
            <a:fld id="{F34CEA68-95BA-4932-967C-C0AC9DB4EDE9}" type="slidenum">
              <a:rPr lang="en-GB" smtClean="0"/>
              <a:pPr/>
              <a:t>10</a:t>
            </a:fld>
            <a:endParaRPr lang="en-GB" dirty="0"/>
          </a:p>
        </p:txBody>
      </p:sp>
    </p:spTree>
    <p:extLst>
      <p:ext uri="{BB962C8B-B14F-4D97-AF65-F5344CB8AC3E}">
        <p14:creationId xmlns:p14="http://schemas.microsoft.com/office/powerpoint/2010/main" val="241380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682340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307535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992442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235477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3746629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65488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932920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435301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826328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1904913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01AA2-CE89-4CFF-9936-3E91AFDD8E9E}" type="datetimeFigureOut">
              <a:rPr lang="en-GB" smtClean="0"/>
              <a:pPr/>
              <a:t>22/01/2018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3306547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E01AA2-CE89-4CFF-9936-3E91AFDD8E9E}" type="datetimeFigureOut">
              <a:rPr lang="en-GB" smtClean="0"/>
              <a:pPr/>
              <a:t>22/01/2018</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A68FB2-9B80-4E58-B512-E443DCC4E150}" type="slidenum">
              <a:rPr lang="en-GB" smtClean="0"/>
              <a:pPr/>
              <a:t>‹#›</a:t>
            </a:fld>
            <a:endParaRPr lang="en-GB" dirty="0"/>
          </a:p>
        </p:txBody>
      </p:sp>
    </p:spTree>
    <p:extLst>
      <p:ext uri="{BB962C8B-B14F-4D97-AF65-F5344CB8AC3E}">
        <p14:creationId xmlns:p14="http://schemas.microsoft.com/office/powerpoint/2010/main" val="2698950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3.tiff"/></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3.tiff"/></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12"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5.png"/><Relationship Id="rId5" Type="http://schemas.openxmlformats.org/officeDocument/2006/relationships/diagramData" Target="../diagrams/data1.xml"/><Relationship Id="rId10" Type="http://schemas.openxmlformats.org/officeDocument/2006/relationships/image" Target="../media/image4.png"/><Relationship Id="rId4" Type="http://schemas.openxmlformats.org/officeDocument/2006/relationships/image" Target="../media/image3.tiff"/><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tif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tiff"/></Relationships>
</file>

<file path=ppt/slides/_rels/slide6.xml.rels><?xml version="1.0" encoding="UTF-8" standalone="yes"?>
<Relationships xmlns="http://schemas.openxmlformats.org/package/2006/relationships"><Relationship Id="rId8" Type="http://schemas.openxmlformats.org/officeDocument/2006/relationships/image" Target="../media/image3.tiff"/><Relationship Id="rId13" Type="http://schemas.openxmlformats.org/officeDocument/2006/relationships/image" Target="../media/image14.jpeg"/><Relationship Id="rId18" Type="http://schemas.openxmlformats.org/officeDocument/2006/relationships/image" Target="../media/image17.png"/><Relationship Id="rId3" Type="http://schemas.openxmlformats.org/officeDocument/2006/relationships/hyperlink" Target="http://www.google.co.uk/url?sa=i&amp;rct=j&amp;q=&amp;esrc=s&amp;frm=1&amp;source=images&amp;cd=&amp;cad=rja&amp;uact=8&amp;ved=0CAcQjRxqFQoTCK6usfHV58cCFUcq2wodCHcBUQ&amp;url=http://www.todayifoundout.com/index.php/2010/10/why-milk-is-white/&amp;psig=AFQjCNELzI8CODq5tO-WeXCDdDyacmohvQ&amp;ust=1441809708170018" TargetMode="External"/><Relationship Id="rId7" Type="http://schemas.openxmlformats.org/officeDocument/2006/relationships/image" Target="../media/image2.png"/><Relationship Id="rId12" Type="http://schemas.openxmlformats.org/officeDocument/2006/relationships/image" Target="../media/image13.jpeg"/><Relationship Id="rId17" Type="http://schemas.openxmlformats.org/officeDocument/2006/relationships/hyperlink" Target="http://www.google.co.uk/url?sa=i&amp;rct=j&amp;q=&amp;esrc=s&amp;frm=1&amp;source=images&amp;cd=&amp;cad=rja&amp;uact=8&amp;ved=0CAcQjRxqFQoTCKSfn5y7y8cCFW4s2wod-QgG_Q&amp;url=http://people.rit.edu/kge3737/320/project2/recipes.html&amp;ei=pingVaS0Gu7Y7Ab5kZjoDw&amp;psig=AFQjCNEpMzGyYWlwW3QvdGAGdRgkX6aI3A&amp;ust=1440840477231274" TargetMode="External"/><Relationship Id="rId2" Type="http://schemas.openxmlformats.org/officeDocument/2006/relationships/notesSlide" Target="../notesSlides/notesSlide5.xml"/><Relationship Id="rId16"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hyperlink" Target="http://www.google.co.uk/url?sa=i&amp;rct=j&amp;q=&amp;esrc=s&amp;frm=1&amp;source=images&amp;cd=&amp;cad=rja&amp;uact=8&amp;ved=0CAcQjRxqFQoTCNjI-eqZlMYCFfEH2wodYbEAxw&amp;url=http://www.nzpress.net/news/monster-energy-drink&amp;ei=zBSAVdiyIvGP7Abh4oK4DA&amp;bvm=bv.96041959,d.bGg&amp;psig=AFQjCNHSa3e5j2Rg7bV7smRPTvWs-HGxwg&amp;ust=1434543684793913" TargetMode="External"/><Relationship Id="rId5" Type="http://schemas.openxmlformats.org/officeDocument/2006/relationships/hyperlink" Target="http://www.google.co.uk/url?sa=i&amp;rct=j&amp;q=&amp;esrc=s&amp;frm=1&amp;source=images&amp;cd=&amp;cad=rja&amp;uact=8&amp;ved=0CAcQjRw&amp;url=http://www.nutritionalbenefits.co.uk/can-fruit-make-fat/&amp;ei=kbZxVffINOfD7ga-6YPYCg&amp;bvm=bv.95039771,d.bGg&amp;psig=AFQjCNF0_lLDKDpdzjxqKQJx_GFjRmdBeg&amp;ust=1433602057820098" TargetMode="External"/><Relationship Id="rId15" Type="http://schemas.openxmlformats.org/officeDocument/2006/relationships/image" Target="../media/image15.png"/><Relationship Id="rId10" Type="http://schemas.openxmlformats.org/officeDocument/2006/relationships/image" Target="../media/image12.jpeg"/><Relationship Id="rId4" Type="http://schemas.openxmlformats.org/officeDocument/2006/relationships/image" Target="../media/image10.jpeg"/><Relationship Id="rId9" Type="http://schemas.openxmlformats.org/officeDocument/2006/relationships/hyperlink" Target="http://www.google.co.uk/url?sa=i&amp;rct=j&amp;q=&amp;esrc=s&amp;frm=1&amp;source=images&amp;cd=&amp;cad=rja&amp;uact=8&amp;ved=0CAcQjRxqFQoTCMOVz9m0lckCFQa3FAod7K0CWA&amp;url=http://guide.alibaba.com/shop/robinsons-fruit-shoot-no-added-sugar-summer-fruits-juice-drinks-275ml-case-of-12_4560002.html&amp;psig=AFQjCNEM8QwawFkc3RRjILw1n_KQmaX_fg&amp;ust=1447779400120647" TargetMode="External"/><Relationship Id="rId14" Type="http://schemas.openxmlformats.org/officeDocument/2006/relationships/hyperlink" Target="http://www.google.co.uk/url?sa=i&amp;rct=j&amp;q=&amp;esrc=s&amp;frm=1&amp;source=images&amp;cd=&amp;cad=rja&amp;uact=8&amp;ved=0CAcQjRw&amp;url=http://www.bearnibbles.co.uk/yoyos&amp;ei=lbdxVY6gJsm17gaL0oKADQ&amp;psig=AFQjCNEOIKs_t6VU_pFoXQvqxmuRcdGCjw&amp;ust=1433602290835199"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52736"/>
            <a:ext cx="7772400" cy="1470025"/>
          </a:xfrm>
        </p:spPr>
        <p:txBody>
          <a:bodyPr/>
          <a:lstStyle/>
          <a:p>
            <a:r>
              <a:rPr lang="en-GB" b="1" dirty="0" smtClean="0"/>
              <a:t>Bristol Healthy Schools </a:t>
            </a:r>
            <a:br>
              <a:rPr lang="en-GB" b="1" dirty="0" smtClean="0"/>
            </a:br>
            <a:r>
              <a:rPr lang="en-GB" b="1" dirty="0" smtClean="0"/>
              <a:t>Sugar Smart Assembly: Snacks</a:t>
            </a:r>
            <a:endParaRPr lang="en-GB" b="1"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852936"/>
            <a:ext cx="5991225" cy="3724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3" name="TextBox 2"/>
          <p:cNvSpPr txBox="1"/>
          <p:nvPr/>
        </p:nvSpPr>
        <p:spPr>
          <a:xfrm>
            <a:off x="107504" y="2852936"/>
            <a:ext cx="3384376" cy="1446550"/>
          </a:xfrm>
          <a:prstGeom prst="rect">
            <a:avLst/>
          </a:prstGeom>
          <a:noFill/>
        </p:spPr>
        <p:txBody>
          <a:bodyPr wrap="square" rtlCol="0">
            <a:spAutoFit/>
          </a:bodyPr>
          <a:lstStyle/>
          <a:p>
            <a:r>
              <a:rPr lang="en-GB" sz="4400" b="1" dirty="0" smtClean="0">
                <a:solidFill>
                  <a:srgbClr val="0070C0"/>
                </a:solidFill>
              </a:rPr>
              <a:t>You might be smart….</a:t>
            </a:r>
            <a:endParaRPr lang="en-GB" sz="4400" b="1" dirty="0">
              <a:solidFill>
                <a:srgbClr val="0070C0"/>
              </a:solidFill>
            </a:endParaRPr>
          </a:p>
        </p:txBody>
      </p:sp>
      <p:sp>
        <p:nvSpPr>
          <p:cNvPr id="4" name="TextBox 3"/>
          <p:cNvSpPr txBox="1"/>
          <p:nvPr/>
        </p:nvSpPr>
        <p:spPr>
          <a:xfrm>
            <a:off x="6106231" y="2852936"/>
            <a:ext cx="3037769" cy="2123658"/>
          </a:xfrm>
          <a:prstGeom prst="rect">
            <a:avLst/>
          </a:prstGeom>
          <a:noFill/>
        </p:spPr>
        <p:txBody>
          <a:bodyPr wrap="square" rtlCol="0">
            <a:spAutoFit/>
          </a:bodyPr>
          <a:lstStyle/>
          <a:p>
            <a:r>
              <a:rPr lang="en-GB" sz="4400" b="1" dirty="0">
                <a:solidFill>
                  <a:srgbClr val="0070C0"/>
                </a:solidFill>
              </a:rPr>
              <a:t>b</a:t>
            </a:r>
            <a:r>
              <a:rPr lang="en-GB" sz="4400" b="1" dirty="0" smtClean="0">
                <a:solidFill>
                  <a:srgbClr val="0070C0"/>
                </a:solidFill>
              </a:rPr>
              <a:t>ut are you </a:t>
            </a:r>
          </a:p>
          <a:p>
            <a:r>
              <a:rPr lang="en-GB" sz="4400" b="1" dirty="0" smtClean="0">
                <a:solidFill>
                  <a:srgbClr val="0070C0"/>
                </a:solidFill>
              </a:rPr>
              <a:t>Sugar Smart?</a:t>
            </a:r>
          </a:p>
        </p:txBody>
      </p:sp>
    </p:spTree>
    <p:extLst>
      <p:ext uri="{BB962C8B-B14F-4D97-AF65-F5344CB8AC3E}">
        <p14:creationId xmlns:p14="http://schemas.microsoft.com/office/powerpoint/2010/main" val="348689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6" name="Rectangle 5"/>
          <p:cNvSpPr/>
          <p:nvPr/>
        </p:nvSpPr>
        <p:spPr>
          <a:xfrm>
            <a:off x="251520" y="692696"/>
            <a:ext cx="704910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Sugar Swap Homework!</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2050" name="Picture 2" descr="C:\Users\brphjd1\AppData\Local\Microsoft\Windows\Temporary Internet Files\Content.IE5\C5EJHSH2\6854355428_99da1f5f89_z[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44651">
            <a:off x="316541" y="1836968"/>
            <a:ext cx="3987527" cy="464003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brphjd1\AppData\Local\Microsoft\Windows\Temporary Internet Files\Content.IE5\C5EJHSH2\6854355428_99da1f5f89_z[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882487">
            <a:off x="4901434" y="1756256"/>
            <a:ext cx="3987527" cy="4640031"/>
          </a:xfrm>
          <a:prstGeom prst="rect">
            <a:avLst/>
          </a:prstGeom>
          <a:noFill/>
          <a:extLst>
            <a:ext uri="{909E8E84-426E-40DD-AFC4-6F175D3DCCD1}">
              <a14:hiddenFill xmlns:a14="http://schemas.microsoft.com/office/drawing/2010/main">
                <a:solidFill>
                  <a:srgbClr val="FFFFFF"/>
                </a:solidFill>
              </a14:hiddenFill>
            </a:ext>
          </a:extLst>
        </p:spPr>
      </p:pic>
      <p:sp>
        <p:nvSpPr>
          <p:cNvPr id="7" name="Curved Up Arrow 6"/>
          <p:cNvSpPr/>
          <p:nvPr/>
        </p:nvSpPr>
        <p:spPr>
          <a:xfrm>
            <a:off x="3203848" y="5805264"/>
            <a:ext cx="2592288" cy="807632"/>
          </a:xfrm>
          <a:prstGeom prst="curvedUp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solidFill>
                <a:schemeClr val="tx1"/>
              </a:solidFill>
            </a:endParaRPr>
          </a:p>
        </p:txBody>
      </p:sp>
      <p:sp>
        <p:nvSpPr>
          <p:cNvPr id="9" name="TextBox 8"/>
          <p:cNvSpPr txBox="1"/>
          <p:nvPr/>
        </p:nvSpPr>
        <p:spPr>
          <a:xfrm rot="452501">
            <a:off x="393767" y="5528264"/>
            <a:ext cx="2820157" cy="553998"/>
          </a:xfrm>
          <a:prstGeom prst="rect">
            <a:avLst/>
          </a:prstGeom>
          <a:noFill/>
        </p:spPr>
        <p:txBody>
          <a:bodyPr wrap="square" rtlCol="0">
            <a:spAutoFit/>
          </a:bodyPr>
          <a:lstStyle/>
          <a:p>
            <a:r>
              <a:rPr lang="en-GB" sz="3000" b="1" dirty="0" smtClean="0">
                <a:solidFill>
                  <a:srgbClr val="FF0000"/>
                </a:solidFill>
              </a:rPr>
              <a:t>I swapped this…</a:t>
            </a:r>
            <a:endParaRPr lang="en-GB" sz="3000" b="1" dirty="0">
              <a:solidFill>
                <a:srgbClr val="FF0000"/>
              </a:solidFill>
            </a:endParaRPr>
          </a:p>
        </p:txBody>
      </p:sp>
      <p:sp>
        <p:nvSpPr>
          <p:cNvPr id="11" name="TextBox 10"/>
          <p:cNvSpPr txBox="1"/>
          <p:nvPr/>
        </p:nvSpPr>
        <p:spPr>
          <a:xfrm rot="21135380">
            <a:off x="5890550" y="5241577"/>
            <a:ext cx="2820157" cy="1015663"/>
          </a:xfrm>
          <a:prstGeom prst="rect">
            <a:avLst/>
          </a:prstGeom>
          <a:noFill/>
        </p:spPr>
        <p:txBody>
          <a:bodyPr wrap="square" rtlCol="0">
            <a:spAutoFit/>
          </a:bodyPr>
          <a:lstStyle/>
          <a:p>
            <a:r>
              <a:rPr lang="en-GB" sz="3000" dirty="0" smtClean="0">
                <a:solidFill>
                  <a:srgbClr val="92D050"/>
                </a:solidFill>
              </a:rPr>
              <a:t>For this less sugary item!</a:t>
            </a:r>
            <a:endParaRPr lang="en-GB" sz="3000" dirty="0">
              <a:solidFill>
                <a:srgbClr val="92D050"/>
              </a:solidFill>
            </a:endParaRPr>
          </a:p>
        </p:txBody>
      </p:sp>
      <p:sp>
        <p:nvSpPr>
          <p:cNvPr id="10" name="TextBox 9"/>
          <p:cNvSpPr txBox="1"/>
          <p:nvPr/>
        </p:nvSpPr>
        <p:spPr>
          <a:xfrm>
            <a:off x="6156176" y="6442605"/>
            <a:ext cx="2808312" cy="369332"/>
          </a:xfrm>
          <a:prstGeom prst="rect">
            <a:avLst/>
          </a:prstGeom>
          <a:noFill/>
        </p:spPr>
        <p:txBody>
          <a:bodyPr wrap="square" rtlCol="0">
            <a:spAutoFit/>
          </a:bodyPr>
          <a:lstStyle/>
          <a:p>
            <a:r>
              <a:rPr lang="en-GB" dirty="0" smtClean="0"/>
              <a:t>My name…………………………..</a:t>
            </a:r>
            <a:endParaRPr lang="en-GB" dirty="0"/>
          </a:p>
        </p:txBody>
      </p:sp>
    </p:spTree>
    <p:extLst>
      <p:ext uri="{BB962C8B-B14F-4D97-AF65-F5344CB8AC3E}">
        <p14:creationId xmlns:p14="http://schemas.microsoft.com/office/powerpoint/2010/main" val="34614230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639" y="673623"/>
            <a:ext cx="8229600" cy="1143000"/>
          </a:xfrm>
        </p:spPr>
        <p:txBody>
          <a:bodyPr/>
          <a:lstStyle/>
          <a:p>
            <a:r>
              <a:rPr lang="en-GB" b="1" dirty="0" smtClean="0"/>
              <a:t>Sugar Smart Schools in Bristol </a:t>
            </a:r>
            <a:endParaRPr lang="en-GB" b="1" dirty="0"/>
          </a:p>
        </p:txBody>
      </p:sp>
      <p:pic>
        <p:nvPicPr>
          <p:cNvPr id="9" name="Picture 8"/>
          <p:cNvPicPr/>
          <p:nvPr/>
        </p:nvPicPr>
        <p:blipFill rotWithShape="1">
          <a:blip r:embed="rId3">
            <a:extLst>
              <a:ext uri="{28A0092B-C50C-407E-A947-70E740481C1C}">
                <a14:useLocalDpi xmlns:a14="http://schemas.microsoft.com/office/drawing/2010/main" val="0"/>
              </a:ext>
            </a:extLst>
          </a:blip>
          <a:srcRect t="1" b="31930"/>
          <a:stretch/>
        </p:blipFill>
        <p:spPr>
          <a:xfrm>
            <a:off x="-22561" y="0"/>
            <a:ext cx="9144000" cy="648929"/>
          </a:xfrm>
          <a:prstGeom prst="rect">
            <a:avLst/>
          </a:prstGeom>
        </p:spPr>
      </p:pic>
      <p:pic>
        <p:nvPicPr>
          <p:cNvPr id="10" name="Picture 9"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3" name="TextBox 2"/>
          <p:cNvSpPr txBox="1"/>
          <p:nvPr/>
        </p:nvSpPr>
        <p:spPr>
          <a:xfrm>
            <a:off x="1331640" y="1988840"/>
            <a:ext cx="6984776" cy="4370427"/>
          </a:xfrm>
          <a:prstGeom prst="rect">
            <a:avLst/>
          </a:prstGeom>
          <a:noFill/>
        </p:spPr>
        <p:txBody>
          <a:bodyPr wrap="square" rtlCol="0">
            <a:spAutoFit/>
          </a:bodyPr>
          <a:lstStyle/>
          <a:p>
            <a:r>
              <a:rPr lang="en-GB" sz="3200" dirty="0" smtClean="0"/>
              <a:t>Bristol City Council are encouraging schools to pledge become Sugar Smart </a:t>
            </a:r>
          </a:p>
          <a:p>
            <a:endParaRPr lang="en-GB" sz="3200" dirty="0"/>
          </a:p>
          <a:p>
            <a:r>
              <a:rPr lang="en-GB" sz="3200" dirty="0" smtClean="0"/>
              <a:t>To do this we have asked schools to promise to do a minimum of 4 out of the 7 pledges.</a:t>
            </a:r>
          </a:p>
          <a:p>
            <a:r>
              <a:rPr lang="en-GB" sz="3200" b="1" dirty="0" smtClean="0"/>
              <a:t> </a:t>
            </a:r>
            <a:endParaRPr lang="en-GB" dirty="0"/>
          </a:p>
          <a:p>
            <a:endParaRPr lang="en-GB" dirty="0" smtClean="0"/>
          </a:p>
          <a:p>
            <a:endParaRPr lang="en-GB" dirty="0"/>
          </a:p>
          <a:p>
            <a:endParaRPr lang="en-GB"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6067" y="4952892"/>
            <a:ext cx="6595922" cy="1572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2247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188640"/>
            <a:ext cx="1282065" cy="698500"/>
          </a:xfrm>
          <a:prstGeom prst="rect">
            <a:avLst/>
          </a:prstGeom>
          <a:noFill/>
          <a:ln>
            <a:noFill/>
          </a:ln>
        </p:spPr>
      </p:pic>
      <p:sp>
        <p:nvSpPr>
          <p:cNvPr id="2" name="Rectangle 1"/>
          <p:cNvSpPr/>
          <p:nvPr/>
        </p:nvSpPr>
        <p:spPr>
          <a:xfrm>
            <a:off x="246317" y="1384726"/>
            <a:ext cx="8598157" cy="5447645"/>
          </a:xfrm>
          <a:prstGeom prst="rect">
            <a:avLst/>
          </a:prstGeom>
        </p:spPr>
        <p:txBody>
          <a:bodyPr wrap="square">
            <a:spAutoFit/>
          </a:bodyPr>
          <a:lstStyle/>
          <a:p>
            <a:endParaRPr lang="en-GB" sz="1600" dirty="0" smtClean="0"/>
          </a:p>
          <a:p>
            <a:r>
              <a:rPr lang="en-GB" sz="3200" dirty="0" smtClean="0"/>
              <a:t>Our school will…</a:t>
            </a:r>
          </a:p>
          <a:p>
            <a:endParaRPr lang="en-GB" sz="2000" dirty="0"/>
          </a:p>
          <a:p>
            <a:pPr marL="285750" lvl="0" indent="-285750">
              <a:buFont typeface="Wingdings" panose="05000000000000000000" pitchFamily="2" charset="2"/>
              <a:buChar char="ü"/>
            </a:pPr>
            <a:r>
              <a:rPr lang="en-GB" sz="2000" dirty="0"/>
              <a:t>w</a:t>
            </a:r>
            <a:r>
              <a:rPr lang="en-GB" sz="2000" dirty="0" smtClean="0"/>
              <a:t>ill undertake </a:t>
            </a:r>
            <a:r>
              <a:rPr lang="en-GB" sz="2000" dirty="0"/>
              <a:t>three Sugar Smart assemblies per school </a:t>
            </a:r>
            <a:r>
              <a:rPr lang="en-GB" sz="2000" dirty="0" smtClean="0"/>
              <a:t>year.</a:t>
            </a:r>
          </a:p>
          <a:p>
            <a:pPr lvl="0"/>
            <a:endParaRPr lang="en-GB" sz="2000" dirty="0"/>
          </a:p>
          <a:p>
            <a:pPr marL="285750" lvl="0" indent="-285750">
              <a:buFont typeface="Wingdings" panose="05000000000000000000" pitchFamily="2" charset="2"/>
              <a:buChar char="ü"/>
            </a:pPr>
            <a:r>
              <a:rPr lang="en-GB" sz="2000" dirty="0"/>
              <a:t>w</a:t>
            </a:r>
            <a:r>
              <a:rPr lang="en-GB" sz="2000" dirty="0" smtClean="0"/>
              <a:t>ill promote </a:t>
            </a:r>
            <a:r>
              <a:rPr lang="en-GB" sz="2000" dirty="0"/>
              <a:t>the Sugar Smart logo and key messages to parents/carers, staff and young people, via our school website, the school newsletter and around school. </a:t>
            </a:r>
            <a:endParaRPr lang="en-GB" sz="2000" dirty="0" smtClean="0"/>
          </a:p>
          <a:p>
            <a:pPr lvl="0"/>
            <a:endParaRPr lang="en-GB" sz="2000" dirty="0"/>
          </a:p>
          <a:p>
            <a:pPr marL="285750" lvl="0" indent="-285750">
              <a:buFont typeface="Wingdings" panose="05000000000000000000" pitchFamily="2" charset="2"/>
              <a:buChar char="ü"/>
            </a:pPr>
            <a:r>
              <a:rPr lang="en-GB" sz="2000" dirty="0" smtClean="0"/>
              <a:t>be </a:t>
            </a:r>
            <a:r>
              <a:rPr lang="en-GB" sz="2000" dirty="0"/>
              <a:t>compliant to the National School Food Standards for lunch and for food other than school lunch</a:t>
            </a:r>
            <a:r>
              <a:rPr lang="en-GB" sz="2000" dirty="0" smtClean="0"/>
              <a:t>.</a:t>
            </a:r>
          </a:p>
          <a:p>
            <a:pPr lvl="0"/>
            <a:endParaRPr lang="en-GB" sz="2000" dirty="0" smtClean="0"/>
          </a:p>
          <a:p>
            <a:pPr marL="285750" lvl="0" indent="-285750">
              <a:buFont typeface="Wingdings" panose="05000000000000000000" pitchFamily="2" charset="2"/>
              <a:buChar char="ü"/>
            </a:pPr>
            <a:r>
              <a:rPr lang="en-GB" sz="2000" dirty="0" smtClean="0"/>
              <a:t> actively</a:t>
            </a:r>
            <a:r>
              <a:rPr lang="en-GB" sz="2000" dirty="0"/>
              <a:t> promote and encourage Sugar Smart drinks throughout the school site e.g. water and milk</a:t>
            </a:r>
            <a:r>
              <a:rPr lang="en-GB" sz="2000" dirty="0" smtClean="0"/>
              <a:t>.</a:t>
            </a:r>
          </a:p>
          <a:p>
            <a:pPr lvl="0"/>
            <a:endParaRPr lang="en-GB" sz="2000" dirty="0"/>
          </a:p>
          <a:p>
            <a:pPr marL="285750" lvl="0" indent="-285750">
              <a:buFont typeface="Wingdings" panose="05000000000000000000" pitchFamily="2" charset="2"/>
              <a:buChar char="ü"/>
            </a:pPr>
            <a:r>
              <a:rPr lang="en-GB" sz="2000" dirty="0" smtClean="0"/>
              <a:t> participate </a:t>
            </a:r>
            <a:r>
              <a:rPr lang="en-GB" sz="2000" dirty="0"/>
              <a:t>in Fruity Fridays with everybody in school bringing or buying only fresh fruit / veg and Sugar Smart drinks for Tuck</a:t>
            </a:r>
            <a:r>
              <a:rPr lang="en-GB" sz="2000" dirty="0" smtClean="0"/>
              <a:t>.</a:t>
            </a:r>
            <a:endParaRPr lang="en-GB" sz="2000" dirty="0"/>
          </a:p>
        </p:txBody>
      </p:sp>
      <p:sp>
        <p:nvSpPr>
          <p:cNvPr id="3" name="TextBox 2"/>
          <p:cNvSpPr txBox="1"/>
          <p:nvPr/>
        </p:nvSpPr>
        <p:spPr>
          <a:xfrm>
            <a:off x="251520" y="836712"/>
            <a:ext cx="8208912" cy="707886"/>
          </a:xfrm>
          <a:prstGeom prst="rect">
            <a:avLst/>
          </a:prstGeom>
          <a:noFill/>
        </p:spPr>
        <p:txBody>
          <a:bodyPr wrap="square" rtlCol="0">
            <a:spAutoFit/>
          </a:bodyPr>
          <a:lstStyle/>
          <a:p>
            <a:r>
              <a:rPr lang="en-GB" sz="4000" b="1" dirty="0" smtClean="0"/>
              <a:t>Our School Sugar Smart Pledge 2017</a:t>
            </a:r>
            <a:endParaRPr lang="en-GB" sz="4000" b="1" dirty="0"/>
          </a:p>
        </p:txBody>
      </p:sp>
    </p:spTree>
    <p:extLst>
      <p:ext uri="{BB962C8B-B14F-4D97-AF65-F5344CB8AC3E}">
        <p14:creationId xmlns:p14="http://schemas.microsoft.com/office/powerpoint/2010/main" val="2174672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6" name="Rectangle 5"/>
          <p:cNvSpPr/>
          <p:nvPr/>
        </p:nvSpPr>
        <p:spPr>
          <a:xfrm>
            <a:off x="528940" y="789461"/>
            <a:ext cx="7704856" cy="3785652"/>
          </a:xfrm>
          <a:prstGeom prst="rect">
            <a:avLst/>
          </a:prstGeom>
        </p:spPr>
        <p:txBody>
          <a:bodyPr wrap="square">
            <a:spAutoFit/>
          </a:bodyPr>
          <a:lstStyle/>
          <a:p>
            <a:pPr marL="285750" lvl="0" indent="-285750">
              <a:buFont typeface="Wingdings" panose="05000000000000000000" pitchFamily="2" charset="2"/>
              <a:buChar char="ü"/>
            </a:pPr>
            <a:r>
              <a:rPr lang="en-GB" sz="2000" dirty="0" smtClean="0"/>
              <a:t>Help staff to be Sugar Smart.</a:t>
            </a:r>
          </a:p>
          <a:p>
            <a:pPr marL="285750" lvl="0" indent="-285750">
              <a:buFont typeface="Wingdings" panose="05000000000000000000" pitchFamily="2" charset="2"/>
              <a:buChar char="ü"/>
            </a:pPr>
            <a:endParaRPr lang="en-GB" sz="2000" dirty="0"/>
          </a:p>
          <a:p>
            <a:pPr marL="285750" lvl="0" indent="-285750">
              <a:buFont typeface="Wingdings" panose="05000000000000000000" pitchFamily="2" charset="2"/>
              <a:buChar char="ü"/>
            </a:pPr>
            <a:r>
              <a:rPr lang="en-GB" sz="2000" dirty="0"/>
              <a:t>have a Sugar Smart Breakfast club. To do this the </a:t>
            </a:r>
            <a:r>
              <a:rPr lang="en-GB" sz="2000" dirty="0" smtClean="0"/>
              <a:t>school </a:t>
            </a:r>
            <a:r>
              <a:rPr lang="en-GB" sz="2000" dirty="0"/>
              <a:t>commits to undertake 2 of the following 3 in addition to complying with the National School Food Standards for food other than lunch:</a:t>
            </a:r>
          </a:p>
          <a:p>
            <a:pPr lvl="0"/>
            <a:r>
              <a:rPr lang="en-GB" sz="2000" dirty="0"/>
              <a:t>	</a:t>
            </a:r>
            <a:r>
              <a:rPr lang="en-GB" sz="2000" dirty="0" smtClean="0"/>
              <a:t>- Dilute </a:t>
            </a:r>
            <a:r>
              <a:rPr lang="en-GB" sz="2000" dirty="0"/>
              <a:t>fruit juice 50/50 with water.</a:t>
            </a:r>
          </a:p>
          <a:p>
            <a:pPr lvl="0"/>
            <a:r>
              <a:rPr lang="en-GB" sz="2000" dirty="0"/>
              <a:t>	</a:t>
            </a:r>
            <a:r>
              <a:rPr lang="en-GB" sz="2000" dirty="0" smtClean="0"/>
              <a:t>- Have </a:t>
            </a:r>
            <a:r>
              <a:rPr lang="en-GB" sz="2000" dirty="0"/>
              <a:t>at least 2 days free of sugary toast toppings. Try options </a:t>
            </a:r>
            <a:r>
              <a:rPr lang="en-GB" sz="2000" dirty="0" smtClean="0"/>
              <a:t>	such </a:t>
            </a:r>
            <a:r>
              <a:rPr lang="en-GB" sz="2000" dirty="0"/>
              <a:t>as; 	</a:t>
            </a:r>
            <a:r>
              <a:rPr lang="en-GB" sz="2000" dirty="0" smtClean="0"/>
              <a:t>mashed </a:t>
            </a:r>
            <a:r>
              <a:rPr lang="en-GB" sz="2000" dirty="0"/>
              <a:t>banana, marmite, eggs, cheese, soft cheese, </a:t>
            </a:r>
            <a:r>
              <a:rPr lang="en-GB" sz="2000" dirty="0" smtClean="0"/>
              <a:t>	low </a:t>
            </a:r>
            <a:r>
              <a:rPr lang="en-GB" sz="2000" dirty="0"/>
              <a:t>sugar baked 	</a:t>
            </a:r>
            <a:r>
              <a:rPr lang="en-GB" sz="2000" dirty="0" smtClean="0"/>
              <a:t>beans</a:t>
            </a:r>
            <a:r>
              <a:rPr lang="en-GB" sz="2000" dirty="0"/>
              <a:t>, spaghetti hoops, tomatoes, avocados, </a:t>
            </a:r>
            <a:r>
              <a:rPr lang="en-GB" sz="2000" dirty="0" smtClean="0"/>
              <a:t>	mushrooms</a:t>
            </a:r>
            <a:r>
              <a:rPr lang="en-GB" sz="2000" dirty="0"/>
              <a:t>, hummus, </a:t>
            </a:r>
            <a:r>
              <a:rPr lang="en-GB" sz="2000" dirty="0" smtClean="0"/>
              <a:t>tuna</a:t>
            </a:r>
            <a:r>
              <a:rPr lang="en-GB" sz="2000" dirty="0"/>
              <a:t>, mackerel, ham or tofu. </a:t>
            </a:r>
          </a:p>
          <a:p>
            <a:pPr lvl="0"/>
            <a:r>
              <a:rPr lang="en-GB" sz="2000" dirty="0"/>
              <a:t>	</a:t>
            </a:r>
            <a:r>
              <a:rPr lang="en-GB" sz="2000" dirty="0" smtClean="0"/>
              <a:t>- Offer </a:t>
            </a:r>
            <a:r>
              <a:rPr lang="en-GB" sz="2000" dirty="0"/>
              <a:t>natural yogurts with fruit to sweeten rather than sugary 	</a:t>
            </a:r>
            <a:r>
              <a:rPr lang="en-GB" sz="2000" dirty="0" smtClean="0"/>
              <a:t>flavoured </a:t>
            </a:r>
            <a:r>
              <a:rPr lang="en-GB" sz="2000" dirty="0"/>
              <a:t>yogurts.</a:t>
            </a:r>
          </a:p>
        </p:txBody>
      </p:sp>
    </p:spTree>
    <p:extLst>
      <p:ext uri="{BB962C8B-B14F-4D97-AF65-F5344CB8AC3E}">
        <p14:creationId xmlns:p14="http://schemas.microsoft.com/office/powerpoint/2010/main" val="1004513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291816" y="986092"/>
            <a:ext cx="8096608" cy="707886"/>
          </a:xfrm>
          <a:prstGeom prst="rect">
            <a:avLst/>
          </a:prstGeom>
          <a:noFill/>
        </p:spPr>
        <p:txBody>
          <a:bodyPr wrap="square" rtlCol="0">
            <a:spAutoFit/>
          </a:bodyPr>
          <a:lstStyle/>
          <a:p>
            <a:pPr marL="0" indent="0">
              <a:buNone/>
            </a:pPr>
            <a:r>
              <a:rPr lang="en-GB" sz="4000" b="1" dirty="0" smtClean="0"/>
              <a:t>What next…?</a:t>
            </a:r>
            <a:endParaRPr lang="en-GB" sz="4000" b="1" dirty="0"/>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Tree>
    <p:extLst>
      <p:ext uri="{BB962C8B-B14F-4D97-AF65-F5344CB8AC3E}">
        <p14:creationId xmlns:p14="http://schemas.microsoft.com/office/powerpoint/2010/main" val="41184701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11" name="Picture 10"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62090" y="1008930"/>
            <a:ext cx="9081910" cy="1754326"/>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What’s the maximum amount</a:t>
            </a:r>
          </a:p>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of sugar we can have?</a:t>
            </a:r>
            <a:endPar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5" name="Diagram 4"/>
          <p:cNvGraphicFramePr/>
          <p:nvPr>
            <p:extLst>
              <p:ext uri="{D42A27DB-BD31-4B8C-83A1-F6EECF244321}">
                <p14:modId xmlns:p14="http://schemas.microsoft.com/office/powerpoint/2010/main" val="2028636650"/>
              </p:ext>
            </p:extLst>
          </p:nvPr>
        </p:nvGraphicFramePr>
        <p:xfrm>
          <a:off x="395536" y="2763256"/>
          <a:ext cx="8280920" cy="361807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TextBox 5"/>
          <p:cNvSpPr txBox="1"/>
          <p:nvPr/>
        </p:nvSpPr>
        <p:spPr>
          <a:xfrm>
            <a:off x="539552" y="3212976"/>
            <a:ext cx="792088" cy="584775"/>
          </a:xfrm>
          <a:prstGeom prst="rect">
            <a:avLst/>
          </a:prstGeom>
          <a:noFill/>
        </p:spPr>
        <p:txBody>
          <a:bodyPr wrap="square" rtlCol="0">
            <a:spAutoFit/>
          </a:bodyPr>
          <a:lstStyle/>
          <a:p>
            <a:r>
              <a:rPr lang="en-GB" sz="3200" b="1" dirty="0" smtClean="0"/>
              <a:t>4-6 </a:t>
            </a:r>
            <a:endParaRPr lang="en-GB" sz="3200" b="1" dirty="0"/>
          </a:p>
        </p:txBody>
      </p:sp>
      <p:sp>
        <p:nvSpPr>
          <p:cNvPr id="12" name="TextBox 11"/>
          <p:cNvSpPr txBox="1"/>
          <p:nvPr/>
        </p:nvSpPr>
        <p:spPr>
          <a:xfrm>
            <a:off x="683568" y="4293096"/>
            <a:ext cx="1008112" cy="584775"/>
          </a:xfrm>
          <a:prstGeom prst="rect">
            <a:avLst/>
          </a:prstGeom>
          <a:noFill/>
        </p:spPr>
        <p:txBody>
          <a:bodyPr wrap="square" rtlCol="0">
            <a:spAutoFit/>
          </a:bodyPr>
          <a:lstStyle/>
          <a:p>
            <a:r>
              <a:rPr lang="en-GB" sz="3200" b="1" dirty="0" smtClean="0"/>
              <a:t>7-10</a:t>
            </a:r>
            <a:endParaRPr lang="en-GB" sz="3200" b="1" dirty="0"/>
          </a:p>
        </p:txBody>
      </p:sp>
      <p:sp>
        <p:nvSpPr>
          <p:cNvPr id="13" name="TextBox 12"/>
          <p:cNvSpPr txBox="1"/>
          <p:nvPr/>
        </p:nvSpPr>
        <p:spPr>
          <a:xfrm>
            <a:off x="459148" y="5373216"/>
            <a:ext cx="1008112" cy="584775"/>
          </a:xfrm>
          <a:prstGeom prst="rect">
            <a:avLst/>
          </a:prstGeom>
          <a:noFill/>
        </p:spPr>
        <p:txBody>
          <a:bodyPr wrap="square" rtlCol="0">
            <a:spAutoFit/>
          </a:bodyPr>
          <a:lstStyle/>
          <a:p>
            <a:r>
              <a:rPr lang="en-GB" sz="3200" b="1" dirty="0" smtClean="0"/>
              <a:t>11+</a:t>
            </a:r>
            <a:endParaRPr lang="en-GB" sz="3200" b="1" dirty="0"/>
          </a:p>
        </p:txBody>
      </p:sp>
      <p:sp>
        <p:nvSpPr>
          <p:cNvPr id="14" name="TextBox 13"/>
          <p:cNvSpPr txBox="1"/>
          <p:nvPr/>
        </p:nvSpPr>
        <p:spPr>
          <a:xfrm>
            <a:off x="171386" y="2412177"/>
            <a:ext cx="1016238" cy="584775"/>
          </a:xfrm>
          <a:prstGeom prst="rect">
            <a:avLst/>
          </a:prstGeom>
          <a:noFill/>
        </p:spPr>
        <p:txBody>
          <a:bodyPr wrap="square" rtlCol="0">
            <a:spAutoFit/>
          </a:bodyPr>
          <a:lstStyle/>
          <a:p>
            <a:r>
              <a:rPr lang="en-GB" sz="3200" b="1" dirty="0" smtClean="0">
                <a:solidFill>
                  <a:srgbClr val="00B050"/>
                </a:solidFill>
              </a:rPr>
              <a:t>AGE</a:t>
            </a:r>
            <a:endParaRPr lang="en-GB" sz="3200" b="1" dirty="0">
              <a:solidFill>
                <a:srgbClr val="00B050"/>
              </a:solidFill>
            </a:endParaRPr>
          </a:p>
        </p:txBody>
      </p:sp>
      <p:pic>
        <p:nvPicPr>
          <p:cNvPr id="7"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9524897">
            <a:off x="8211864" y="2553346"/>
            <a:ext cx="502336" cy="1570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9827989">
            <a:off x="7800152" y="3903276"/>
            <a:ext cx="598750" cy="1232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19885849">
            <a:off x="7327750" y="5275392"/>
            <a:ext cx="615890" cy="989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4566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291815" y="986092"/>
            <a:ext cx="6841605" cy="707886"/>
          </a:xfrm>
          <a:prstGeom prst="rect">
            <a:avLst/>
          </a:prstGeom>
          <a:noFill/>
        </p:spPr>
        <p:txBody>
          <a:bodyPr wrap="square" rtlCol="0">
            <a:spAutoFit/>
          </a:bodyPr>
          <a:lstStyle/>
          <a:p>
            <a:pPr marL="0" indent="0">
              <a:buNone/>
            </a:pPr>
            <a:r>
              <a:rPr lang="en-GB" sz="4000" b="1" dirty="0" smtClean="0"/>
              <a:t>What are </a:t>
            </a:r>
            <a:r>
              <a:rPr lang="en-GB" sz="4000" b="1" dirty="0" smtClean="0">
                <a:solidFill>
                  <a:srgbClr val="00B0F0"/>
                </a:solidFill>
              </a:rPr>
              <a:t>added/ free sugars</a:t>
            </a:r>
            <a:r>
              <a:rPr lang="en-GB" sz="4000" b="1" dirty="0" smtClean="0"/>
              <a:t>? </a:t>
            </a:r>
            <a:endParaRPr lang="en-GB" sz="4000" b="1" dirty="0"/>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1844824"/>
            <a:ext cx="7000875" cy="391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1510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179512" y="692696"/>
            <a:ext cx="6841605" cy="707886"/>
          </a:xfrm>
          <a:prstGeom prst="rect">
            <a:avLst/>
          </a:prstGeom>
          <a:noFill/>
        </p:spPr>
        <p:txBody>
          <a:bodyPr wrap="square" rtlCol="0">
            <a:spAutoFit/>
          </a:bodyPr>
          <a:lstStyle/>
          <a:p>
            <a:pPr marL="0" indent="0">
              <a:buNone/>
            </a:pPr>
            <a:r>
              <a:rPr lang="en-GB" sz="4000" b="1" dirty="0" smtClean="0"/>
              <a:t>How do you find the sugars?</a:t>
            </a:r>
            <a:endParaRPr lang="en-GB" sz="4000" b="1" dirty="0"/>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pic>
        <p:nvPicPr>
          <p:cNvPr id="1026" name="Picture 2" descr="C:\Users\brphjd1\AppData\Local\Microsoft\Windows\Temporary Internet Files\Content.IE5\U5JKRM4V\mujerdetective[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79328" y="3068960"/>
            <a:ext cx="3091658" cy="3760538"/>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Image result for food label uk"/>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 name="AutoShape 6" descr="Image result for food label uk"/>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054222799"/>
              </p:ext>
            </p:extLst>
          </p:nvPr>
        </p:nvGraphicFramePr>
        <p:xfrm>
          <a:off x="424926" y="1484784"/>
          <a:ext cx="4236689" cy="5153544"/>
        </p:xfrm>
        <a:graphic>
          <a:graphicData uri="http://schemas.openxmlformats.org/drawingml/2006/table">
            <a:tbl>
              <a:tblPr firstRow="1" bandRow="1">
                <a:tableStyleId>{5C22544A-7EE6-4342-B048-85BDC9FD1C3A}</a:tableStyleId>
              </a:tblPr>
              <a:tblGrid>
                <a:gridCol w="1342803"/>
                <a:gridCol w="1342803"/>
                <a:gridCol w="1342803"/>
                <a:gridCol w="208280"/>
              </a:tblGrid>
              <a:tr h="534006">
                <a:tc gridSpan="4">
                  <a:txBody>
                    <a:bodyPr/>
                    <a:lstStyle/>
                    <a:p>
                      <a:pPr algn="ctr"/>
                      <a:r>
                        <a:rPr lang="en-GB" sz="1500" b="0" dirty="0" smtClean="0"/>
                        <a:t>Nutritional information</a:t>
                      </a:r>
                      <a:endParaRPr lang="en-GB" sz="1500" b="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534006">
                <a:tc>
                  <a:txBody>
                    <a:bodyPr/>
                    <a:lstStyle/>
                    <a:p>
                      <a:r>
                        <a:rPr lang="en-GB" sz="1500" dirty="0" smtClean="0"/>
                        <a:t>Typical</a:t>
                      </a:r>
                      <a:r>
                        <a:rPr lang="en-GB" sz="1500" baseline="0" dirty="0" smtClean="0"/>
                        <a:t> Values</a:t>
                      </a:r>
                      <a:endParaRPr lang="en-GB" sz="1500" dirty="0"/>
                    </a:p>
                  </a:txBody>
                  <a:tcPr/>
                </a:tc>
                <a:tc>
                  <a:txBody>
                    <a:bodyPr/>
                    <a:lstStyle/>
                    <a:p>
                      <a:r>
                        <a:rPr lang="en-GB" sz="1500" dirty="0" smtClean="0"/>
                        <a:t>Per 100g</a:t>
                      </a:r>
                      <a:endParaRPr lang="en-GB" sz="1500" dirty="0"/>
                    </a:p>
                  </a:txBody>
                  <a:tcPr/>
                </a:tc>
                <a:tc>
                  <a:txBody>
                    <a:bodyPr/>
                    <a:lstStyle/>
                    <a:p>
                      <a:r>
                        <a:rPr lang="en-GB" sz="1500" dirty="0" smtClean="0"/>
                        <a:t>Per pot</a:t>
                      </a:r>
                      <a:endParaRPr lang="en-GB" sz="1500" dirty="0"/>
                    </a:p>
                  </a:txBody>
                  <a:tcPr/>
                </a:tc>
                <a:tc>
                  <a:txBody>
                    <a:bodyPr/>
                    <a:lstStyle/>
                    <a:p>
                      <a:endParaRPr lang="en-GB" sz="1500" dirty="0"/>
                    </a:p>
                  </a:txBody>
                  <a:tcPr/>
                </a:tc>
              </a:tr>
              <a:tr h="534006">
                <a:tc>
                  <a:txBody>
                    <a:bodyPr/>
                    <a:lstStyle/>
                    <a:p>
                      <a:r>
                        <a:rPr lang="en-GB" sz="1500" dirty="0" smtClean="0"/>
                        <a:t>Energy</a:t>
                      </a:r>
                      <a:endParaRPr lang="en-GB" sz="1500" dirty="0"/>
                    </a:p>
                  </a:txBody>
                  <a:tcPr/>
                </a:tc>
                <a:tc>
                  <a:txBody>
                    <a:bodyPr/>
                    <a:lstStyle/>
                    <a:p>
                      <a:r>
                        <a:rPr lang="en-GB" sz="1500" dirty="0" smtClean="0"/>
                        <a:t>256kj</a:t>
                      </a:r>
                    </a:p>
                    <a:p>
                      <a:r>
                        <a:rPr lang="en-GB" sz="1500" dirty="0" smtClean="0"/>
                        <a:t>61</a:t>
                      </a:r>
                      <a:r>
                        <a:rPr lang="en-GB" sz="1500" baseline="0" dirty="0" smtClean="0"/>
                        <a:t> kcal</a:t>
                      </a:r>
                      <a:endParaRPr lang="en-GB" sz="1500" dirty="0"/>
                    </a:p>
                  </a:txBody>
                  <a:tcPr/>
                </a:tc>
                <a:tc>
                  <a:txBody>
                    <a:bodyPr/>
                    <a:lstStyle/>
                    <a:p>
                      <a:r>
                        <a:rPr lang="en-GB" sz="1500" dirty="0" smtClean="0"/>
                        <a:t>320kj</a:t>
                      </a:r>
                    </a:p>
                    <a:p>
                      <a:r>
                        <a:rPr lang="en-GB" sz="1500" dirty="0" smtClean="0"/>
                        <a:t>76cal</a:t>
                      </a:r>
                      <a:endParaRPr lang="en-GB" sz="1500" dirty="0"/>
                    </a:p>
                  </a:txBody>
                  <a:tcPr/>
                </a:tc>
                <a:tc>
                  <a:txBody>
                    <a:bodyPr/>
                    <a:lstStyle/>
                    <a:p>
                      <a:endParaRPr lang="en-GB" sz="1500" dirty="0"/>
                    </a:p>
                  </a:txBody>
                  <a:tcPr/>
                </a:tc>
              </a:tr>
              <a:tr h="534006">
                <a:tc>
                  <a:txBody>
                    <a:bodyPr/>
                    <a:lstStyle/>
                    <a:p>
                      <a:r>
                        <a:rPr lang="en-GB" sz="1500" dirty="0" smtClean="0"/>
                        <a:t>Protein</a:t>
                      </a:r>
                      <a:endParaRPr lang="en-GB" sz="1500" dirty="0"/>
                    </a:p>
                  </a:txBody>
                  <a:tcPr/>
                </a:tc>
                <a:tc>
                  <a:txBody>
                    <a:bodyPr/>
                    <a:lstStyle/>
                    <a:p>
                      <a:r>
                        <a:rPr lang="en-GB" sz="1500" dirty="0" smtClean="0"/>
                        <a:t>4.9g</a:t>
                      </a:r>
                      <a:endParaRPr lang="en-GB" sz="1500" dirty="0"/>
                    </a:p>
                  </a:txBody>
                  <a:tcPr/>
                </a:tc>
                <a:tc>
                  <a:txBody>
                    <a:bodyPr/>
                    <a:lstStyle/>
                    <a:p>
                      <a:r>
                        <a:rPr lang="en-GB" sz="1500" dirty="0" smtClean="0"/>
                        <a:t>6.1g</a:t>
                      </a:r>
                      <a:endParaRPr lang="en-GB" sz="1500" dirty="0"/>
                    </a:p>
                  </a:txBody>
                  <a:tcPr/>
                </a:tc>
                <a:tc>
                  <a:txBody>
                    <a:bodyPr/>
                    <a:lstStyle/>
                    <a:p>
                      <a:endParaRPr lang="en-GB" sz="1500" dirty="0"/>
                    </a:p>
                  </a:txBody>
                  <a:tcPr/>
                </a:tc>
              </a:tr>
              <a:tr h="534006">
                <a:tc>
                  <a:txBody>
                    <a:bodyPr/>
                    <a:lstStyle/>
                    <a:p>
                      <a:r>
                        <a:rPr lang="en-GB" sz="1500" dirty="0" smtClean="0"/>
                        <a:t>Carbohydrates</a:t>
                      </a:r>
                    </a:p>
                    <a:p>
                      <a:endParaRPr lang="en-GB" sz="1500" dirty="0" smtClean="0"/>
                    </a:p>
                    <a:p>
                      <a:r>
                        <a:rPr lang="en-GB" sz="1500" dirty="0" smtClean="0"/>
                        <a:t>Of which sugars</a:t>
                      </a:r>
                    </a:p>
                    <a:p>
                      <a:endParaRPr lang="en-GB" sz="1500" dirty="0" smtClean="0"/>
                    </a:p>
                    <a:p>
                      <a:r>
                        <a:rPr lang="en-GB" sz="1500" dirty="0" smtClean="0"/>
                        <a:t>Of which starch</a:t>
                      </a:r>
                      <a:endParaRPr lang="en-GB" sz="1500" dirty="0"/>
                    </a:p>
                  </a:txBody>
                  <a:tcPr/>
                </a:tc>
                <a:tc>
                  <a:txBody>
                    <a:bodyPr/>
                    <a:lstStyle/>
                    <a:p>
                      <a:r>
                        <a:rPr lang="en-GB" sz="1500" dirty="0" smtClean="0"/>
                        <a:t>6.9g</a:t>
                      </a:r>
                    </a:p>
                    <a:p>
                      <a:endParaRPr lang="en-GB" sz="1500" dirty="0" smtClean="0"/>
                    </a:p>
                    <a:p>
                      <a:endParaRPr lang="en-GB" sz="1500" dirty="0" smtClean="0"/>
                    </a:p>
                    <a:p>
                      <a:r>
                        <a:rPr lang="en-GB" sz="1500" dirty="0" smtClean="0"/>
                        <a:t>6.9g</a:t>
                      </a:r>
                    </a:p>
                    <a:p>
                      <a:endParaRPr lang="en-GB" sz="1500" dirty="0" smtClean="0"/>
                    </a:p>
                    <a:p>
                      <a:endParaRPr lang="en-GB" sz="1500" dirty="0" smtClean="0"/>
                    </a:p>
                    <a:p>
                      <a:r>
                        <a:rPr lang="en-GB" sz="1500" dirty="0" smtClean="0"/>
                        <a:t>Nil</a:t>
                      </a:r>
                      <a:endParaRPr lang="en-GB" sz="1500" dirty="0"/>
                    </a:p>
                  </a:txBody>
                  <a:tcPr/>
                </a:tc>
                <a:tc>
                  <a:txBody>
                    <a:bodyPr/>
                    <a:lstStyle/>
                    <a:p>
                      <a:r>
                        <a:rPr lang="en-GB" sz="1500" dirty="0" smtClean="0"/>
                        <a:t>8.6g</a:t>
                      </a:r>
                    </a:p>
                    <a:p>
                      <a:endParaRPr lang="en-GB" sz="1500" dirty="0" smtClean="0"/>
                    </a:p>
                    <a:p>
                      <a:endParaRPr lang="en-GB" sz="1500" dirty="0" smtClean="0"/>
                    </a:p>
                    <a:p>
                      <a:r>
                        <a:rPr lang="en-GB" sz="1500" dirty="0" smtClean="0"/>
                        <a:t>8.6g</a:t>
                      </a:r>
                    </a:p>
                    <a:p>
                      <a:endParaRPr lang="en-GB" sz="1500" dirty="0" smtClean="0"/>
                    </a:p>
                    <a:p>
                      <a:endParaRPr lang="en-GB" sz="1500" dirty="0" smtClean="0"/>
                    </a:p>
                    <a:p>
                      <a:r>
                        <a:rPr lang="en-GB" sz="1500" dirty="0" smtClean="0"/>
                        <a:t>Nil</a:t>
                      </a:r>
                      <a:endParaRPr lang="en-GB" sz="1500" dirty="0"/>
                    </a:p>
                  </a:txBody>
                  <a:tcPr/>
                </a:tc>
                <a:tc>
                  <a:txBody>
                    <a:bodyPr/>
                    <a:lstStyle/>
                    <a:p>
                      <a:endParaRPr lang="en-GB" sz="1500" dirty="0"/>
                    </a:p>
                  </a:txBody>
                  <a:tcPr/>
                </a:tc>
              </a:tr>
              <a:tr h="534006">
                <a:tc>
                  <a:txBody>
                    <a:bodyPr/>
                    <a:lstStyle/>
                    <a:p>
                      <a:r>
                        <a:rPr lang="en-GB" sz="1500" dirty="0" smtClean="0"/>
                        <a:t>Fibre</a:t>
                      </a:r>
                      <a:endParaRPr lang="en-GB" sz="1500" dirty="0"/>
                    </a:p>
                  </a:txBody>
                  <a:tcPr/>
                </a:tc>
                <a:tc>
                  <a:txBody>
                    <a:bodyPr/>
                    <a:lstStyle/>
                    <a:p>
                      <a:r>
                        <a:rPr lang="en-GB" sz="1500" dirty="0" smtClean="0"/>
                        <a:t>Nil</a:t>
                      </a:r>
                      <a:endParaRPr lang="en-GB" sz="1500" dirty="0"/>
                    </a:p>
                  </a:txBody>
                  <a:tcPr/>
                </a:tc>
                <a:tc>
                  <a:txBody>
                    <a:bodyPr/>
                    <a:lstStyle/>
                    <a:p>
                      <a:r>
                        <a:rPr lang="en-GB" sz="1500" dirty="0" smtClean="0"/>
                        <a:t>Nil</a:t>
                      </a:r>
                      <a:endParaRPr lang="en-GB" sz="1500" dirty="0"/>
                    </a:p>
                  </a:txBody>
                  <a:tcPr/>
                </a:tc>
                <a:tc>
                  <a:txBody>
                    <a:bodyPr/>
                    <a:lstStyle/>
                    <a:p>
                      <a:endParaRPr lang="en-GB" sz="1500" dirty="0"/>
                    </a:p>
                  </a:txBody>
                  <a:tcPr/>
                </a:tc>
              </a:tr>
              <a:tr h="534006">
                <a:tc>
                  <a:txBody>
                    <a:bodyPr/>
                    <a:lstStyle/>
                    <a:p>
                      <a:r>
                        <a:rPr lang="en-GB" sz="1500" dirty="0" smtClean="0"/>
                        <a:t>Salt</a:t>
                      </a:r>
                    </a:p>
                    <a:p>
                      <a:r>
                        <a:rPr lang="en-GB" sz="1500" dirty="0" smtClean="0"/>
                        <a:t>Of which sodium</a:t>
                      </a:r>
                      <a:endParaRPr lang="en-GB" sz="1500" dirty="0"/>
                    </a:p>
                  </a:txBody>
                  <a:tcPr/>
                </a:tc>
                <a:tc>
                  <a:txBody>
                    <a:bodyPr/>
                    <a:lstStyle/>
                    <a:p>
                      <a:r>
                        <a:rPr lang="en-GB" sz="1500" dirty="0" smtClean="0"/>
                        <a:t>0.2g</a:t>
                      </a:r>
                    </a:p>
                    <a:p>
                      <a:r>
                        <a:rPr lang="en-GB" sz="1500" dirty="0" smtClean="0"/>
                        <a:t>trace</a:t>
                      </a:r>
                      <a:endParaRPr lang="en-GB" sz="1500" dirty="0"/>
                    </a:p>
                  </a:txBody>
                  <a:tcPr/>
                </a:tc>
                <a:tc>
                  <a:txBody>
                    <a:bodyPr/>
                    <a:lstStyle/>
                    <a:p>
                      <a:r>
                        <a:rPr lang="en-GB" sz="1500" dirty="0" smtClean="0"/>
                        <a:t>0.3g</a:t>
                      </a:r>
                    </a:p>
                    <a:p>
                      <a:r>
                        <a:rPr lang="en-GB" sz="1500" dirty="0" smtClean="0"/>
                        <a:t>0.1g</a:t>
                      </a:r>
                      <a:endParaRPr lang="en-GB" sz="1500" dirty="0"/>
                    </a:p>
                  </a:txBody>
                  <a:tcPr/>
                </a:tc>
                <a:tc>
                  <a:txBody>
                    <a:bodyPr/>
                    <a:lstStyle/>
                    <a:p>
                      <a:endParaRPr lang="en-GB" sz="1500" dirty="0"/>
                    </a:p>
                  </a:txBody>
                  <a:tcPr/>
                </a:tc>
              </a:tr>
            </a:tbl>
          </a:graphicData>
        </a:graphic>
      </p:graphicFrame>
      <p:sp>
        <p:nvSpPr>
          <p:cNvPr id="6" name="Oval 5"/>
          <p:cNvSpPr/>
          <p:nvPr/>
        </p:nvSpPr>
        <p:spPr>
          <a:xfrm>
            <a:off x="152400" y="4005064"/>
            <a:ext cx="4563616"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35945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noGrp="1"/>
          </p:cNvSpPr>
          <p:nvPr>
            <p:ph idx="1"/>
          </p:nvPr>
        </p:nvSpPr>
        <p:spPr>
          <a:xfrm>
            <a:off x="291815" y="986092"/>
            <a:ext cx="6841605" cy="707886"/>
          </a:xfrm>
          <a:prstGeom prst="rect">
            <a:avLst/>
          </a:prstGeom>
          <a:noFill/>
        </p:spPr>
        <p:txBody>
          <a:bodyPr wrap="square" rtlCol="0">
            <a:spAutoFit/>
          </a:bodyPr>
          <a:lstStyle/>
          <a:p>
            <a:pPr marL="0" indent="0">
              <a:buNone/>
            </a:pPr>
            <a:r>
              <a:rPr lang="en-GB" sz="4000" b="1" dirty="0" smtClean="0">
                <a:solidFill>
                  <a:srgbClr val="7030A0"/>
                </a:solidFill>
              </a:rPr>
              <a:t>Snack ATTACK!</a:t>
            </a:r>
            <a:endParaRPr lang="en-GB" sz="4000" b="1" dirty="0">
              <a:solidFill>
                <a:srgbClr val="7030A0"/>
              </a:solidFill>
            </a:endParaRPr>
          </a:p>
        </p:txBody>
      </p:sp>
      <p:pic>
        <p:nvPicPr>
          <p:cNvPr id="25" name="Picture 24"/>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26" name="Picture 25"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TextBox 1"/>
          <p:cNvSpPr txBox="1"/>
          <p:nvPr/>
        </p:nvSpPr>
        <p:spPr>
          <a:xfrm>
            <a:off x="827584" y="2132856"/>
            <a:ext cx="7632848" cy="3139321"/>
          </a:xfrm>
          <a:prstGeom prst="rect">
            <a:avLst/>
          </a:prstGeom>
          <a:noFill/>
        </p:spPr>
        <p:txBody>
          <a:bodyPr wrap="square" rtlCol="0">
            <a:spAutoFit/>
          </a:bodyPr>
          <a:lstStyle/>
          <a:p>
            <a:pPr algn="ctr"/>
            <a:r>
              <a:rPr lang="en-GB" sz="3300" b="1" dirty="0">
                <a:solidFill>
                  <a:schemeClr val="tx2"/>
                </a:solidFill>
              </a:rPr>
              <a:t>Did you know that children are eating three times more sugar than they should, with </a:t>
            </a:r>
            <a:r>
              <a:rPr lang="en-GB" sz="3300" b="1" dirty="0" smtClean="0">
                <a:solidFill>
                  <a:srgbClr val="00B050"/>
                </a:solidFill>
              </a:rPr>
              <a:t>HALF </a:t>
            </a:r>
            <a:r>
              <a:rPr lang="en-GB" sz="3300" b="1" dirty="0">
                <a:solidFill>
                  <a:srgbClr val="00B050"/>
                </a:solidFill>
              </a:rPr>
              <a:t>of this sugar coming from unhealthy snacks and sugary drinks</a:t>
            </a:r>
            <a:r>
              <a:rPr lang="en-GB" sz="3300" b="1" dirty="0">
                <a:solidFill>
                  <a:schemeClr val="tx2"/>
                </a:solidFill>
              </a:rPr>
              <a:t>?</a:t>
            </a:r>
            <a:br>
              <a:rPr lang="en-GB" sz="3300" b="1" dirty="0">
                <a:solidFill>
                  <a:schemeClr val="tx2"/>
                </a:solidFill>
              </a:rPr>
            </a:br>
            <a:r>
              <a:rPr lang="en-GB" sz="3300" b="1" dirty="0">
                <a:solidFill>
                  <a:schemeClr val="tx2"/>
                </a:solidFill>
              </a:rPr>
              <a:t/>
            </a:r>
            <a:br>
              <a:rPr lang="en-GB" sz="3300" b="1" dirty="0">
                <a:solidFill>
                  <a:schemeClr val="tx2"/>
                </a:solidFill>
              </a:rPr>
            </a:br>
            <a:endParaRPr lang="en-GB" sz="3300" b="1" dirty="0">
              <a:solidFill>
                <a:schemeClr val="tx2"/>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726064"/>
            <a:ext cx="9144000" cy="1930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9901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todayifoundout.com/wp-content/uploads/2010/10/milk.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3848" y="4312282"/>
            <a:ext cx="1800200" cy="246489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www.nutritionalbenefits.co.uk/wordpress/wp-content/uploads/2014/11/Fruit-Blog.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60232" y="1556792"/>
            <a:ext cx="2397832" cy="15647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rotWithShape="1">
          <a:blip r:embed="rId7">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6" name="Picture 5" descr="C:\Users\brphds1\AppData\Local\Microsoft\Windows\Temporary Internet Files\Content.IE5\6WKKCF0G\Sugar_Smart_Bristol.tiff"/>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7" name="Content Placeholder 4"/>
          <p:cNvSpPr txBox="1">
            <a:spLocks noGrp="1"/>
          </p:cNvSpPr>
          <p:nvPr>
            <p:ph idx="1"/>
          </p:nvPr>
        </p:nvSpPr>
        <p:spPr>
          <a:xfrm>
            <a:off x="457200" y="986092"/>
            <a:ext cx="4330824" cy="1323439"/>
          </a:xfrm>
          <a:prstGeom prst="rect">
            <a:avLst/>
          </a:prstGeom>
          <a:noFill/>
        </p:spPr>
        <p:txBody>
          <a:bodyPr wrap="square" rtlCol="0">
            <a:spAutoFit/>
          </a:bodyPr>
          <a:lstStyle/>
          <a:p>
            <a:pPr marL="0" indent="0">
              <a:buNone/>
            </a:pPr>
            <a:r>
              <a:rPr lang="en-GB" sz="4000" b="1" dirty="0" smtClean="0"/>
              <a:t>So, what could you swap?</a:t>
            </a:r>
            <a:endParaRPr lang="en-GB" sz="4000" b="1" dirty="0"/>
          </a:p>
        </p:txBody>
      </p:sp>
      <p:pic>
        <p:nvPicPr>
          <p:cNvPr id="8" name="Picture 4" descr="http://guideimg.alibaba.com/images/shop/77/09/11/9/robinsons-fruit-shoot-orange-no-added-sugar-juice-drinks-275ml-case-of-12_4501969.jpg">
            <a:hlinkClick r:id="rId9"/>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32758" r="33621"/>
          <a:stretch/>
        </p:blipFill>
        <p:spPr bwMode="auto">
          <a:xfrm>
            <a:off x="787660" y="4161771"/>
            <a:ext cx="940707" cy="25544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ts3.mm.bing.net/th?id=JN.PDukamJyWwwq/JeaKb5rXw">
            <a:hlinkClick r:id="rId11"/>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31694" t="3609" r="29710" b="4944"/>
          <a:stretch/>
        </p:blipFill>
        <p:spPr bwMode="auto">
          <a:xfrm>
            <a:off x="6163030" y="4446447"/>
            <a:ext cx="745531" cy="1766411"/>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Image result for glass water"/>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 name="AutoShape 6" descr="Image result for glass water"/>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2056" name="Picture 8" descr="Image result for bottle wate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80312" y="4124538"/>
            <a:ext cx="1743075" cy="26289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10" descr="Image result for rice cake"/>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2" name="AutoShape 12" descr="Image result for rice cake"/>
          <p:cNvSpPr>
            <a:spLocks noChangeAspect="1" noChangeArrowheads="1"/>
          </p:cNvSpPr>
          <p:nvPr/>
        </p:nvSpPr>
        <p:spPr bwMode="auto">
          <a:xfrm>
            <a:off x="457200"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3" name="AutoShape 14" descr="Image result for rice cake"/>
          <p:cNvSpPr>
            <a:spLocks noChangeAspect="1" noChangeArrowheads="1"/>
          </p:cNvSpPr>
          <p:nvPr/>
        </p:nvSpPr>
        <p:spPr bwMode="auto">
          <a:xfrm>
            <a:off x="609600"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4" name="AutoShape 16" descr="Image result for rice cake"/>
          <p:cNvSpPr>
            <a:spLocks noChangeAspect="1" noChangeArrowheads="1"/>
          </p:cNvSpPr>
          <p:nvPr/>
        </p:nvSpPr>
        <p:spPr bwMode="auto">
          <a:xfrm>
            <a:off x="762000"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8" name="Right Arrow 17"/>
          <p:cNvSpPr/>
          <p:nvPr/>
        </p:nvSpPr>
        <p:spPr>
          <a:xfrm>
            <a:off x="2051720" y="3200472"/>
            <a:ext cx="1152128" cy="300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ight Arrow 24"/>
          <p:cNvSpPr/>
          <p:nvPr/>
        </p:nvSpPr>
        <p:spPr>
          <a:xfrm>
            <a:off x="2051720" y="5556176"/>
            <a:ext cx="1152128" cy="300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ight Arrow 25"/>
          <p:cNvSpPr/>
          <p:nvPr/>
        </p:nvSpPr>
        <p:spPr>
          <a:xfrm>
            <a:off x="6804248" y="5101885"/>
            <a:ext cx="1152128" cy="300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ight Arrow 26"/>
          <p:cNvSpPr/>
          <p:nvPr/>
        </p:nvSpPr>
        <p:spPr>
          <a:xfrm>
            <a:off x="5959731" y="1589328"/>
            <a:ext cx="1152128" cy="300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6" descr="http://www.bearnibbles.co.uk/Media/BearNibbles/Products/yoyos/Strawberry_yoyo.png">
            <a:hlinkClick r:id="rId14"/>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rot="1110375">
            <a:off x="5087760" y="854967"/>
            <a:ext cx="827773" cy="1589930"/>
          </a:xfrm>
          <a:prstGeom prst="rect">
            <a:avLst/>
          </a:prstGeom>
          <a:noFill/>
          <a:extLst>
            <a:ext uri="{909E8E84-426E-40DD-AFC4-6F175D3DCCD1}">
              <a14:hiddenFill xmlns:a14="http://schemas.microsoft.com/office/drawing/2010/main">
                <a:solidFill>
                  <a:srgbClr val="FFFFFF"/>
                </a:solidFill>
              </a14:hiddenFill>
            </a:ext>
          </a:extLst>
        </p:spPr>
      </p:pic>
      <p:sp>
        <p:nvSpPr>
          <p:cNvPr id="15" name="AutoShape 2" descr="Image result for toasted tea cake"/>
          <p:cNvSpPr>
            <a:spLocks noChangeAspect="1" noChangeArrowheads="1"/>
          </p:cNvSpPr>
          <p:nvPr/>
        </p:nvSpPr>
        <p:spPr bwMode="auto">
          <a:xfrm>
            <a:off x="914400"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6" name="AutoShape 4" descr="Image result for toasted tea cake"/>
          <p:cNvSpPr>
            <a:spLocks noChangeAspect="1" noChangeArrowheads="1"/>
          </p:cNvSpPr>
          <p:nvPr/>
        </p:nvSpPr>
        <p:spPr bwMode="auto">
          <a:xfrm>
            <a:off x="1066800"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1030" name="Picture 6" descr="Image result for toasted tea cak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419872" y="2741442"/>
            <a:ext cx="2223511" cy="147964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http://people.rit.edu/kge3737/320/project2/media/background-cupcake.png">
            <a:hlinkClick r:id="rId17"/>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23528" y="2420888"/>
            <a:ext cx="1577390" cy="1577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9539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3" name="TextBox 2"/>
          <p:cNvSpPr txBox="1"/>
          <p:nvPr/>
        </p:nvSpPr>
        <p:spPr>
          <a:xfrm>
            <a:off x="251520" y="836713"/>
            <a:ext cx="8712968" cy="5816977"/>
          </a:xfrm>
          <a:prstGeom prst="rect">
            <a:avLst/>
          </a:prstGeom>
          <a:noFill/>
        </p:spPr>
        <p:txBody>
          <a:bodyPr wrap="square" rtlCol="0">
            <a:spAutoFit/>
          </a:bodyPr>
          <a:lstStyle/>
          <a:p>
            <a:r>
              <a:rPr lang="en-GB" sz="4400" b="1" u="sng" dirty="0" smtClean="0"/>
              <a:t>Example: Whole school MATHS homework challenge</a:t>
            </a:r>
          </a:p>
          <a:p>
            <a:endParaRPr lang="en-GB" sz="3200" b="1" u="sng" dirty="0"/>
          </a:p>
          <a:p>
            <a:pPr marL="457200" indent="-457200">
              <a:buFont typeface="+mj-lt"/>
              <a:buAutoNum type="arabicPeriod"/>
            </a:pPr>
            <a:r>
              <a:rPr lang="en-GB" sz="2400" b="1" dirty="0" smtClean="0"/>
              <a:t>Each day, for the next 5 days, swap your usual sugary drink, snack or food for something with less sugar!</a:t>
            </a:r>
          </a:p>
          <a:p>
            <a:pPr marL="457200" indent="-457200">
              <a:buFont typeface="+mj-lt"/>
              <a:buAutoNum type="arabicPeriod"/>
            </a:pPr>
            <a:r>
              <a:rPr lang="en-GB" sz="2400" b="1" dirty="0" smtClean="0"/>
              <a:t>Make a chart to show what you swapped and what you had instead</a:t>
            </a:r>
          </a:p>
          <a:p>
            <a:pPr marL="457200" indent="-457200">
              <a:buFont typeface="+mj-lt"/>
              <a:buAutoNum type="arabicPeriod"/>
            </a:pPr>
            <a:r>
              <a:rPr lang="en-GB" sz="2400" b="1" dirty="0" smtClean="0"/>
              <a:t>Look at the label of the snack or food you have swapped and work out how much LESS sugar you have had as a result. </a:t>
            </a:r>
          </a:p>
          <a:p>
            <a:pPr marL="457200" indent="-457200">
              <a:buFont typeface="+mj-lt"/>
              <a:buAutoNum type="arabicPeriod"/>
            </a:pPr>
            <a:r>
              <a:rPr lang="en-GB" sz="2400" b="1" dirty="0" smtClean="0"/>
              <a:t>Total up the whole week and hand it back in to the teacher. </a:t>
            </a:r>
          </a:p>
          <a:p>
            <a:pPr marL="457200" indent="-457200">
              <a:buFont typeface="+mj-lt"/>
              <a:buAutoNum type="arabicPeriod"/>
            </a:pPr>
            <a:r>
              <a:rPr lang="en-GB" sz="2400" b="1" dirty="0" smtClean="0"/>
              <a:t>The school will then add up how much sugar all pupils have saved and report back in assembly!</a:t>
            </a:r>
          </a:p>
          <a:p>
            <a:pPr marL="457200" indent="-457200">
              <a:buFont typeface="+mj-lt"/>
              <a:buAutoNum type="arabicPeriod"/>
            </a:pPr>
            <a:r>
              <a:rPr lang="en-GB" sz="2400" b="1" dirty="0" smtClean="0"/>
              <a:t>How did it go? Could you make the swaps every week?</a:t>
            </a:r>
            <a:endParaRPr lang="en-GB" sz="2400" b="1" dirty="0"/>
          </a:p>
        </p:txBody>
      </p:sp>
    </p:spTree>
    <p:extLst>
      <p:ext uri="{BB962C8B-B14F-4D97-AF65-F5344CB8AC3E}">
        <p14:creationId xmlns:p14="http://schemas.microsoft.com/office/powerpoint/2010/main" val="588831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3" name="TextBox 2"/>
          <p:cNvSpPr txBox="1"/>
          <p:nvPr/>
        </p:nvSpPr>
        <p:spPr>
          <a:xfrm>
            <a:off x="251520" y="648928"/>
            <a:ext cx="6696744" cy="1077218"/>
          </a:xfrm>
          <a:prstGeom prst="rect">
            <a:avLst/>
          </a:prstGeom>
          <a:noFill/>
        </p:spPr>
        <p:txBody>
          <a:bodyPr wrap="square" rtlCol="0">
            <a:spAutoFit/>
          </a:bodyPr>
          <a:lstStyle/>
          <a:p>
            <a:r>
              <a:rPr lang="en-GB" sz="2000" b="1" u="sng" dirty="0" smtClean="0"/>
              <a:t>Whole school homework challenge</a:t>
            </a:r>
          </a:p>
          <a:p>
            <a:endParaRPr lang="en-GB" sz="4400" b="1" u="sng" dirty="0"/>
          </a:p>
        </p:txBody>
      </p:sp>
      <p:graphicFrame>
        <p:nvGraphicFramePr>
          <p:cNvPr id="6" name="Table 5"/>
          <p:cNvGraphicFramePr>
            <a:graphicFrameLocks noGrp="1"/>
          </p:cNvGraphicFramePr>
          <p:nvPr>
            <p:extLst>
              <p:ext uri="{D42A27DB-BD31-4B8C-83A1-F6EECF244321}">
                <p14:modId xmlns:p14="http://schemas.microsoft.com/office/powerpoint/2010/main" val="3009306274"/>
              </p:ext>
            </p:extLst>
          </p:nvPr>
        </p:nvGraphicFramePr>
        <p:xfrm>
          <a:off x="215515" y="1124019"/>
          <a:ext cx="8820982" cy="5545342"/>
        </p:xfrm>
        <a:graphic>
          <a:graphicData uri="http://schemas.openxmlformats.org/drawingml/2006/table">
            <a:tbl>
              <a:tblPr firstRow="1" bandRow="1">
                <a:tableStyleId>{5C22544A-7EE6-4342-B048-85BDC9FD1C3A}</a:tableStyleId>
              </a:tblPr>
              <a:tblGrid>
                <a:gridCol w="1039613"/>
                <a:gridCol w="1466309"/>
                <a:gridCol w="2105020"/>
                <a:gridCol w="2105020"/>
                <a:gridCol w="2105020"/>
              </a:tblGrid>
              <a:tr h="1327372">
                <a:tc>
                  <a:txBody>
                    <a:bodyPr/>
                    <a:lstStyle/>
                    <a:p>
                      <a:r>
                        <a:rPr lang="en-GB" dirty="0" smtClean="0"/>
                        <a:t>Day</a:t>
                      </a:r>
                      <a:endParaRPr lang="en-GB" dirty="0"/>
                    </a:p>
                  </a:txBody>
                  <a:tcPr/>
                </a:tc>
                <a:tc>
                  <a:txBody>
                    <a:bodyPr/>
                    <a:lstStyle/>
                    <a:p>
                      <a:r>
                        <a:rPr lang="en-GB" dirty="0" smtClean="0"/>
                        <a:t>Snack, drink or food you’re swapping</a:t>
                      </a:r>
                      <a:endParaRPr lang="en-GB" dirty="0"/>
                    </a:p>
                  </a:txBody>
                  <a:tcPr/>
                </a:tc>
                <a:tc>
                  <a:txBody>
                    <a:bodyPr/>
                    <a:lstStyle/>
                    <a:p>
                      <a:r>
                        <a:rPr lang="en-GB" dirty="0" smtClean="0"/>
                        <a:t>Snack or food you’re having instead</a:t>
                      </a:r>
                      <a:endParaRPr lang="en-GB" dirty="0"/>
                    </a:p>
                  </a:txBody>
                  <a:tcPr/>
                </a:tc>
                <a:tc>
                  <a:txBody>
                    <a:bodyPr/>
                    <a:lstStyle/>
                    <a:p>
                      <a:r>
                        <a:rPr lang="en-GB" dirty="0" smtClean="0"/>
                        <a:t>Look on the packet, how much sugar would</a:t>
                      </a:r>
                      <a:r>
                        <a:rPr lang="en-GB" baseline="0" dirty="0" smtClean="0"/>
                        <a:t> you have had?</a:t>
                      </a:r>
                      <a:endParaRPr lang="en-GB" dirty="0"/>
                    </a:p>
                  </a:txBody>
                  <a:tcPr/>
                </a:tc>
                <a:tc>
                  <a:txBody>
                    <a:bodyPr/>
                    <a:lstStyle/>
                    <a:p>
                      <a:r>
                        <a:rPr lang="en-GB" dirty="0" smtClean="0"/>
                        <a:t>Look on the packet, how much LESS sugar did you have by swapping?</a:t>
                      </a:r>
                      <a:endParaRPr lang="en-GB" dirty="0"/>
                    </a:p>
                  </a:txBody>
                  <a:tcPr/>
                </a:tc>
              </a:tr>
              <a:tr h="760860">
                <a:tc>
                  <a:txBody>
                    <a:bodyPr/>
                    <a:lstStyle/>
                    <a:p>
                      <a:r>
                        <a:rPr lang="en-GB" dirty="0" smtClean="0"/>
                        <a:t>e.g Monday</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e.g can of coke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e.g chocolate biscuit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e.g glass of water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e.g plain rice cake</a:t>
                      </a:r>
                    </a:p>
                    <a:p>
                      <a:endParaRPr lang="en-GB" dirty="0"/>
                    </a:p>
                  </a:txBody>
                  <a:tcPr/>
                </a:tc>
                <a:tc>
                  <a:txBody>
                    <a:bodyPr/>
                    <a:lstStyle/>
                    <a:p>
                      <a:r>
                        <a:rPr lang="en-GB" dirty="0" smtClean="0"/>
                        <a:t>e.g 18g sugar per can </a:t>
                      </a:r>
                    </a:p>
                    <a:p>
                      <a:r>
                        <a:rPr lang="en-GB" dirty="0" smtClean="0"/>
                        <a:t>e.g 5g per biscuit</a:t>
                      </a:r>
                      <a:endParaRPr lang="en-GB" dirty="0"/>
                    </a:p>
                  </a:txBody>
                  <a:tcPr/>
                </a:tc>
                <a:tc>
                  <a:txBody>
                    <a:bodyPr/>
                    <a:lstStyle/>
                    <a:p>
                      <a:r>
                        <a:rPr lang="en-GB" dirty="0" smtClean="0"/>
                        <a:t>e.g 18g (water has no sugar!) </a:t>
                      </a:r>
                    </a:p>
                    <a:p>
                      <a:r>
                        <a:rPr lang="en-GB" dirty="0" smtClean="0"/>
                        <a:t>e.g</a:t>
                      </a:r>
                      <a:r>
                        <a:rPr lang="en-GB" baseline="0" dirty="0" smtClean="0"/>
                        <a:t> 4.8g (rice cake = 0.2g sugar)</a:t>
                      </a:r>
                      <a:r>
                        <a:rPr lang="en-GB" dirty="0" smtClean="0"/>
                        <a:t> </a:t>
                      </a:r>
                      <a:endParaRPr lang="en-GB" dirty="0"/>
                    </a:p>
                  </a:txBody>
                  <a:tcPr/>
                </a:tc>
              </a:tr>
              <a:tr h="53269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53269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53269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53269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53269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293026">
                <a:tc gridSpan="5">
                  <a:txBody>
                    <a:bodyPr/>
                    <a:lstStyle/>
                    <a:p>
                      <a:r>
                        <a:rPr lang="en-GB" dirty="0" smtClean="0"/>
                        <a:t>Now work out how much less sugar you have had as</a:t>
                      </a:r>
                      <a:r>
                        <a:rPr lang="en-GB" baseline="0" dirty="0" smtClean="0"/>
                        <a:t> a result:  </a:t>
                      </a:r>
                      <a:endParaRPr lang="en-GB" dirty="0"/>
                    </a:p>
                  </a:txBody>
                  <a:tcPr>
                    <a:solidFill>
                      <a:srgbClr val="FFC00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308405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extLst>
              <a:ext uri="{28A0092B-C50C-407E-A947-70E740481C1C}">
                <a14:useLocalDpi xmlns:a14="http://schemas.microsoft.com/office/drawing/2010/main" val="0"/>
              </a:ext>
            </a:extLst>
          </a:blip>
          <a:srcRect t="1" b="31930"/>
          <a:stretch/>
        </p:blipFill>
        <p:spPr>
          <a:xfrm>
            <a:off x="0" y="-1"/>
            <a:ext cx="9144000" cy="648929"/>
          </a:xfrm>
          <a:prstGeom prst="rect">
            <a:avLst/>
          </a:prstGeom>
        </p:spPr>
      </p:pic>
      <p:pic>
        <p:nvPicPr>
          <p:cNvPr id="5" name="Picture 4" descr="C:\Users\brphds1\AppData\Local\Microsoft\Windows\Temporary Internet Files\Content.IE5\6WKKCF0G\Sugar_Smart_Bristol.tif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7612" y="287592"/>
            <a:ext cx="1282065" cy="698500"/>
          </a:xfrm>
          <a:prstGeom prst="rect">
            <a:avLst/>
          </a:prstGeom>
          <a:noFill/>
          <a:ln>
            <a:noFill/>
          </a:ln>
        </p:spPr>
      </p:pic>
      <p:sp>
        <p:nvSpPr>
          <p:cNvPr id="2" name="Rectangle 1"/>
          <p:cNvSpPr/>
          <p:nvPr/>
        </p:nvSpPr>
        <p:spPr>
          <a:xfrm>
            <a:off x="251520" y="1305342"/>
            <a:ext cx="8424936" cy="523220"/>
          </a:xfrm>
          <a:prstGeom prst="rect">
            <a:avLst/>
          </a:prstGeom>
        </p:spPr>
        <p:txBody>
          <a:bodyPr wrap="square">
            <a:spAutoFit/>
          </a:bodyPr>
          <a:lstStyle/>
          <a:p>
            <a:endParaRPr lang="en-GB" sz="2800" dirty="0"/>
          </a:p>
        </p:txBody>
      </p:sp>
      <p:sp>
        <p:nvSpPr>
          <p:cNvPr id="3" name="TextBox 2"/>
          <p:cNvSpPr txBox="1"/>
          <p:nvPr/>
        </p:nvSpPr>
        <p:spPr>
          <a:xfrm>
            <a:off x="251520" y="836713"/>
            <a:ext cx="8712968" cy="4708981"/>
          </a:xfrm>
          <a:prstGeom prst="rect">
            <a:avLst/>
          </a:prstGeom>
          <a:noFill/>
        </p:spPr>
        <p:txBody>
          <a:bodyPr wrap="square" rtlCol="0">
            <a:spAutoFit/>
          </a:bodyPr>
          <a:lstStyle/>
          <a:p>
            <a:r>
              <a:rPr lang="en-GB" sz="4400" b="1" u="sng" dirty="0" smtClean="0"/>
              <a:t>Example 2: Sugar swaps art homework!</a:t>
            </a:r>
          </a:p>
          <a:p>
            <a:endParaRPr lang="en-GB" sz="3200" b="1" u="sng" dirty="0"/>
          </a:p>
          <a:p>
            <a:pPr marL="457200" indent="-457200">
              <a:lnSpc>
                <a:spcPct val="150000"/>
              </a:lnSpc>
              <a:buFont typeface="+mj-lt"/>
              <a:buAutoNum type="arabicPeriod"/>
            </a:pPr>
            <a:r>
              <a:rPr lang="en-GB" sz="2400" b="1" dirty="0" smtClean="0"/>
              <a:t>One day this week swap your usual sugary drink, snack or food for something with less sugar!</a:t>
            </a:r>
          </a:p>
          <a:p>
            <a:pPr marL="457200" indent="-457200">
              <a:lnSpc>
                <a:spcPct val="150000"/>
              </a:lnSpc>
              <a:buFont typeface="+mj-lt"/>
              <a:buAutoNum type="arabicPeriod"/>
            </a:pPr>
            <a:r>
              <a:rPr lang="en-GB" sz="2400" b="1" dirty="0" smtClean="0"/>
              <a:t>Make a note of the swaps and draw the foods on the handout</a:t>
            </a:r>
          </a:p>
          <a:p>
            <a:pPr marL="457200" indent="-457200">
              <a:lnSpc>
                <a:spcPct val="150000"/>
              </a:lnSpc>
              <a:buFont typeface="+mj-lt"/>
              <a:buAutoNum type="arabicPeriod"/>
            </a:pPr>
            <a:r>
              <a:rPr lang="en-GB" sz="2400" b="1" dirty="0" smtClean="0"/>
              <a:t>How did it go? Could you make a pledge to swap something every week?</a:t>
            </a:r>
            <a:endParaRPr lang="en-GB" sz="2400" b="1" dirty="0"/>
          </a:p>
        </p:txBody>
      </p:sp>
    </p:spTree>
    <p:extLst>
      <p:ext uri="{BB962C8B-B14F-4D97-AF65-F5344CB8AC3E}">
        <p14:creationId xmlns:p14="http://schemas.microsoft.com/office/powerpoint/2010/main" val="12036562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3346</TotalTime>
  <Words>1847</Words>
  <Application>Microsoft Office PowerPoint</Application>
  <PresentationFormat>On-screen Show (4:3)</PresentationFormat>
  <Paragraphs>186</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Bristol Healthy Schools  Sugar Smart Assembly: Snacks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Sugar Smart Schools in Bristol </vt:lpstr>
      <vt:lpstr>PowerPoint Presentation</vt:lpstr>
      <vt:lpstr>PowerPoint Presentation</vt:lpstr>
      <vt:lpstr>PowerPoint Presentation</vt:lpstr>
    </vt:vector>
  </TitlesOfParts>
  <Company>Brighton &amp; Hove City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SUGAR</dc:title>
  <dc:creator>Sonia Goddard;(bristol City Council);Louisa Scanlon;(Brighton)</dc:creator>
  <cp:lastModifiedBy>Jess Dicken</cp:lastModifiedBy>
  <cp:revision>185</cp:revision>
  <cp:lastPrinted>2015-11-16T09:33:33Z</cp:lastPrinted>
  <dcterms:created xsi:type="dcterms:W3CDTF">2015-06-05T13:34:20Z</dcterms:created>
  <dcterms:modified xsi:type="dcterms:W3CDTF">2018-01-22T09:01:43Z</dcterms:modified>
</cp:coreProperties>
</file>