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98" r:id="rId3"/>
    <p:sldId id="277" r:id="rId4"/>
    <p:sldId id="300" r:id="rId5"/>
    <p:sldId id="302" r:id="rId6"/>
    <p:sldId id="309" r:id="rId7"/>
    <p:sldId id="310" r:id="rId8"/>
    <p:sldId id="299" r:id="rId9"/>
    <p:sldId id="301" r:id="rId10"/>
    <p:sldId id="305" r:id="rId11"/>
    <p:sldId id="306" r:id="rId12"/>
    <p:sldId id="307" r:id="rId13"/>
    <p:sldId id="308" r:id="rId1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87389" autoAdjust="0"/>
  </p:normalViewPr>
  <p:slideViewPr>
    <p:cSldViewPr>
      <p:cViewPr>
        <p:scale>
          <a:sx n="66" d="100"/>
          <a:sy n="66" d="100"/>
        </p:scale>
        <p:origin x="-2934" y="-8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448411-3644-46E9-AEA1-A3D911577405}"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70026BC9-E2B3-46C5-885F-1E1D4B6FDC50}">
      <dgm:prSet phldrT="[Text]"/>
      <dgm:spPr/>
      <dgm:t>
        <a:bodyPr/>
        <a:lstStyle/>
        <a:p>
          <a:r>
            <a:rPr lang="en-GB" dirty="0" smtClean="0"/>
            <a:t>No more than 5 tsp a day</a:t>
          </a:r>
          <a:endParaRPr lang="en-GB" dirty="0"/>
        </a:p>
      </dgm:t>
    </dgm:pt>
    <dgm:pt modelId="{3B89B91D-2B33-4331-A902-53DDEC1A03B4}" type="parTrans" cxnId="{33524929-5436-4376-AD83-F97019568236}">
      <dgm:prSet/>
      <dgm:spPr/>
      <dgm:t>
        <a:bodyPr/>
        <a:lstStyle/>
        <a:p>
          <a:endParaRPr lang="en-GB"/>
        </a:p>
      </dgm:t>
    </dgm:pt>
    <dgm:pt modelId="{A8C6D8C5-1AE3-426E-8FB7-72077D63703C}" type="sibTrans" cxnId="{33524929-5436-4376-AD83-F97019568236}">
      <dgm:prSet/>
      <dgm:spPr/>
      <dgm:t>
        <a:bodyPr/>
        <a:lstStyle/>
        <a:p>
          <a:endParaRPr lang="en-GB"/>
        </a:p>
      </dgm:t>
    </dgm:pt>
    <dgm:pt modelId="{31508F00-EF70-4320-BD52-EDE467D57204}">
      <dgm:prSet phldrT="[Text]"/>
      <dgm:spPr/>
      <dgm:t>
        <a:bodyPr/>
        <a:lstStyle/>
        <a:p>
          <a:r>
            <a:rPr lang="en-GB" dirty="0" smtClean="0"/>
            <a:t>No more than 6 tsp a day</a:t>
          </a:r>
          <a:endParaRPr lang="en-GB" dirty="0"/>
        </a:p>
      </dgm:t>
    </dgm:pt>
    <dgm:pt modelId="{C258AAEA-74FD-4B3E-8CF6-1655286EAD7D}" type="parTrans" cxnId="{5E7C2442-729E-434E-A265-EDC548CDAEDF}">
      <dgm:prSet/>
      <dgm:spPr/>
      <dgm:t>
        <a:bodyPr/>
        <a:lstStyle/>
        <a:p>
          <a:endParaRPr lang="en-GB"/>
        </a:p>
      </dgm:t>
    </dgm:pt>
    <dgm:pt modelId="{526E8C67-352D-45E0-80EB-56D0939A8B6E}" type="sibTrans" cxnId="{5E7C2442-729E-434E-A265-EDC548CDAEDF}">
      <dgm:prSet/>
      <dgm:spPr/>
      <dgm:t>
        <a:bodyPr/>
        <a:lstStyle/>
        <a:p>
          <a:endParaRPr lang="en-GB"/>
        </a:p>
      </dgm:t>
    </dgm:pt>
    <dgm:pt modelId="{AA008952-C2E4-4514-B6BA-BA3693D24110}">
      <dgm:prSet phldrT="[Text]"/>
      <dgm:spPr/>
      <dgm:t>
        <a:bodyPr/>
        <a:lstStyle/>
        <a:p>
          <a:r>
            <a:rPr lang="en-GB" dirty="0" smtClean="0"/>
            <a:t>No more than 7.5 tsp a day</a:t>
          </a:r>
          <a:endParaRPr lang="en-GB" dirty="0"/>
        </a:p>
      </dgm:t>
    </dgm:pt>
    <dgm:pt modelId="{8B801C93-303F-4F78-AD05-383497EE8983}" type="parTrans" cxnId="{762F4027-E5DF-44F1-A083-5F630A1EECD8}">
      <dgm:prSet/>
      <dgm:spPr/>
      <dgm:t>
        <a:bodyPr/>
        <a:lstStyle/>
        <a:p>
          <a:endParaRPr lang="en-GB"/>
        </a:p>
      </dgm:t>
    </dgm:pt>
    <dgm:pt modelId="{5EF6C20B-C754-4B98-9EC6-5AC4E37B6D28}" type="sibTrans" cxnId="{762F4027-E5DF-44F1-A083-5F630A1EECD8}">
      <dgm:prSet/>
      <dgm:spPr/>
      <dgm:t>
        <a:bodyPr/>
        <a:lstStyle/>
        <a:p>
          <a:endParaRPr lang="en-GB"/>
        </a:p>
      </dgm:t>
    </dgm:pt>
    <dgm:pt modelId="{D53153AD-0366-4CCB-BEDC-E5FB1D1D964F}" type="pres">
      <dgm:prSet presAssocID="{20448411-3644-46E9-AEA1-A3D911577405}" presName="Name0" presStyleCnt="0">
        <dgm:presLayoutVars>
          <dgm:chMax val="7"/>
          <dgm:chPref val="7"/>
          <dgm:dir/>
        </dgm:presLayoutVars>
      </dgm:prSet>
      <dgm:spPr/>
      <dgm:t>
        <a:bodyPr/>
        <a:lstStyle/>
        <a:p>
          <a:endParaRPr lang="en-GB"/>
        </a:p>
      </dgm:t>
    </dgm:pt>
    <dgm:pt modelId="{14E1677A-D434-4899-BBCD-DCE4756EBFF2}" type="pres">
      <dgm:prSet presAssocID="{20448411-3644-46E9-AEA1-A3D911577405}" presName="Name1" presStyleCnt="0"/>
      <dgm:spPr/>
    </dgm:pt>
    <dgm:pt modelId="{89FA9BEF-D965-4774-9F03-4296CFD25007}" type="pres">
      <dgm:prSet presAssocID="{20448411-3644-46E9-AEA1-A3D911577405}" presName="cycle" presStyleCnt="0"/>
      <dgm:spPr/>
    </dgm:pt>
    <dgm:pt modelId="{4912977F-2EBB-479A-AB28-851FD01F5E0B}" type="pres">
      <dgm:prSet presAssocID="{20448411-3644-46E9-AEA1-A3D911577405}" presName="srcNode" presStyleLbl="node1" presStyleIdx="0" presStyleCnt="3"/>
      <dgm:spPr/>
    </dgm:pt>
    <dgm:pt modelId="{5E3A2D73-8C46-4E85-A54B-72160F02B14B}" type="pres">
      <dgm:prSet presAssocID="{20448411-3644-46E9-AEA1-A3D911577405}" presName="conn" presStyleLbl="parChTrans1D2" presStyleIdx="0" presStyleCnt="1"/>
      <dgm:spPr/>
      <dgm:t>
        <a:bodyPr/>
        <a:lstStyle/>
        <a:p>
          <a:endParaRPr lang="en-GB"/>
        </a:p>
      </dgm:t>
    </dgm:pt>
    <dgm:pt modelId="{21BEB14C-3C73-4A24-A89D-E58F5A927D82}" type="pres">
      <dgm:prSet presAssocID="{20448411-3644-46E9-AEA1-A3D911577405}" presName="extraNode" presStyleLbl="node1" presStyleIdx="0" presStyleCnt="3"/>
      <dgm:spPr/>
    </dgm:pt>
    <dgm:pt modelId="{70F53B7D-825E-4EED-9039-008B6FB8B11C}" type="pres">
      <dgm:prSet presAssocID="{20448411-3644-46E9-AEA1-A3D911577405}" presName="dstNode" presStyleLbl="node1" presStyleIdx="0" presStyleCnt="3"/>
      <dgm:spPr/>
    </dgm:pt>
    <dgm:pt modelId="{4B80E44B-9F92-4CAB-B60E-37D8D1424AC0}" type="pres">
      <dgm:prSet presAssocID="{70026BC9-E2B3-46C5-885F-1E1D4B6FDC50}" presName="text_1" presStyleLbl="node1" presStyleIdx="0" presStyleCnt="3">
        <dgm:presLayoutVars>
          <dgm:bulletEnabled val="1"/>
        </dgm:presLayoutVars>
      </dgm:prSet>
      <dgm:spPr/>
      <dgm:t>
        <a:bodyPr/>
        <a:lstStyle/>
        <a:p>
          <a:endParaRPr lang="en-GB"/>
        </a:p>
      </dgm:t>
    </dgm:pt>
    <dgm:pt modelId="{992D18CB-929E-4CAD-B1F2-FCA939469429}" type="pres">
      <dgm:prSet presAssocID="{70026BC9-E2B3-46C5-885F-1E1D4B6FDC50}" presName="accent_1" presStyleCnt="0"/>
      <dgm:spPr/>
    </dgm:pt>
    <dgm:pt modelId="{CBC6CA42-CDCA-4EBF-B3E4-084269207EA3}" type="pres">
      <dgm:prSet presAssocID="{70026BC9-E2B3-46C5-885F-1E1D4B6FDC50}" presName="accentRepeatNode" presStyleLbl="solidFgAcc1" presStyleIdx="0" presStyleCnt="3" custScaleX="100001"/>
      <dgm:spPr/>
    </dgm:pt>
    <dgm:pt modelId="{4D58BA95-6E59-4E2E-99E5-0F5376D96766}" type="pres">
      <dgm:prSet presAssocID="{31508F00-EF70-4320-BD52-EDE467D57204}" presName="text_2" presStyleLbl="node1" presStyleIdx="1" presStyleCnt="3">
        <dgm:presLayoutVars>
          <dgm:bulletEnabled val="1"/>
        </dgm:presLayoutVars>
      </dgm:prSet>
      <dgm:spPr/>
      <dgm:t>
        <a:bodyPr/>
        <a:lstStyle/>
        <a:p>
          <a:endParaRPr lang="en-GB"/>
        </a:p>
      </dgm:t>
    </dgm:pt>
    <dgm:pt modelId="{F2193FD9-BCDF-4628-B999-20024602D139}" type="pres">
      <dgm:prSet presAssocID="{31508F00-EF70-4320-BD52-EDE467D57204}" presName="accent_2" presStyleCnt="0"/>
      <dgm:spPr/>
    </dgm:pt>
    <dgm:pt modelId="{9051EE80-0722-430C-9AE3-0E202D03B4CB}" type="pres">
      <dgm:prSet presAssocID="{31508F00-EF70-4320-BD52-EDE467D57204}" presName="accentRepeatNode" presStyleLbl="solidFgAcc1" presStyleIdx="1" presStyleCnt="3"/>
      <dgm:spPr/>
    </dgm:pt>
    <dgm:pt modelId="{7DC7670E-CEC7-4D3D-BDF4-3814EF6AA416}" type="pres">
      <dgm:prSet presAssocID="{AA008952-C2E4-4514-B6BA-BA3693D24110}" presName="text_3" presStyleLbl="node1" presStyleIdx="2" presStyleCnt="3">
        <dgm:presLayoutVars>
          <dgm:bulletEnabled val="1"/>
        </dgm:presLayoutVars>
      </dgm:prSet>
      <dgm:spPr/>
      <dgm:t>
        <a:bodyPr/>
        <a:lstStyle/>
        <a:p>
          <a:endParaRPr lang="en-GB"/>
        </a:p>
      </dgm:t>
    </dgm:pt>
    <dgm:pt modelId="{434BC4C3-4AC1-49AD-92B0-3B68D8905DB0}" type="pres">
      <dgm:prSet presAssocID="{AA008952-C2E4-4514-B6BA-BA3693D24110}" presName="accent_3" presStyleCnt="0"/>
      <dgm:spPr/>
    </dgm:pt>
    <dgm:pt modelId="{910B7B4B-4A96-45BB-AFAA-4D520AD686C1}" type="pres">
      <dgm:prSet presAssocID="{AA008952-C2E4-4514-B6BA-BA3693D24110}" presName="accentRepeatNode" presStyleLbl="solidFgAcc1" presStyleIdx="2" presStyleCnt="3"/>
      <dgm:spPr/>
    </dgm:pt>
  </dgm:ptLst>
  <dgm:cxnLst>
    <dgm:cxn modelId="{CC5C618A-2A77-4CA5-A950-BC92FB5D016E}" type="presOf" srcId="{20448411-3644-46E9-AEA1-A3D911577405}" destId="{D53153AD-0366-4CCB-BEDC-E5FB1D1D964F}" srcOrd="0" destOrd="0" presId="urn:microsoft.com/office/officeart/2008/layout/VerticalCurvedList"/>
    <dgm:cxn modelId="{762F4027-E5DF-44F1-A083-5F630A1EECD8}" srcId="{20448411-3644-46E9-AEA1-A3D911577405}" destId="{AA008952-C2E4-4514-B6BA-BA3693D24110}" srcOrd="2" destOrd="0" parTransId="{8B801C93-303F-4F78-AD05-383497EE8983}" sibTransId="{5EF6C20B-C754-4B98-9EC6-5AC4E37B6D28}"/>
    <dgm:cxn modelId="{229D858C-747F-4700-BD7D-1B4BB57C042B}" type="presOf" srcId="{70026BC9-E2B3-46C5-885F-1E1D4B6FDC50}" destId="{4B80E44B-9F92-4CAB-B60E-37D8D1424AC0}" srcOrd="0" destOrd="0" presId="urn:microsoft.com/office/officeart/2008/layout/VerticalCurvedList"/>
    <dgm:cxn modelId="{DB0B3AD6-2438-4F47-998A-AD586FD22B9F}" type="presOf" srcId="{AA008952-C2E4-4514-B6BA-BA3693D24110}" destId="{7DC7670E-CEC7-4D3D-BDF4-3814EF6AA416}" srcOrd="0" destOrd="0" presId="urn:microsoft.com/office/officeart/2008/layout/VerticalCurvedList"/>
    <dgm:cxn modelId="{33524929-5436-4376-AD83-F97019568236}" srcId="{20448411-3644-46E9-AEA1-A3D911577405}" destId="{70026BC9-E2B3-46C5-885F-1E1D4B6FDC50}" srcOrd="0" destOrd="0" parTransId="{3B89B91D-2B33-4331-A902-53DDEC1A03B4}" sibTransId="{A8C6D8C5-1AE3-426E-8FB7-72077D63703C}"/>
    <dgm:cxn modelId="{1592726D-A71C-4448-B915-D147DCB36EC7}" type="presOf" srcId="{A8C6D8C5-1AE3-426E-8FB7-72077D63703C}" destId="{5E3A2D73-8C46-4E85-A54B-72160F02B14B}" srcOrd="0" destOrd="0" presId="urn:microsoft.com/office/officeart/2008/layout/VerticalCurvedList"/>
    <dgm:cxn modelId="{5E7C2442-729E-434E-A265-EDC548CDAEDF}" srcId="{20448411-3644-46E9-AEA1-A3D911577405}" destId="{31508F00-EF70-4320-BD52-EDE467D57204}" srcOrd="1" destOrd="0" parTransId="{C258AAEA-74FD-4B3E-8CF6-1655286EAD7D}" sibTransId="{526E8C67-352D-45E0-80EB-56D0939A8B6E}"/>
    <dgm:cxn modelId="{C32AA351-E558-4C85-BADA-22C57C2061FB}" type="presOf" srcId="{31508F00-EF70-4320-BD52-EDE467D57204}" destId="{4D58BA95-6E59-4E2E-99E5-0F5376D96766}" srcOrd="0" destOrd="0" presId="urn:microsoft.com/office/officeart/2008/layout/VerticalCurvedList"/>
    <dgm:cxn modelId="{84B75403-2703-495F-B275-DB85E0EB6905}" type="presParOf" srcId="{D53153AD-0366-4CCB-BEDC-E5FB1D1D964F}" destId="{14E1677A-D434-4899-BBCD-DCE4756EBFF2}" srcOrd="0" destOrd="0" presId="urn:microsoft.com/office/officeart/2008/layout/VerticalCurvedList"/>
    <dgm:cxn modelId="{768A67EC-7398-4F14-B42D-67850E98A610}" type="presParOf" srcId="{14E1677A-D434-4899-BBCD-DCE4756EBFF2}" destId="{89FA9BEF-D965-4774-9F03-4296CFD25007}" srcOrd="0" destOrd="0" presId="urn:microsoft.com/office/officeart/2008/layout/VerticalCurvedList"/>
    <dgm:cxn modelId="{5D2D62C3-D426-4D35-8B1C-6672482DEC04}" type="presParOf" srcId="{89FA9BEF-D965-4774-9F03-4296CFD25007}" destId="{4912977F-2EBB-479A-AB28-851FD01F5E0B}" srcOrd="0" destOrd="0" presId="urn:microsoft.com/office/officeart/2008/layout/VerticalCurvedList"/>
    <dgm:cxn modelId="{40927E26-83C2-4109-8739-F7FCC26A74FB}" type="presParOf" srcId="{89FA9BEF-D965-4774-9F03-4296CFD25007}" destId="{5E3A2D73-8C46-4E85-A54B-72160F02B14B}" srcOrd="1" destOrd="0" presId="urn:microsoft.com/office/officeart/2008/layout/VerticalCurvedList"/>
    <dgm:cxn modelId="{B3C79DBA-BEE3-4E65-AF1F-206B5092BCCB}" type="presParOf" srcId="{89FA9BEF-D965-4774-9F03-4296CFD25007}" destId="{21BEB14C-3C73-4A24-A89D-E58F5A927D82}" srcOrd="2" destOrd="0" presId="urn:microsoft.com/office/officeart/2008/layout/VerticalCurvedList"/>
    <dgm:cxn modelId="{916843A4-0FA6-4129-B002-B7C960B5B7FA}" type="presParOf" srcId="{89FA9BEF-D965-4774-9F03-4296CFD25007}" destId="{70F53B7D-825E-4EED-9039-008B6FB8B11C}" srcOrd="3" destOrd="0" presId="urn:microsoft.com/office/officeart/2008/layout/VerticalCurvedList"/>
    <dgm:cxn modelId="{8638E5EF-009A-4DC3-90DD-73C6C530D5A1}" type="presParOf" srcId="{14E1677A-D434-4899-BBCD-DCE4756EBFF2}" destId="{4B80E44B-9F92-4CAB-B60E-37D8D1424AC0}" srcOrd="1" destOrd="0" presId="urn:microsoft.com/office/officeart/2008/layout/VerticalCurvedList"/>
    <dgm:cxn modelId="{C7C50FAE-3C45-4533-A4D7-FB4F11CD001D}" type="presParOf" srcId="{14E1677A-D434-4899-BBCD-DCE4756EBFF2}" destId="{992D18CB-929E-4CAD-B1F2-FCA939469429}" srcOrd="2" destOrd="0" presId="urn:microsoft.com/office/officeart/2008/layout/VerticalCurvedList"/>
    <dgm:cxn modelId="{AD55AC8A-7817-40E1-8CC9-71E5BA2F0EEF}" type="presParOf" srcId="{992D18CB-929E-4CAD-B1F2-FCA939469429}" destId="{CBC6CA42-CDCA-4EBF-B3E4-084269207EA3}" srcOrd="0" destOrd="0" presId="urn:microsoft.com/office/officeart/2008/layout/VerticalCurvedList"/>
    <dgm:cxn modelId="{A9C27DC6-6A48-419E-8A00-732536A072BC}" type="presParOf" srcId="{14E1677A-D434-4899-BBCD-DCE4756EBFF2}" destId="{4D58BA95-6E59-4E2E-99E5-0F5376D96766}" srcOrd="3" destOrd="0" presId="urn:microsoft.com/office/officeart/2008/layout/VerticalCurvedList"/>
    <dgm:cxn modelId="{04C84397-E893-4006-83C6-B03B049C74B8}" type="presParOf" srcId="{14E1677A-D434-4899-BBCD-DCE4756EBFF2}" destId="{F2193FD9-BCDF-4628-B999-20024602D139}" srcOrd="4" destOrd="0" presId="urn:microsoft.com/office/officeart/2008/layout/VerticalCurvedList"/>
    <dgm:cxn modelId="{10A64E96-C521-490E-B8D2-8FA174602769}" type="presParOf" srcId="{F2193FD9-BCDF-4628-B999-20024602D139}" destId="{9051EE80-0722-430C-9AE3-0E202D03B4CB}" srcOrd="0" destOrd="0" presId="urn:microsoft.com/office/officeart/2008/layout/VerticalCurvedList"/>
    <dgm:cxn modelId="{AEF1A7CA-566E-4AE4-825B-58B53A8D00B6}" type="presParOf" srcId="{14E1677A-D434-4899-BBCD-DCE4756EBFF2}" destId="{7DC7670E-CEC7-4D3D-BDF4-3814EF6AA416}" srcOrd="5" destOrd="0" presId="urn:microsoft.com/office/officeart/2008/layout/VerticalCurvedList"/>
    <dgm:cxn modelId="{E8ABA22C-2634-49C3-824A-7A588EA67417}" type="presParOf" srcId="{14E1677A-D434-4899-BBCD-DCE4756EBFF2}" destId="{434BC4C3-4AC1-49AD-92B0-3B68D8905DB0}" srcOrd="6" destOrd="0" presId="urn:microsoft.com/office/officeart/2008/layout/VerticalCurvedList"/>
    <dgm:cxn modelId="{216CFA4B-2EB1-47C0-B0F1-62AE57644B68}" type="presParOf" srcId="{434BC4C3-4AC1-49AD-92B0-3B68D8905DB0}" destId="{910B7B4B-4A96-45BB-AFAA-4D520AD686C1}"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3A2D73-8C46-4E85-A54B-72160F02B14B}">
      <dsp:nvSpPr>
        <dsp:cNvPr id="0" name=""/>
        <dsp:cNvSpPr/>
      </dsp:nvSpPr>
      <dsp:spPr>
        <a:xfrm>
          <a:off x="-4089819" y="-627708"/>
          <a:ext cx="4873487" cy="4873487"/>
        </a:xfrm>
        <a:prstGeom prst="blockArc">
          <a:avLst>
            <a:gd name="adj1" fmla="val 18900000"/>
            <a:gd name="adj2" fmla="val 2700000"/>
            <a:gd name="adj3" fmla="val 443"/>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80E44B-9F92-4CAB-B60E-37D8D1424AC0}">
      <dsp:nvSpPr>
        <dsp:cNvPr id="0" name=""/>
        <dsp:cNvSpPr/>
      </dsp:nvSpPr>
      <dsp:spPr>
        <a:xfrm>
          <a:off x="503974" y="361807"/>
          <a:ext cx="7728802" cy="723614"/>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4369" tIns="96520" rIns="96520" bIns="96520" numCol="1" spcCol="1270" anchor="ctr" anchorCtr="0">
          <a:noAutofit/>
        </a:bodyPr>
        <a:lstStyle/>
        <a:p>
          <a:pPr lvl="0" algn="l" defTabSz="1689100">
            <a:lnSpc>
              <a:spcPct val="90000"/>
            </a:lnSpc>
            <a:spcBef>
              <a:spcPct val="0"/>
            </a:spcBef>
            <a:spcAft>
              <a:spcPct val="35000"/>
            </a:spcAft>
          </a:pPr>
          <a:r>
            <a:rPr lang="en-GB" sz="3800" kern="1200" dirty="0" smtClean="0"/>
            <a:t>No more than 5 tsp a day</a:t>
          </a:r>
          <a:endParaRPr lang="en-GB" sz="3800" kern="1200" dirty="0"/>
        </a:p>
      </dsp:txBody>
      <dsp:txXfrm>
        <a:off x="503974" y="361807"/>
        <a:ext cx="7728802" cy="723614"/>
      </dsp:txXfrm>
    </dsp:sp>
    <dsp:sp modelId="{CBC6CA42-CDCA-4EBF-B3E4-084269207EA3}">
      <dsp:nvSpPr>
        <dsp:cNvPr id="0" name=""/>
        <dsp:cNvSpPr/>
      </dsp:nvSpPr>
      <dsp:spPr>
        <a:xfrm>
          <a:off x="51710" y="271355"/>
          <a:ext cx="904526" cy="904517"/>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58BA95-6E59-4E2E-99E5-0F5376D96766}">
      <dsp:nvSpPr>
        <dsp:cNvPr id="0" name=""/>
        <dsp:cNvSpPr/>
      </dsp:nvSpPr>
      <dsp:spPr>
        <a:xfrm>
          <a:off x="767007" y="1447228"/>
          <a:ext cx="7465768" cy="72361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4369" tIns="96520" rIns="96520" bIns="96520" numCol="1" spcCol="1270" anchor="ctr" anchorCtr="0">
          <a:noAutofit/>
        </a:bodyPr>
        <a:lstStyle/>
        <a:p>
          <a:pPr lvl="0" algn="l" defTabSz="1689100">
            <a:lnSpc>
              <a:spcPct val="90000"/>
            </a:lnSpc>
            <a:spcBef>
              <a:spcPct val="0"/>
            </a:spcBef>
            <a:spcAft>
              <a:spcPct val="35000"/>
            </a:spcAft>
          </a:pPr>
          <a:r>
            <a:rPr lang="en-GB" sz="3800" kern="1200" dirty="0" smtClean="0"/>
            <a:t>No more than 6 tsp a day</a:t>
          </a:r>
          <a:endParaRPr lang="en-GB" sz="3800" kern="1200" dirty="0"/>
        </a:p>
      </dsp:txBody>
      <dsp:txXfrm>
        <a:off x="767007" y="1447228"/>
        <a:ext cx="7465768" cy="723614"/>
      </dsp:txXfrm>
    </dsp:sp>
    <dsp:sp modelId="{9051EE80-0722-430C-9AE3-0E202D03B4CB}">
      <dsp:nvSpPr>
        <dsp:cNvPr id="0" name=""/>
        <dsp:cNvSpPr/>
      </dsp:nvSpPr>
      <dsp:spPr>
        <a:xfrm>
          <a:off x="314748" y="1356776"/>
          <a:ext cx="904517" cy="904517"/>
        </a:xfrm>
        <a:prstGeom prst="ellipse">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C7670E-CEC7-4D3D-BDF4-3814EF6AA416}">
      <dsp:nvSpPr>
        <dsp:cNvPr id="0" name=""/>
        <dsp:cNvSpPr/>
      </dsp:nvSpPr>
      <dsp:spPr>
        <a:xfrm>
          <a:off x="503974" y="2532649"/>
          <a:ext cx="7728802" cy="72361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4369" tIns="96520" rIns="96520" bIns="96520" numCol="1" spcCol="1270" anchor="ctr" anchorCtr="0">
          <a:noAutofit/>
        </a:bodyPr>
        <a:lstStyle/>
        <a:p>
          <a:pPr lvl="0" algn="l" defTabSz="1689100">
            <a:lnSpc>
              <a:spcPct val="90000"/>
            </a:lnSpc>
            <a:spcBef>
              <a:spcPct val="0"/>
            </a:spcBef>
            <a:spcAft>
              <a:spcPct val="35000"/>
            </a:spcAft>
          </a:pPr>
          <a:r>
            <a:rPr lang="en-GB" sz="3800" kern="1200" dirty="0" smtClean="0"/>
            <a:t>No more than 7.5 tsp a day</a:t>
          </a:r>
          <a:endParaRPr lang="en-GB" sz="3800" kern="1200" dirty="0"/>
        </a:p>
      </dsp:txBody>
      <dsp:txXfrm>
        <a:off x="503974" y="2532649"/>
        <a:ext cx="7728802" cy="723614"/>
      </dsp:txXfrm>
    </dsp:sp>
    <dsp:sp modelId="{910B7B4B-4A96-45BB-AFAA-4D520AD686C1}">
      <dsp:nvSpPr>
        <dsp:cNvPr id="0" name=""/>
        <dsp:cNvSpPr/>
      </dsp:nvSpPr>
      <dsp:spPr>
        <a:xfrm>
          <a:off x="51715" y="2442197"/>
          <a:ext cx="904517" cy="904517"/>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BAEA7CE9-4F9F-4CD2-A108-C1653D0A81D3}" type="datetimeFigureOut">
              <a:rPr lang="en-GB" smtClean="0"/>
              <a:t>22/01/2018</a:t>
            </a:fld>
            <a:endParaRPr lang="en-GB" dirty="0"/>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E70DDBE4-2C21-4211-B8EF-47D06D8F2588}" type="slidenum">
              <a:rPr lang="en-GB" smtClean="0"/>
              <a:t>‹#›</a:t>
            </a:fld>
            <a:endParaRPr lang="en-GB" dirty="0"/>
          </a:p>
        </p:txBody>
      </p:sp>
    </p:spTree>
    <p:extLst>
      <p:ext uri="{BB962C8B-B14F-4D97-AF65-F5344CB8AC3E}">
        <p14:creationId xmlns:p14="http://schemas.microsoft.com/office/powerpoint/2010/main" val="34903199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3A6FD3A6-302E-410F-9DF2-BF275C4932F8}" type="datetimeFigureOut">
              <a:rPr lang="en-GB" smtClean="0"/>
              <a:pPr/>
              <a:t>22/01/2018</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34CEA68-95BA-4932-967C-C0AC9DB4EDE9}" type="slidenum">
              <a:rPr lang="en-GB" smtClean="0"/>
              <a:pPr/>
              <a:t>‹#›</a:t>
            </a:fld>
            <a:endParaRPr lang="en-GB" dirty="0"/>
          </a:p>
        </p:txBody>
      </p:sp>
    </p:spTree>
    <p:extLst>
      <p:ext uri="{BB962C8B-B14F-4D97-AF65-F5344CB8AC3E}">
        <p14:creationId xmlns:p14="http://schemas.microsoft.com/office/powerpoint/2010/main" val="3440734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Who knows how much sugar the health guidelines suggest you can eat in a day? Take answers…</a:t>
            </a:r>
          </a:p>
          <a:p>
            <a:r>
              <a:rPr lang="en-US" sz="1200" b="1" i="0" u="none" strike="noStrike" kern="1200" baseline="0" dirty="0" smtClean="0">
                <a:solidFill>
                  <a:schemeClr val="tx1"/>
                </a:solidFill>
                <a:latin typeface="+mn-lt"/>
                <a:ea typeface="+mn-ea"/>
                <a:cs typeface="+mn-cs"/>
              </a:rPr>
              <a:t>STOP at 5 teaspoons </a:t>
            </a:r>
            <a:r>
              <a:rPr lang="en-US" sz="1200" b="0" i="0" u="none" strike="noStrike" kern="1200" baseline="0" dirty="0" smtClean="0">
                <a:solidFill>
                  <a:schemeClr val="tx1"/>
                </a:solidFill>
                <a:latin typeface="+mn-lt"/>
                <a:ea typeface="+mn-ea"/>
                <a:cs typeface="+mn-cs"/>
              </a:rPr>
              <a:t>= 4-6 years 	No more than 19g/day 	5 teaspoons  	</a:t>
            </a:r>
          </a:p>
          <a:p>
            <a:r>
              <a:rPr lang="en-US" sz="1200" b="1" i="0" u="none" strike="noStrike" kern="1200" baseline="0" dirty="0" smtClean="0">
                <a:solidFill>
                  <a:schemeClr val="tx1"/>
                </a:solidFill>
                <a:latin typeface="+mn-lt"/>
                <a:ea typeface="+mn-ea"/>
                <a:cs typeface="+mn-cs"/>
              </a:rPr>
              <a:t>STOP at 6 teaspoons </a:t>
            </a:r>
            <a:r>
              <a:rPr lang="en-US" sz="1200" b="0" i="0" u="none" strike="noStrike" kern="1200" baseline="0" dirty="0" smtClean="0">
                <a:solidFill>
                  <a:schemeClr val="tx1"/>
                </a:solidFill>
                <a:latin typeface="+mn-lt"/>
                <a:ea typeface="+mn-ea"/>
                <a:cs typeface="+mn-cs"/>
              </a:rPr>
              <a:t>= 7-10 years     No more than 24g/day 	6 teaspoons	</a:t>
            </a:r>
          </a:p>
          <a:p>
            <a:r>
              <a:rPr lang="en-US" sz="1200" b="1" i="0" u="none" strike="noStrike" kern="1200" baseline="0" dirty="0" smtClean="0">
                <a:solidFill>
                  <a:schemeClr val="tx1"/>
                </a:solidFill>
                <a:latin typeface="+mn-lt"/>
                <a:ea typeface="+mn-ea"/>
                <a:cs typeface="+mn-cs"/>
              </a:rPr>
              <a:t>STOP at 7 teaspoons </a:t>
            </a:r>
            <a:r>
              <a:rPr lang="en-US" sz="1200" b="0" i="0" u="none" strike="noStrike" kern="1200" baseline="0" dirty="0" smtClean="0">
                <a:solidFill>
                  <a:schemeClr val="tx1"/>
                </a:solidFill>
                <a:latin typeface="+mn-lt"/>
                <a:ea typeface="+mn-ea"/>
                <a:cs typeface="+mn-cs"/>
              </a:rPr>
              <a:t>=11 years+	No more than 30g/day 	7 and half teaspoons</a:t>
            </a:r>
          </a:p>
          <a:p>
            <a:r>
              <a:rPr lang="en-US" sz="1200" b="0" i="0" u="none" strike="noStrike" kern="1200" baseline="0" dirty="0" smtClean="0">
                <a:solidFill>
                  <a:schemeClr val="tx1"/>
                </a:solidFill>
                <a:latin typeface="+mn-lt"/>
                <a:ea typeface="+mn-ea"/>
                <a:cs typeface="+mn-cs"/>
              </a:rPr>
              <a:t>****</a:t>
            </a:r>
            <a:r>
              <a:rPr lang="en-US" sz="1200" b="1" i="0" u="none" strike="noStrike" kern="1200" baseline="0" dirty="0" smtClean="0">
                <a:solidFill>
                  <a:schemeClr val="tx1"/>
                </a:solidFill>
                <a:latin typeface="+mn-lt"/>
                <a:ea typeface="+mn-ea"/>
                <a:cs typeface="+mn-cs"/>
              </a:rPr>
              <a:t>A level teaspoon is 4 grams  </a:t>
            </a:r>
            <a:r>
              <a:rPr lang="en-US" sz="1200" b="0" i="0" u="none" strike="noStrike" kern="1200" baseline="0" dirty="0" smtClean="0">
                <a:solidFill>
                  <a:schemeClr val="tx1"/>
                </a:solidFill>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2</a:t>
            </a:fld>
            <a:endParaRPr lang="en-GB" dirty="0"/>
          </a:p>
        </p:txBody>
      </p:sp>
    </p:spTree>
    <p:extLst>
      <p:ext uri="{BB962C8B-B14F-4D97-AF65-F5344CB8AC3E}">
        <p14:creationId xmlns:p14="http://schemas.microsoft.com/office/powerpoint/2010/main" val="770166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Explain</a:t>
            </a:r>
            <a:r>
              <a:rPr lang="en-GB" baseline="0" dirty="0" smtClean="0"/>
              <a:t> more about each of the individual statements in the Sugar Smart Pledge. If you haven’t already chosen your school statements, explain how pupils will be involved in this decision making process. If the statements have already been selected either use your School Nutrition Action Group (SNAG) or Food Crew to explain how the pledge was decided.</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Each school to share the statements they have signed up to and </a:t>
            </a:r>
            <a:r>
              <a:rPr lang="en-GB" b="1" u="sng" baseline="0" dirty="0" smtClean="0">
                <a:solidFill>
                  <a:srgbClr val="FF0000"/>
                </a:solidFill>
              </a:rPr>
              <a:t>delete those you are not committing to. </a:t>
            </a:r>
          </a:p>
          <a:p>
            <a:pPr marL="0" marR="0" indent="0" algn="l" defTabSz="914400" rtl="0" eaLnBrk="1" fontAlgn="auto" latinLnBrk="0" hangingPunct="1">
              <a:lnSpc>
                <a:spcPct val="100000"/>
              </a:lnSpc>
              <a:spcBef>
                <a:spcPts val="0"/>
              </a:spcBef>
              <a:spcAft>
                <a:spcPts val="0"/>
              </a:spcAft>
              <a:buClrTx/>
              <a:buSzTx/>
              <a:buFontTx/>
              <a:buNone/>
              <a:tabLst/>
              <a:defRPr/>
            </a:pPr>
            <a:r>
              <a:rPr lang="en-GB" b="1" u="sng" baseline="0" dirty="0" smtClean="0">
                <a:solidFill>
                  <a:srgbClr val="FF0000"/>
                </a:solidFill>
              </a:rPr>
              <a:t>** Please note font size to be resized to 32 once 4 have been selected</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***and add slide re how to participate and shout about it</a:t>
            </a:r>
            <a:endParaRPr lang="en-GB" b="1" dirty="0" smtClean="0">
              <a:solidFill>
                <a:srgbClr val="FF0000"/>
              </a:solidFill>
            </a:endParaRPr>
          </a:p>
          <a:p>
            <a:endParaRPr lang="en-GB" b="1"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11</a:t>
            </a:fld>
            <a:endParaRPr lang="en-GB" dirty="0"/>
          </a:p>
        </p:txBody>
      </p:sp>
    </p:spTree>
    <p:extLst>
      <p:ext uri="{BB962C8B-B14F-4D97-AF65-F5344CB8AC3E}">
        <p14:creationId xmlns:p14="http://schemas.microsoft.com/office/powerpoint/2010/main" val="241380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12</a:t>
            </a:fld>
            <a:endParaRPr lang="en-GB" dirty="0"/>
          </a:p>
        </p:txBody>
      </p:sp>
    </p:spTree>
    <p:extLst>
      <p:ext uri="{BB962C8B-B14F-4D97-AF65-F5344CB8AC3E}">
        <p14:creationId xmlns:p14="http://schemas.microsoft.com/office/powerpoint/2010/main" val="241380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This is the schools opportunity to list other and future work that they will do around Sugar Smart. You might like to use to highlight great work, reward pupils or staff or families or showcase ‘case stories’ e.g of your pupil food group.</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13</a:t>
            </a:fld>
            <a:endParaRPr lang="en-GB" dirty="0"/>
          </a:p>
        </p:txBody>
      </p:sp>
    </p:spTree>
    <p:extLst>
      <p:ext uri="{BB962C8B-B14F-4D97-AF65-F5344CB8AC3E}">
        <p14:creationId xmlns:p14="http://schemas.microsoft.com/office/powerpoint/2010/main" val="1653253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Activity: It’s time to be a food detective…. </a:t>
            </a:r>
            <a:r>
              <a:rPr lang="en-GB" b="0" dirty="0" smtClean="0"/>
              <a:t>Can</a:t>
            </a:r>
            <a:r>
              <a:rPr lang="en-GB" b="0" baseline="0" dirty="0" smtClean="0"/>
              <a:t> you spot the sugary foods?? </a:t>
            </a:r>
            <a:r>
              <a:rPr lang="en-GB" b="0" dirty="0" smtClean="0"/>
              <a:t>Let’s move some of these foods into either the sugary or not sugary category. (Either talk about</a:t>
            </a:r>
            <a:r>
              <a:rPr lang="en-GB" b="0" baseline="0" dirty="0" smtClean="0"/>
              <a:t> it or come out of the presentation and </a:t>
            </a:r>
            <a:r>
              <a:rPr lang="en-GB" b="0" dirty="0" smtClean="0"/>
              <a:t>drag</a:t>
            </a:r>
            <a:r>
              <a:rPr lang="en-GB" b="0" baseline="0" dirty="0" smtClean="0"/>
              <a:t> items into each circle.) </a:t>
            </a:r>
            <a:endParaRPr lang="en-GB" b="0" dirty="0" smtClean="0"/>
          </a:p>
          <a:p>
            <a:endParaRPr lang="en-GB" b="1" dirty="0" smtClean="0"/>
          </a:p>
          <a:p>
            <a:r>
              <a:rPr lang="en-GB" b="0" i="1" dirty="0" smtClean="0"/>
              <a:t>Pupils will usually pick</a:t>
            </a:r>
            <a:r>
              <a:rPr lang="en-GB" b="0" i="1" baseline="0" dirty="0" smtClean="0"/>
              <a:t> the Skittles and Ribena as obviously sugary but in actual fact all have added sugars:</a:t>
            </a:r>
          </a:p>
          <a:p>
            <a:pPr marL="171450" indent="-171450">
              <a:buFont typeface="Arial" panose="020B0604020202020204" pitchFamily="34" charset="0"/>
              <a:buChar char="•"/>
            </a:pPr>
            <a:r>
              <a:rPr lang="en-GB" b="0" i="1" baseline="0" dirty="0" smtClean="0"/>
              <a:t>Tomato soup</a:t>
            </a:r>
          </a:p>
          <a:p>
            <a:pPr marL="171450" indent="-171450">
              <a:buFont typeface="Arial" panose="020B0604020202020204" pitchFamily="34" charset="0"/>
              <a:buChar char="•"/>
            </a:pPr>
            <a:r>
              <a:rPr lang="en-GB" b="0" i="1" baseline="0" dirty="0" smtClean="0"/>
              <a:t>Sweet and sour chicken stirfry</a:t>
            </a:r>
          </a:p>
          <a:p>
            <a:pPr marL="171450" indent="-171450">
              <a:buFont typeface="Arial" panose="020B0604020202020204" pitchFamily="34" charset="0"/>
              <a:buChar char="•"/>
            </a:pPr>
            <a:r>
              <a:rPr lang="en-GB" b="0" i="1" baseline="0" dirty="0" smtClean="0"/>
              <a:t>Pasta sauce</a:t>
            </a:r>
          </a:p>
          <a:p>
            <a:pPr marL="171450" indent="-171450">
              <a:buFont typeface="Arial" panose="020B0604020202020204" pitchFamily="34" charset="0"/>
              <a:buChar char="•"/>
            </a:pPr>
            <a:r>
              <a:rPr lang="en-GB" b="0" i="1" baseline="0" dirty="0" smtClean="0"/>
              <a:t>Pre-made pizza</a:t>
            </a:r>
          </a:p>
          <a:p>
            <a:pPr marL="171450" indent="-171450">
              <a:buFont typeface="Arial" panose="020B0604020202020204" pitchFamily="34" charset="0"/>
              <a:buChar char="•"/>
            </a:pPr>
            <a:r>
              <a:rPr lang="en-GB" b="0" i="1" baseline="0" dirty="0" smtClean="0"/>
              <a:t>Volvic </a:t>
            </a:r>
          </a:p>
          <a:p>
            <a:pPr marL="171450" indent="-171450">
              <a:buFont typeface="Arial" panose="020B0604020202020204" pitchFamily="34" charset="0"/>
              <a:buChar char="•"/>
            </a:pPr>
            <a:r>
              <a:rPr lang="en-GB" b="0" i="1" baseline="0" dirty="0" smtClean="0"/>
              <a:t>Yo-yos</a:t>
            </a:r>
          </a:p>
          <a:p>
            <a:pPr marL="171450" indent="-171450">
              <a:buFont typeface="Arial" panose="020B0604020202020204" pitchFamily="34" charset="0"/>
              <a:buChar char="•"/>
            </a:pPr>
            <a:r>
              <a:rPr lang="en-GB" b="0" i="1" baseline="0" dirty="0" smtClean="0"/>
              <a:t>And some sweetened herbal teas</a:t>
            </a:r>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r>
              <a:rPr lang="en-GB" b="1" i="0" dirty="0" smtClean="0"/>
              <a:t>Ask the pupils if they are surprised by the real</a:t>
            </a:r>
            <a:r>
              <a:rPr lang="en-GB" b="1" i="0" baseline="0" dirty="0" smtClean="0"/>
              <a:t> result. Did they know that some foods have added or ‘free’ sugars even though they are savoury or even though they appear healthy?</a:t>
            </a:r>
          </a:p>
          <a:p>
            <a:pPr marL="0" indent="0">
              <a:buFont typeface="Arial" panose="020B0604020202020204" pitchFamily="34" charset="0"/>
              <a:buNone/>
            </a:pPr>
            <a:endParaRPr lang="en-GB" b="1" i="0" baseline="0" dirty="0" smtClean="0"/>
          </a:p>
          <a:p>
            <a:pPr marL="0" indent="0">
              <a:buFont typeface="Arial" panose="020B0604020202020204" pitchFamily="34" charset="0"/>
              <a:buNone/>
            </a:pPr>
            <a:r>
              <a:rPr lang="en-GB" b="1" i="0" baseline="0" dirty="0" smtClean="0">
                <a:solidFill>
                  <a:srgbClr val="FF0000"/>
                </a:solidFill>
              </a:rPr>
              <a:t>Alternative option: </a:t>
            </a:r>
            <a:r>
              <a:rPr lang="en-GB" b="0" i="0" baseline="0" dirty="0" smtClean="0">
                <a:solidFill>
                  <a:srgbClr val="FF0000"/>
                </a:solidFill>
              </a:rPr>
              <a:t>If you’d prefer to make this more technical, especially for older children, you could create a continuum line and ask them to place the items on the line from most to least sugary. Since ingredients and nutrient lists are often updated, we are not providing the results. The teacher presenting will need to do a quick check </a:t>
            </a:r>
            <a:r>
              <a:rPr lang="en-GB" b="0" i="0" baseline="0" dirty="0" smtClean="0">
                <a:solidFill>
                  <a:srgbClr val="FF0000"/>
                </a:solidFill>
              </a:rPr>
              <a:t>beforehand either online or in a local supermarket.   </a:t>
            </a:r>
            <a:endParaRPr lang="en-GB" b="0" i="0" dirty="0">
              <a:solidFill>
                <a:srgbClr val="FF0000"/>
              </a:solidFill>
            </a:endParaRPr>
          </a:p>
        </p:txBody>
      </p:sp>
      <p:sp>
        <p:nvSpPr>
          <p:cNvPr id="4" name="Slide Number Placeholder 3"/>
          <p:cNvSpPr>
            <a:spLocks noGrp="1"/>
          </p:cNvSpPr>
          <p:nvPr>
            <p:ph type="sldNum" sz="quarter" idx="10"/>
          </p:nvPr>
        </p:nvSpPr>
        <p:spPr/>
        <p:txBody>
          <a:bodyPr/>
          <a:lstStyle/>
          <a:p>
            <a:fld id="{F34CEA68-95BA-4932-967C-C0AC9DB4EDE9}" type="slidenum">
              <a:rPr lang="en-GB" smtClean="0"/>
              <a:pPr/>
              <a:t>3</a:t>
            </a:fld>
            <a:endParaRPr lang="en-GB" dirty="0"/>
          </a:p>
        </p:txBody>
      </p:sp>
    </p:spTree>
    <p:extLst>
      <p:ext uri="{BB962C8B-B14F-4D97-AF65-F5344CB8AC3E}">
        <p14:creationId xmlns:p14="http://schemas.microsoft.com/office/powerpoint/2010/main" val="1653253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It’s tricky because it isn’t always obvious where there is sugar. Plus we’re talking about ‘added’ or ‘free’ sugars, and not just sugar you get in a packet. </a:t>
            </a: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What are added or free sugars?</a:t>
            </a:r>
            <a:r>
              <a:rPr lang="en-GB" sz="1200" b="0" i="0" u="none" strike="noStrike" kern="1200" baseline="0" dirty="0" smtClean="0">
                <a:solidFill>
                  <a:schemeClr val="tx1"/>
                </a:solidFill>
                <a:latin typeface="+mn-lt"/>
                <a:ea typeface="+mn-ea"/>
                <a:cs typeface="+mn-cs"/>
              </a:rPr>
              <a:t> (see list on slide) </a:t>
            </a:r>
          </a:p>
          <a:p>
            <a:r>
              <a:rPr lang="en-GB" sz="1200" b="0" i="0" u="none" strike="noStrike" kern="1200" baseline="0" dirty="0" smtClean="0">
                <a:solidFill>
                  <a:schemeClr val="tx1"/>
                </a:solidFill>
                <a:latin typeface="+mn-lt"/>
                <a:ea typeface="+mn-ea"/>
                <a:cs typeface="+mn-cs"/>
              </a:rPr>
              <a:t>These have been added by a food manufacturer, cook or consumer to a food and include those sugars naturally found in unsweetened</a:t>
            </a:r>
          </a:p>
          <a:p>
            <a:r>
              <a:rPr lang="en-GB" sz="1200" b="0" i="0" u="none" strike="noStrike" kern="1200" baseline="0" dirty="0" smtClean="0">
                <a:solidFill>
                  <a:schemeClr val="tx1"/>
                </a:solidFill>
                <a:latin typeface="+mn-lt"/>
                <a:ea typeface="+mn-ea"/>
                <a:cs typeface="+mn-cs"/>
              </a:rPr>
              <a:t>fruit juice, honey and syrups. </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It</a:t>
            </a:r>
            <a:r>
              <a:rPr lang="en-GB" sz="1200" b="1" i="0" u="none" strike="noStrike" kern="1200" baseline="0" dirty="0" smtClean="0">
                <a:solidFill>
                  <a:schemeClr val="tx1"/>
                </a:solidFill>
                <a:latin typeface="+mn-lt"/>
                <a:ea typeface="+mn-ea"/>
                <a:cs typeface="+mn-cs"/>
              </a:rPr>
              <a:t> doesn’t</a:t>
            </a:r>
            <a:r>
              <a:rPr lang="en-GB" sz="1200" b="0" i="0" u="none" strike="noStrike" kern="1200" baseline="0" dirty="0" smtClean="0">
                <a:solidFill>
                  <a:schemeClr val="tx1"/>
                </a:solidFill>
                <a:latin typeface="+mn-lt"/>
                <a:ea typeface="+mn-ea"/>
                <a:cs typeface="+mn-cs"/>
              </a:rPr>
              <a:t> include sugars naturally found in milk, and milk products and intact fruit and veg. </a:t>
            </a: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How to be a food detective….</a:t>
            </a:r>
            <a:r>
              <a:rPr lang="en-GB" sz="1200" b="0" i="0" u="none" strike="noStrike" kern="1200" baseline="0" dirty="0" smtClean="0">
                <a:solidFill>
                  <a:schemeClr val="tx1"/>
                </a:solidFill>
                <a:latin typeface="+mn-lt"/>
                <a:ea typeface="+mn-ea"/>
                <a:cs typeface="+mn-cs"/>
              </a:rPr>
              <a:t> </a:t>
            </a:r>
          </a:p>
          <a:p>
            <a:r>
              <a:rPr lang="en-GB" sz="1200" b="0" i="0" u="none" strike="noStrike" kern="1200" baseline="0" dirty="0" smtClean="0">
                <a:solidFill>
                  <a:schemeClr val="tx1"/>
                </a:solidFill>
                <a:latin typeface="+mn-lt"/>
                <a:ea typeface="+mn-ea"/>
                <a:cs typeface="+mn-cs"/>
              </a:rPr>
              <a:t>Watch out for some of these words on the label of your foods at home or in your packed lunch boxes.</a:t>
            </a:r>
            <a:endParaRPr lang="en-GB" dirty="0" smtClean="0"/>
          </a:p>
          <a:p>
            <a:r>
              <a:rPr lang="en-GB" sz="1200" b="0" i="0" u="none" strike="noStrike" kern="1200" baseline="0" dirty="0" smtClean="0">
                <a:solidFill>
                  <a:schemeClr val="tx1"/>
                </a:solidFill>
                <a:latin typeface="+mn-lt"/>
                <a:ea typeface="+mn-ea"/>
                <a:cs typeface="+mn-cs"/>
              </a:rPr>
              <a:t>.</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4</a:t>
            </a:fld>
            <a:endParaRPr lang="en-GB" dirty="0"/>
          </a:p>
        </p:txBody>
      </p:sp>
    </p:spTree>
    <p:extLst>
      <p:ext uri="{BB962C8B-B14F-4D97-AF65-F5344CB8AC3E}">
        <p14:creationId xmlns:p14="http://schemas.microsoft.com/office/powerpoint/2010/main" val="1653253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Activity: Can pupils spot the added sugar? </a:t>
            </a:r>
          </a:p>
          <a:p>
            <a:endParaRPr lang="en-GB" sz="1200" b="0" i="0" u="none" strike="noStrike" kern="1200" baseline="0" dirty="0" smtClean="0">
              <a:solidFill>
                <a:schemeClr val="tx1"/>
              </a:solidFill>
              <a:latin typeface="+mn-lt"/>
              <a:ea typeface="+mn-ea"/>
              <a:cs typeface="+mn-cs"/>
            </a:endParaRPr>
          </a:p>
          <a:p>
            <a:pPr marL="228600" indent="-228600">
              <a:buAutoNum type="arabicPeriod"/>
            </a:pPr>
            <a:r>
              <a:rPr lang="en-GB" sz="1200" b="0" i="0" u="none" strike="noStrike" kern="1200" baseline="0" dirty="0" smtClean="0">
                <a:solidFill>
                  <a:schemeClr val="tx1"/>
                </a:solidFill>
                <a:latin typeface="+mn-lt"/>
                <a:ea typeface="+mn-ea"/>
                <a:cs typeface="+mn-cs"/>
              </a:rPr>
              <a:t>Have 3-4 products at the front of the assembly (try and choose items that might surprise them such as pasta sauces/ pre-made pizza/ soup / flavoured water). Ask for volunteers to come up and be food detectives (if you have a detectives hat and spyglass, for them to put on, even better). Once they have spotted the added sugar, share with the room the product and the ‘hidden’ sugar inside. </a:t>
            </a:r>
          </a:p>
          <a:p>
            <a:pPr marL="228600" indent="-228600">
              <a:buAutoNum type="arabicPeriod"/>
            </a:pPr>
            <a:r>
              <a:rPr lang="en-GB" sz="1200" b="0" i="0" u="none" strike="noStrike" kern="1200" baseline="0" dirty="0" smtClean="0">
                <a:solidFill>
                  <a:schemeClr val="tx1"/>
                </a:solidFill>
                <a:latin typeface="+mn-lt"/>
                <a:ea typeface="+mn-ea"/>
                <a:cs typeface="+mn-cs"/>
              </a:rPr>
              <a:t>If you cannot do the above, feel free to simply add pictures of food labels on this slide for the whole room to ‘investigate’. </a:t>
            </a:r>
          </a:p>
        </p:txBody>
      </p:sp>
      <p:sp>
        <p:nvSpPr>
          <p:cNvPr id="4" name="Slide Number Placeholder 3"/>
          <p:cNvSpPr>
            <a:spLocks noGrp="1"/>
          </p:cNvSpPr>
          <p:nvPr>
            <p:ph type="sldNum" sz="quarter" idx="10"/>
          </p:nvPr>
        </p:nvSpPr>
        <p:spPr/>
        <p:txBody>
          <a:bodyPr/>
          <a:lstStyle/>
          <a:p>
            <a:fld id="{F34CEA68-95BA-4932-967C-C0AC9DB4EDE9}" type="slidenum">
              <a:rPr lang="en-GB" smtClean="0"/>
              <a:pPr/>
              <a:t>5</a:t>
            </a:fld>
            <a:endParaRPr lang="en-GB" dirty="0"/>
          </a:p>
        </p:txBody>
      </p:sp>
    </p:spTree>
    <p:extLst>
      <p:ext uri="{BB962C8B-B14F-4D97-AF65-F5344CB8AC3E}">
        <p14:creationId xmlns:p14="http://schemas.microsoft.com/office/powerpoint/2010/main" val="1653253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Examples</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6</a:t>
            </a:fld>
            <a:endParaRPr lang="en-GB" dirty="0"/>
          </a:p>
        </p:txBody>
      </p:sp>
    </p:spTree>
    <p:extLst>
      <p:ext uri="{BB962C8B-B14F-4D97-AF65-F5344CB8AC3E}">
        <p14:creationId xmlns:p14="http://schemas.microsoft.com/office/powerpoint/2010/main" val="1653253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This is optional and may be best suited for year 6-13. </a:t>
            </a:r>
            <a:r>
              <a:rPr lang="en-GB" sz="1200" b="0" i="0" u="none" strike="noStrike" kern="1200" baseline="0" dirty="0" smtClean="0">
                <a:solidFill>
                  <a:schemeClr val="tx1"/>
                </a:solidFill>
                <a:latin typeface="+mn-lt"/>
                <a:ea typeface="+mn-ea"/>
                <a:cs typeface="+mn-cs"/>
              </a:rPr>
              <a:t> Read through and explain.</a:t>
            </a:r>
            <a:endParaRPr lang="en-GB" sz="1200" b="0" i="0" u="none" strike="noStrike" kern="1200" baseline="0" dirty="0" smtClean="0">
              <a:solidFill>
                <a:schemeClr val="tx1"/>
              </a:solidFill>
              <a:latin typeface="+mn-lt"/>
              <a:ea typeface="+mn-ea"/>
              <a:cs typeface="+mn-cs"/>
            </a:endParaRP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As a rule:</a:t>
            </a:r>
          </a:p>
          <a:p>
            <a:r>
              <a:rPr lang="en-GB" sz="1200" b="1" i="0" u="none" strike="noStrike" kern="1200" baseline="0" dirty="0" smtClean="0">
                <a:solidFill>
                  <a:schemeClr val="tx1"/>
                </a:solidFill>
                <a:latin typeface="+mn-lt"/>
                <a:ea typeface="+mn-ea"/>
                <a:cs typeface="+mn-cs"/>
              </a:rPr>
              <a:t>Low sugar foods have less than 5g sugar per 100g </a:t>
            </a:r>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high</a:t>
            </a:r>
            <a:r>
              <a:rPr lang="en-GB" sz="1200" b="1" i="0" u="none" strike="noStrike" kern="1200" baseline="0" dirty="0" smtClean="0">
                <a:solidFill>
                  <a:schemeClr val="tx1"/>
                </a:solidFill>
                <a:latin typeface="+mn-lt"/>
                <a:ea typeface="+mn-ea"/>
                <a:cs typeface="+mn-cs"/>
              </a:rPr>
              <a:t> sugar foods have more than 15g sugar per 100g </a:t>
            </a:r>
            <a:endParaRPr lang="en-GB"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34CEA68-95BA-4932-967C-C0AC9DB4EDE9}" type="slidenum">
              <a:rPr lang="en-GB" smtClean="0"/>
              <a:pPr/>
              <a:t>7</a:t>
            </a:fld>
            <a:endParaRPr lang="en-GB" dirty="0"/>
          </a:p>
        </p:txBody>
      </p:sp>
    </p:spTree>
    <p:extLst>
      <p:ext uri="{BB962C8B-B14F-4D97-AF65-F5344CB8AC3E}">
        <p14:creationId xmlns:p14="http://schemas.microsoft.com/office/powerpoint/2010/main" val="1653253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Activity: </a:t>
            </a:r>
            <a:r>
              <a:rPr lang="en-GB" b="0" baseline="0" dirty="0" smtClean="0">
                <a:solidFill>
                  <a:srgbClr val="FF0000"/>
                </a:solidFill>
              </a:rPr>
              <a:t>Whole family homework challenge, cooking from scratch! (Read through the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smtClean="0">
                <a:solidFill>
                  <a:srgbClr val="FF0000"/>
                </a:solidFill>
              </a:rPr>
              <a:t>**Please feel free to adapt the wording and game to make it suitable to particular ages/ abilities. This is a great way of getting the whole family involved. Ideally send pupils home with the guidance and grid but also the following leaflet for parents to read: https://campaignresources.phe.gov.uk/schools/resources/sugar-facts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smtClean="0">
                <a:solidFill>
                  <a:srgbClr val="FF0000"/>
                </a:solidFill>
              </a:rPr>
              <a:t>Recipe cards are included that you can share with parents, or signpost them to Change4Life recipes here: https://www.nhs.uk/change4life-beta/recipes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smtClean="0">
                <a:solidFill>
                  <a:srgbClr val="FF0000"/>
                </a:solidFill>
              </a:rPr>
              <a:t>Once you have received all the homework back, share in a future assembly.  </a:t>
            </a:r>
            <a:endParaRPr lang="en-GB" b="0" dirty="0" smtClean="0">
              <a:solidFill>
                <a:srgbClr val="FF0000"/>
              </a:solidFill>
            </a:endParaRPr>
          </a:p>
          <a:p>
            <a:endParaRPr lang="en-GB" b="0"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8</a:t>
            </a:fld>
            <a:endParaRPr lang="en-GB" dirty="0"/>
          </a:p>
        </p:txBody>
      </p:sp>
    </p:spTree>
    <p:extLst>
      <p:ext uri="{BB962C8B-B14F-4D97-AF65-F5344CB8AC3E}">
        <p14:creationId xmlns:p14="http://schemas.microsoft.com/office/powerpoint/2010/main" val="241380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Just examples to use. More recipes here: https://www.nhs.uk/change4life-beta/recipes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Try to pick meals or snacks that are savoury. </a:t>
            </a:r>
            <a:endParaRPr lang="en-GB" b="1" dirty="0" smtClean="0">
              <a:solidFill>
                <a:srgbClr val="FF0000"/>
              </a:solidFill>
            </a:endParaRPr>
          </a:p>
          <a:p>
            <a:endParaRPr lang="en-GB" b="1"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9</a:t>
            </a:fld>
            <a:endParaRPr lang="en-GB" dirty="0"/>
          </a:p>
        </p:txBody>
      </p:sp>
    </p:spTree>
    <p:extLst>
      <p:ext uri="{BB962C8B-B14F-4D97-AF65-F5344CB8AC3E}">
        <p14:creationId xmlns:p14="http://schemas.microsoft.com/office/powerpoint/2010/main" val="241380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Sugar Smart</a:t>
            </a:r>
            <a:r>
              <a:rPr lang="en-GB" baseline="0" dirty="0" smtClean="0"/>
              <a:t> is a 2 year campaign to increase awareness of the amount of sugar we should consume and the actual amount of sugar we consume. </a:t>
            </a:r>
          </a:p>
          <a:p>
            <a:r>
              <a:rPr lang="en-GB" dirty="0" smtClean="0"/>
              <a:t>This is where you may like to explain what has been happening in your school to work on being Sugar Smart </a:t>
            </a:r>
          </a:p>
          <a:p>
            <a:r>
              <a:rPr lang="en-GB" b="1" dirty="0" smtClean="0"/>
              <a:t>The</a:t>
            </a:r>
            <a:r>
              <a:rPr lang="en-GB" b="1" baseline="0" dirty="0" smtClean="0"/>
              <a:t> next slide is for you to adapt </a:t>
            </a:r>
            <a:r>
              <a:rPr lang="en-GB" baseline="0" dirty="0" smtClean="0"/>
              <a:t>to state your pledges or to show all pledges ready for pupil engagement in the process towards setting your pledge</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10</a:t>
            </a:fld>
            <a:endParaRPr lang="en-GB" dirty="0"/>
          </a:p>
        </p:txBody>
      </p:sp>
    </p:spTree>
    <p:extLst>
      <p:ext uri="{BB962C8B-B14F-4D97-AF65-F5344CB8AC3E}">
        <p14:creationId xmlns:p14="http://schemas.microsoft.com/office/powerpoint/2010/main" val="3965643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2682340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3075355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2992442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2235477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3746629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165488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1932920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1435301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826328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1904913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3306547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26989508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3.tiff"/></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png"/><Relationship Id="rId7" Type="http://schemas.openxmlformats.org/officeDocument/2006/relationships/diagramQuickStyle" Target="../diagrams/quickStyle1.xml"/><Relationship Id="rId12"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image" Target="../media/image5.png"/><Relationship Id="rId5" Type="http://schemas.openxmlformats.org/officeDocument/2006/relationships/diagramData" Target="../diagrams/data1.xml"/><Relationship Id="rId10" Type="http://schemas.openxmlformats.org/officeDocument/2006/relationships/image" Target="../media/image4.png"/><Relationship Id="rId4" Type="http://schemas.openxmlformats.org/officeDocument/2006/relationships/image" Target="../media/image3.tiff"/><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8" Type="http://schemas.openxmlformats.org/officeDocument/2006/relationships/hyperlink" Target="http://www.google.co.uk/url?sa=i&amp;rct=j&amp;q=&amp;esrc=s&amp;frm=1&amp;source=images&amp;cd=&amp;cad=rja&amp;uact=8&amp;ved=0CAcQjRxqFQoTCLGUsevPyccCFZIG2wodZRILEQ&amp;url=http://www.tesco.com/groceries/product/details/?id=253538466&amp;ei=1TLfVfHVJpKN7AblpKyIAQ&amp;psig=AFQjCNFQ_JtzUBNdQQCnNTPj5zTmhHCePQ&amp;ust=1440777286325457" TargetMode="External"/><Relationship Id="rId13" Type="http://schemas.openxmlformats.org/officeDocument/2006/relationships/hyperlink" Target="http://www.google.co.uk/url?sa=i&amp;rct=j&amp;q=&amp;esrc=s&amp;frm=1&amp;source=images&amp;cd=&amp;cad=rja&amp;uact=8&amp;ved=0CAcQjRxqFQoTCK74ssKrt8cCFWsX2wodD-wLWg&amp;url=http://www.amazon.co.uk/Ribena-Blackcurrant-Drink-288-Pack/dp/B0077PR2O8&amp;ei=1JzVVa6-K-uu7AaP2K_QBQ&amp;bvm=bv.99804247,d.ZGU&amp;psig=AFQjCNFcNHbFPXltNbmPUtt_7iaC51WNhw&amp;ust=1440146921347706" TargetMode="External"/><Relationship Id="rId18" Type="http://schemas.openxmlformats.org/officeDocument/2006/relationships/image" Target="../media/image15.jpeg"/><Relationship Id="rId3" Type="http://schemas.openxmlformats.org/officeDocument/2006/relationships/hyperlink" Target="http://www.google.co.uk/url?sa=i&amp;rct=j&amp;q=&amp;esrc=s&amp;frm=1&amp;source=images&amp;cd=&amp;cad=rja&amp;uact=8&amp;ved=0CAcQjRxqFQoTCPugiOOtzsYCFYYX2wodgtMEYA&amp;url=http://www.officesupermarket.co.uk/p/Danone_Touch_of_24_Fruit_Lemon_and_Limes.htm&amp;ei=VZKeVbuiIoav7AaCp5OABg&amp;bvm=bv.96952980,d.ZGU&amp;psig=AFQjCNHptM1zyf_J85QoOw0QDYKl8KNWUA&amp;ust=1436541895954832" TargetMode="External"/><Relationship Id="rId21" Type="http://schemas.openxmlformats.org/officeDocument/2006/relationships/image" Target="../media/image2.png"/><Relationship Id="rId7" Type="http://schemas.openxmlformats.org/officeDocument/2006/relationships/image" Target="../media/image9.png"/><Relationship Id="rId12" Type="http://schemas.openxmlformats.org/officeDocument/2006/relationships/image" Target="../media/image12.png"/><Relationship Id="rId17" Type="http://schemas.openxmlformats.org/officeDocument/2006/relationships/hyperlink" Target="http://www.google.co.uk/url?sa=i&amp;rct=j&amp;q=&amp;esrc=s&amp;frm=1&amp;source=images&amp;cd=&amp;cad=rja&amp;uact=8&amp;ved=0CAcQjRxqFQoTCP6St7W6y8cCFaVL2wodzYMIYg&amp;url=http://www.smallworlds.com/forum/threads/1152989-The-Skittle-Gang-)*-OFFICAL-THREAD*&amp;ei=zijgVf7zMaWX7QbNh6KQBg&amp;psig=AFQjCNHZ34w-gpTOLQImi6PDnTk3kba3vA&amp;ust=1440840262582591" TargetMode="External"/><Relationship Id="rId2" Type="http://schemas.openxmlformats.org/officeDocument/2006/relationships/notesSlide" Target="../notesSlides/notesSlide2.xml"/><Relationship Id="rId16" Type="http://schemas.openxmlformats.org/officeDocument/2006/relationships/image" Target="../media/image14.jpeg"/><Relationship Id="rId20"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hyperlink" Target="http://www.google.co.uk/url?sa=i&amp;rct=j&amp;q=&amp;esrc=s&amp;frm=1&amp;source=images&amp;cd=&amp;cad=rja&amp;uact=8&amp;ved=0CAcQjRw&amp;url=http://www.bearnibbles.co.uk/yoyos&amp;ei=lbdxVY6gJsm17gaL0oKADQ&amp;psig=AFQjCNEOIKs_t6VU_pFoXQvqxmuRcdGCjw&amp;ust=1433602290835199" TargetMode="External"/><Relationship Id="rId5" Type="http://schemas.openxmlformats.org/officeDocument/2006/relationships/hyperlink" Target="http://www.google.co.uk/url?sa=i&amp;rct=j&amp;q=&amp;esrc=s&amp;frm=1&amp;source=images&amp;cd=&amp;cad=rja&amp;uact=8&amp;ved=0CAcQjRxqFQoTCOCesqXQyccCFdAK2wodXvYHwg&amp;url=http://www.deathandtaxesmag.com/254031/woman-fakes-own-death-with-ketchup-to-avoid-of-relationship/&amp;ei=TzPfVaC7EdCV7Abe7J-QDA&amp;psig=AFQjCNGp4DOYfyXfqfeS40m4DLTcjKV-vQ&amp;ust=1440777400890630" TargetMode="External"/><Relationship Id="rId15" Type="http://schemas.openxmlformats.org/officeDocument/2006/relationships/hyperlink" Target="http://www.google.co.uk/url?sa=i&amp;rct=j&amp;q=&amp;esrc=s&amp;frm=1&amp;source=images&amp;cd=&amp;cad=rja&amp;uact=8&amp;ved=0CAcQjRxqFQoTCLqWjLKuy8cCFatL2wodw1MKYg&amp;url=http://www.mysupermarket.co.uk/sainsburys-price-comparison/Other_International_Cuisine/Sainsburys_Sweet_And_Sour_Chicken_with_Egg_Fried_Rice_450g.html&amp;ei=MhzgVbq1JKuX7QbDp6mQBg&amp;psig=AFQjCNHmtVpDkiiFJvSh0CNO3oNJWOGnnQ&amp;ust=1440837020421395" TargetMode="External"/><Relationship Id="rId10" Type="http://schemas.openxmlformats.org/officeDocument/2006/relationships/image" Target="../media/image11.png"/><Relationship Id="rId19" Type="http://schemas.openxmlformats.org/officeDocument/2006/relationships/hyperlink" Target="http://www.google.co.uk/url?sa=i&amp;rct=j&amp;q=&amp;esrc=s&amp;frm=1&amp;source=images&amp;cd=&amp;cad=rja&amp;uact=8&amp;ved=0CAcQjRxqFQoTCM_1wrS8y8cCFWhZ2wodg-UIdA&amp;url=http://www.palermospizza.com/about-us/tours&amp;ei=5SrgVY_vL-iy7QaDy6OgBw&amp;psig=AFQjCNFUoHjnQORt27DQHUc6FjqZQ8Jokg&amp;ust=1440840776326075" TargetMode="External"/><Relationship Id="rId4" Type="http://schemas.openxmlformats.org/officeDocument/2006/relationships/image" Target="../media/image7.jpeg"/><Relationship Id="rId9" Type="http://schemas.openxmlformats.org/officeDocument/2006/relationships/image" Target="../media/image10.jpeg"/><Relationship Id="rId14" Type="http://schemas.openxmlformats.org/officeDocument/2006/relationships/image" Target="../media/image13.jpeg"/><Relationship Id="rId22" Type="http://schemas.openxmlformats.org/officeDocument/2006/relationships/image" Target="../media/image3.tif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3.tiff"/></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3.tiff"/></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nhs.uk/change4life-beta/recipe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52736"/>
            <a:ext cx="7772400" cy="1470025"/>
          </a:xfrm>
        </p:spPr>
        <p:txBody>
          <a:bodyPr/>
          <a:lstStyle/>
          <a:p>
            <a:r>
              <a:rPr lang="en-GB" b="1" dirty="0" smtClean="0"/>
              <a:t>Bristol Healthy Schools </a:t>
            </a:r>
            <a:br>
              <a:rPr lang="en-GB" b="1" dirty="0" smtClean="0"/>
            </a:br>
            <a:r>
              <a:rPr lang="en-GB" b="1" dirty="0" smtClean="0"/>
              <a:t>Sugar Smart Assembly: Cooking</a:t>
            </a:r>
            <a:endParaRPr lang="en-GB" b="1"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2852936"/>
            <a:ext cx="5991225" cy="3724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3" name="TextBox 2"/>
          <p:cNvSpPr txBox="1"/>
          <p:nvPr/>
        </p:nvSpPr>
        <p:spPr>
          <a:xfrm>
            <a:off x="107504" y="2852936"/>
            <a:ext cx="3384376" cy="1446550"/>
          </a:xfrm>
          <a:prstGeom prst="rect">
            <a:avLst/>
          </a:prstGeom>
          <a:noFill/>
        </p:spPr>
        <p:txBody>
          <a:bodyPr wrap="square" rtlCol="0">
            <a:spAutoFit/>
          </a:bodyPr>
          <a:lstStyle/>
          <a:p>
            <a:r>
              <a:rPr lang="en-GB" sz="4400" b="1" dirty="0" smtClean="0">
                <a:solidFill>
                  <a:srgbClr val="0070C0"/>
                </a:solidFill>
              </a:rPr>
              <a:t>You might be smart….</a:t>
            </a:r>
            <a:endParaRPr lang="en-GB" sz="4400" b="1" dirty="0">
              <a:solidFill>
                <a:srgbClr val="0070C0"/>
              </a:solidFill>
            </a:endParaRPr>
          </a:p>
        </p:txBody>
      </p:sp>
      <p:sp>
        <p:nvSpPr>
          <p:cNvPr id="4" name="TextBox 3"/>
          <p:cNvSpPr txBox="1"/>
          <p:nvPr/>
        </p:nvSpPr>
        <p:spPr>
          <a:xfrm>
            <a:off x="6106231" y="2852936"/>
            <a:ext cx="3037769" cy="2123658"/>
          </a:xfrm>
          <a:prstGeom prst="rect">
            <a:avLst/>
          </a:prstGeom>
          <a:noFill/>
        </p:spPr>
        <p:txBody>
          <a:bodyPr wrap="square" rtlCol="0">
            <a:spAutoFit/>
          </a:bodyPr>
          <a:lstStyle/>
          <a:p>
            <a:r>
              <a:rPr lang="en-GB" sz="4400" b="1" dirty="0">
                <a:solidFill>
                  <a:srgbClr val="0070C0"/>
                </a:solidFill>
              </a:rPr>
              <a:t>b</a:t>
            </a:r>
            <a:r>
              <a:rPr lang="en-GB" sz="4400" b="1" dirty="0" smtClean="0">
                <a:solidFill>
                  <a:srgbClr val="0070C0"/>
                </a:solidFill>
              </a:rPr>
              <a:t>ut are you </a:t>
            </a:r>
          </a:p>
          <a:p>
            <a:r>
              <a:rPr lang="en-GB" sz="4400" b="1" dirty="0" smtClean="0">
                <a:solidFill>
                  <a:srgbClr val="0070C0"/>
                </a:solidFill>
              </a:rPr>
              <a:t>Sugar Smart?</a:t>
            </a:r>
          </a:p>
        </p:txBody>
      </p:sp>
    </p:spTree>
    <p:extLst>
      <p:ext uri="{BB962C8B-B14F-4D97-AF65-F5344CB8AC3E}">
        <p14:creationId xmlns:p14="http://schemas.microsoft.com/office/powerpoint/2010/main" val="3486898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fade">
                                      <p:cBhvr>
                                        <p:cTn id="16"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639" y="673623"/>
            <a:ext cx="8229600" cy="1143000"/>
          </a:xfrm>
        </p:spPr>
        <p:txBody>
          <a:bodyPr/>
          <a:lstStyle/>
          <a:p>
            <a:r>
              <a:rPr lang="en-GB" b="1" dirty="0" smtClean="0"/>
              <a:t>Sugar Smart Schools in Bristol </a:t>
            </a:r>
            <a:endParaRPr lang="en-GB" b="1" dirty="0"/>
          </a:p>
        </p:txBody>
      </p:sp>
      <p:pic>
        <p:nvPicPr>
          <p:cNvPr id="9" name="Picture 8"/>
          <p:cNvPicPr/>
          <p:nvPr/>
        </p:nvPicPr>
        <p:blipFill rotWithShape="1">
          <a:blip r:embed="rId3">
            <a:extLst>
              <a:ext uri="{28A0092B-C50C-407E-A947-70E740481C1C}">
                <a14:useLocalDpi xmlns:a14="http://schemas.microsoft.com/office/drawing/2010/main" val="0"/>
              </a:ext>
            </a:extLst>
          </a:blip>
          <a:srcRect t="1" b="31930"/>
          <a:stretch/>
        </p:blipFill>
        <p:spPr>
          <a:xfrm>
            <a:off x="-22561" y="0"/>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3" name="TextBox 2"/>
          <p:cNvSpPr txBox="1"/>
          <p:nvPr/>
        </p:nvSpPr>
        <p:spPr>
          <a:xfrm>
            <a:off x="1331640" y="1988840"/>
            <a:ext cx="6984776" cy="4370427"/>
          </a:xfrm>
          <a:prstGeom prst="rect">
            <a:avLst/>
          </a:prstGeom>
          <a:noFill/>
        </p:spPr>
        <p:txBody>
          <a:bodyPr wrap="square" rtlCol="0">
            <a:spAutoFit/>
          </a:bodyPr>
          <a:lstStyle/>
          <a:p>
            <a:r>
              <a:rPr lang="en-GB" sz="3200" dirty="0" smtClean="0"/>
              <a:t>Bristol City Council are encouraging schools to pledge become Sugar Smart </a:t>
            </a:r>
          </a:p>
          <a:p>
            <a:endParaRPr lang="en-GB" sz="3200" dirty="0"/>
          </a:p>
          <a:p>
            <a:r>
              <a:rPr lang="en-GB" sz="3200" dirty="0" smtClean="0"/>
              <a:t>To do this we have asked schools to promise to do a minimum of 4 out of the 7 pledges.</a:t>
            </a:r>
          </a:p>
          <a:p>
            <a:r>
              <a:rPr lang="en-GB" sz="3200" b="1" dirty="0" smtClean="0"/>
              <a:t> </a:t>
            </a:r>
            <a:endParaRPr lang="en-GB" dirty="0"/>
          </a:p>
          <a:p>
            <a:endParaRPr lang="en-GB" dirty="0" smtClean="0"/>
          </a:p>
          <a:p>
            <a:endParaRPr lang="en-GB" dirty="0"/>
          </a:p>
          <a:p>
            <a:endParaRPr lang="en-GB"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6067" y="4952892"/>
            <a:ext cx="6595922" cy="1572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5456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46317" y="1384726"/>
            <a:ext cx="8598157" cy="5816977"/>
          </a:xfrm>
          <a:prstGeom prst="rect">
            <a:avLst/>
          </a:prstGeom>
        </p:spPr>
        <p:txBody>
          <a:bodyPr wrap="square">
            <a:spAutoFit/>
          </a:bodyPr>
          <a:lstStyle/>
          <a:p>
            <a:r>
              <a:rPr lang="en-GB" sz="3200" dirty="0" smtClean="0"/>
              <a:t>Our school will…</a:t>
            </a:r>
          </a:p>
          <a:p>
            <a:endParaRPr lang="en-GB" sz="2000" dirty="0"/>
          </a:p>
          <a:p>
            <a:pPr marL="285750" lvl="0" indent="-285750">
              <a:buFont typeface="Wingdings" panose="05000000000000000000" pitchFamily="2" charset="2"/>
              <a:buChar char="ü"/>
            </a:pPr>
            <a:r>
              <a:rPr lang="en-GB" sz="2000" dirty="0"/>
              <a:t>w</a:t>
            </a:r>
            <a:r>
              <a:rPr lang="en-GB" sz="2000" dirty="0" smtClean="0"/>
              <a:t>ill undertake </a:t>
            </a:r>
            <a:r>
              <a:rPr lang="en-GB" sz="2000" dirty="0"/>
              <a:t>three Sugar Smart assemblies per school </a:t>
            </a:r>
            <a:r>
              <a:rPr lang="en-GB" sz="2000" dirty="0" smtClean="0"/>
              <a:t>year.</a:t>
            </a:r>
          </a:p>
          <a:p>
            <a:pPr lvl="0"/>
            <a:endParaRPr lang="en-GB" sz="2000" dirty="0"/>
          </a:p>
          <a:p>
            <a:pPr marL="285750" lvl="0" indent="-285750">
              <a:buFont typeface="Wingdings" panose="05000000000000000000" pitchFamily="2" charset="2"/>
              <a:buChar char="ü"/>
            </a:pPr>
            <a:r>
              <a:rPr lang="en-GB" sz="2000" dirty="0"/>
              <a:t>w</a:t>
            </a:r>
            <a:r>
              <a:rPr lang="en-GB" sz="2000" dirty="0" smtClean="0"/>
              <a:t>ill promote </a:t>
            </a:r>
            <a:r>
              <a:rPr lang="en-GB" sz="2000" dirty="0"/>
              <a:t>the Sugar Smart logo and key messages to parents/carers, staff and young people, via our school website, the school newsletter and around school. </a:t>
            </a:r>
            <a:endParaRPr lang="en-GB" sz="2000" dirty="0" smtClean="0"/>
          </a:p>
          <a:p>
            <a:pPr lvl="0"/>
            <a:endParaRPr lang="en-GB" sz="2000" dirty="0"/>
          </a:p>
          <a:p>
            <a:pPr marL="285750" lvl="0" indent="-285750">
              <a:buFont typeface="Wingdings" panose="05000000000000000000" pitchFamily="2" charset="2"/>
              <a:buChar char="ü"/>
            </a:pPr>
            <a:r>
              <a:rPr lang="en-GB" sz="2000" dirty="0" smtClean="0"/>
              <a:t>be </a:t>
            </a:r>
            <a:r>
              <a:rPr lang="en-GB" sz="2000" dirty="0"/>
              <a:t>compliant to the National School Food Standards for lunch and for food other than school lunch</a:t>
            </a:r>
            <a:r>
              <a:rPr lang="en-GB" sz="2000" dirty="0" smtClean="0"/>
              <a:t>.</a:t>
            </a:r>
          </a:p>
          <a:p>
            <a:pPr lvl="0"/>
            <a:endParaRPr lang="en-GB" sz="2000" dirty="0" smtClean="0"/>
          </a:p>
          <a:p>
            <a:pPr marL="285750" lvl="0" indent="-285750">
              <a:buFont typeface="Wingdings" panose="05000000000000000000" pitchFamily="2" charset="2"/>
              <a:buChar char="ü"/>
            </a:pPr>
            <a:r>
              <a:rPr lang="en-GB" sz="2000" dirty="0" smtClean="0"/>
              <a:t> actively</a:t>
            </a:r>
            <a:r>
              <a:rPr lang="en-GB" sz="2000" dirty="0"/>
              <a:t> promote and encourage Sugar Smart drinks throughout the school site e.g. water and milk</a:t>
            </a:r>
            <a:r>
              <a:rPr lang="en-GB" sz="2000" dirty="0" smtClean="0"/>
              <a:t>.</a:t>
            </a:r>
          </a:p>
          <a:p>
            <a:pPr lvl="0"/>
            <a:endParaRPr lang="en-GB" sz="2000" dirty="0"/>
          </a:p>
          <a:p>
            <a:pPr marL="285750" lvl="0" indent="-285750">
              <a:buFont typeface="Wingdings" panose="05000000000000000000" pitchFamily="2" charset="2"/>
              <a:buChar char="ü"/>
            </a:pPr>
            <a:r>
              <a:rPr lang="en-GB" sz="2000" dirty="0" smtClean="0"/>
              <a:t> participate </a:t>
            </a:r>
            <a:r>
              <a:rPr lang="en-GB" sz="2000" dirty="0"/>
              <a:t>in Fruity Fridays with everybody in school bringing or buying only fresh fruit / veg and Sugar Smart drinks for Tuck.</a:t>
            </a:r>
          </a:p>
          <a:p>
            <a:endParaRPr lang="en-GB" sz="2800" dirty="0" smtClean="0"/>
          </a:p>
        </p:txBody>
      </p:sp>
      <p:sp>
        <p:nvSpPr>
          <p:cNvPr id="3" name="TextBox 2"/>
          <p:cNvSpPr txBox="1"/>
          <p:nvPr/>
        </p:nvSpPr>
        <p:spPr>
          <a:xfrm>
            <a:off x="467544" y="836712"/>
            <a:ext cx="8208912" cy="707886"/>
          </a:xfrm>
          <a:prstGeom prst="rect">
            <a:avLst/>
          </a:prstGeom>
          <a:noFill/>
        </p:spPr>
        <p:txBody>
          <a:bodyPr wrap="square" rtlCol="0">
            <a:spAutoFit/>
          </a:bodyPr>
          <a:lstStyle/>
          <a:p>
            <a:r>
              <a:rPr lang="en-GB" sz="4000" b="1" dirty="0" smtClean="0"/>
              <a:t>Our School Sugar Smart Pledge 2017</a:t>
            </a:r>
            <a:endParaRPr lang="en-GB" sz="4000" b="1" dirty="0"/>
          </a:p>
        </p:txBody>
      </p:sp>
    </p:spTree>
    <p:extLst>
      <p:ext uri="{BB962C8B-B14F-4D97-AF65-F5344CB8AC3E}">
        <p14:creationId xmlns:p14="http://schemas.microsoft.com/office/powerpoint/2010/main" val="12628513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51520" y="1305342"/>
            <a:ext cx="8424936" cy="523220"/>
          </a:xfrm>
          <a:prstGeom prst="rect">
            <a:avLst/>
          </a:prstGeom>
        </p:spPr>
        <p:txBody>
          <a:bodyPr wrap="square">
            <a:spAutoFit/>
          </a:bodyPr>
          <a:lstStyle/>
          <a:p>
            <a:endParaRPr lang="en-GB" sz="2800" dirty="0"/>
          </a:p>
        </p:txBody>
      </p:sp>
      <p:sp>
        <p:nvSpPr>
          <p:cNvPr id="6" name="Rectangle 5"/>
          <p:cNvSpPr/>
          <p:nvPr/>
        </p:nvSpPr>
        <p:spPr>
          <a:xfrm>
            <a:off x="528940" y="789461"/>
            <a:ext cx="7704856" cy="3785652"/>
          </a:xfrm>
          <a:prstGeom prst="rect">
            <a:avLst/>
          </a:prstGeom>
        </p:spPr>
        <p:txBody>
          <a:bodyPr wrap="square">
            <a:spAutoFit/>
          </a:bodyPr>
          <a:lstStyle/>
          <a:p>
            <a:pPr marL="285750" lvl="0" indent="-285750">
              <a:buFont typeface="Wingdings" panose="05000000000000000000" pitchFamily="2" charset="2"/>
              <a:buChar char="ü"/>
            </a:pPr>
            <a:r>
              <a:rPr lang="en-GB" sz="2000" dirty="0" smtClean="0"/>
              <a:t>Help staff to be Sugar Smart.</a:t>
            </a:r>
          </a:p>
          <a:p>
            <a:pPr marL="285750" lvl="0" indent="-285750">
              <a:buFont typeface="Wingdings" panose="05000000000000000000" pitchFamily="2" charset="2"/>
              <a:buChar char="ü"/>
            </a:pPr>
            <a:endParaRPr lang="en-GB" sz="2000" dirty="0"/>
          </a:p>
          <a:p>
            <a:pPr marL="285750" lvl="0" indent="-285750">
              <a:buFont typeface="Wingdings" panose="05000000000000000000" pitchFamily="2" charset="2"/>
              <a:buChar char="ü"/>
            </a:pPr>
            <a:r>
              <a:rPr lang="en-GB" sz="2000" dirty="0"/>
              <a:t>have a Sugar Smart Breakfast club. To do this the </a:t>
            </a:r>
            <a:r>
              <a:rPr lang="en-GB" sz="2000" dirty="0" smtClean="0"/>
              <a:t>school </a:t>
            </a:r>
            <a:r>
              <a:rPr lang="en-GB" sz="2000" dirty="0"/>
              <a:t>commits to undertake 2 of the following 3 in addition to complying with the National School Food Standards for food other than lunch:</a:t>
            </a:r>
          </a:p>
          <a:p>
            <a:pPr lvl="0"/>
            <a:r>
              <a:rPr lang="en-GB" sz="2000" dirty="0"/>
              <a:t>	</a:t>
            </a:r>
            <a:r>
              <a:rPr lang="en-GB" sz="2000" dirty="0" smtClean="0"/>
              <a:t>- Dilute </a:t>
            </a:r>
            <a:r>
              <a:rPr lang="en-GB" sz="2000" dirty="0"/>
              <a:t>fruit juice 50/50 with water.</a:t>
            </a:r>
          </a:p>
          <a:p>
            <a:pPr lvl="0"/>
            <a:r>
              <a:rPr lang="en-GB" sz="2000" dirty="0"/>
              <a:t>	</a:t>
            </a:r>
            <a:r>
              <a:rPr lang="en-GB" sz="2000" dirty="0" smtClean="0"/>
              <a:t>- Have </a:t>
            </a:r>
            <a:r>
              <a:rPr lang="en-GB" sz="2000" dirty="0"/>
              <a:t>at least 2 days free of sugary toast toppings. Try options </a:t>
            </a:r>
            <a:r>
              <a:rPr lang="en-GB" sz="2000" dirty="0" smtClean="0"/>
              <a:t>	such </a:t>
            </a:r>
            <a:r>
              <a:rPr lang="en-GB" sz="2000" dirty="0"/>
              <a:t>as; 	</a:t>
            </a:r>
            <a:r>
              <a:rPr lang="en-GB" sz="2000" dirty="0" smtClean="0"/>
              <a:t>mashed </a:t>
            </a:r>
            <a:r>
              <a:rPr lang="en-GB" sz="2000" dirty="0"/>
              <a:t>banana, marmite, eggs, cheese, soft cheese, </a:t>
            </a:r>
            <a:r>
              <a:rPr lang="en-GB" sz="2000" dirty="0" smtClean="0"/>
              <a:t>	low </a:t>
            </a:r>
            <a:r>
              <a:rPr lang="en-GB" sz="2000" dirty="0"/>
              <a:t>sugar baked 	</a:t>
            </a:r>
            <a:r>
              <a:rPr lang="en-GB" sz="2000" dirty="0" smtClean="0"/>
              <a:t>beans</a:t>
            </a:r>
            <a:r>
              <a:rPr lang="en-GB" sz="2000" dirty="0"/>
              <a:t>, spaghetti hoops, tomatoes, avocados, </a:t>
            </a:r>
            <a:r>
              <a:rPr lang="en-GB" sz="2000" dirty="0" smtClean="0"/>
              <a:t>	mushrooms</a:t>
            </a:r>
            <a:r>
              <a:rPr lang="en-GB" sz="2000" dirty="0"/>
              <a:t>, hummus, </a:t>
            </a:r>
            <a:r>
              <a:rPr lang="en-GB" sz="2000" dirty="0" smtClean="0"/>
              <a:t>tuna</a:t>
            </a:r>
            <a:r>
              <a:rPr lang="en-GB" sz="2000" dirty="0"/>
              <a:t>, mackerel, ham or tofu. </a:t>
            </a:r>
          </a:p>
          <a:p>
            <a:pPr lvl="0"/>
            <a:r>
              <a:rPr lang="en-GB" sz="2000" dirty="0"/>
              <a:t>	</a:t>
            </a:r>
            <a:r>
              <a:rPr lang="en-GB" sz="2000" dirty="0" smtClean="0"/>
              <a:t>- Offer </a:t>
            </a:r>
            <a:r>
              <a:rPr lang="en-GB" sz="2000" dirty="0"/>
              <a:t>natural yogurts with fruit to sweeten rather than sugary 	</a:t>
            </a:r>
            <a:r>
              <a:rPr lang="en-GB" sz="2000" dirty="0" smtClean="0"/>
              <a:t>flavoured </a:t>
            </a:r>
            <a:r>
              <a:rPr lang="en-GB" sz="2000" dirty="0"/>
              <a:t>yogurts.</a:t>
            </a:r>
          </a:p>
        </p:txBody>
      </p:sp>
    </p:spTree>
    <p:extLst>
      <p:ext uri="{BB962C8B-B14F-4D97-AF65-F5344CB8AC3E}">
        <p14:creationId xmlns:p14="http://schemas.microsoft.com/office/powerpoint/2010/main" val="36505281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noGrp="1"/>
          </p:cNvSpPr>
          <p:nvPr>
            <p:ph idx="1"/>
          </p:nvPr>
        </p:nvSpPr>
        <p:spPr>
          <a:xfrm>
            <a:off x="291816" y="986092"/>
            <a:ext cx="8096608" cy="707886"/>
          </a:xfrm>
          <a:prstGeom prst="rect">
            <a:avLst/>
          </a:prstGeom>
          <a:noFill/>
        </p:spPr>
        <p:txBody>
          <a:bodyPr wrap="square" rtlCol="0">
            <a:spAutoFit/>
          </a:bodyPr>
          <a:lstStyle/>
          <a:p>
            <a:pPr marL="0" indent="0">
              <a:buNone/>
            </a:pPr>
            <a:r>
              <a:rPr lang="en-GB" sz="4000" b="1" dirty="0" smtClean="0"/>
              <a:t>What next…?</a:t>
            </a:r>
            <a:endParaRPr lang="en-GB" sz="4000" b="1" dirty="0"/>
          </a:p>
        </p:txBody>
      </p:sp>
      <p:pic>
        <p:nvPicPr>
          <p:cNvPr id="25" name="Picture 24"/>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6" name="Picture 25"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900012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1" name="Picture 10"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62090" y="1008930"/>
            <a:ext cx="9081910" cy="1754326"/>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What’s the maximum amount</a:t>
            </a:r>
          </a:p>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of sugar we can have?</a:t>
            </a:r>
            <a:endPar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aphicFrame>
        <p:nvGraphicFramePr>
          <p:cNvPr id="5" name="Diagram 4"/>
          <p:cNvGraphicFramePr/>
          <p:nvPr>
            <p:extLst>
              <p:ext uri="{D42A27DB-BD31-4B8C-83A1-F6EECF244321}">
                <p14:modId xmlns:p14="http://schemas.microsoft.com/office/powerpoint/2010/main" val="1220605414"/>
              </p:ext>
            </p:extLst>
          </p:nvPr>
        </p:nvGraphicFramePr>
        <p:xfrm>
          <a:off x="395536" y="2763256"/>
          <a:ext cx="8280920" cy="361807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TextBox 5"/>
          <p:cNvSpPr txBox="1"/>
          <p:nvPr/>
        </p:nvSpPr>
        <p:spPr>
          <a:xfrm>
            <a:off x="539552" y="3212976"/>
            <a:ext cx="792088" cy="584775"/>
          </a:xfrm>
          <a:prstGeom prst="rect">
            <a:avLst/>
          </a:prstGeom>
          <a:noFill/>
        </p:spPr>
        <p:txBody>
          <a:bodyPr wrap="square" rtlCol="0">
            <a:spAutoFit/>
          </a:bodyPr>
          <a:lstStyle/>
          <a:p>
            <a:r>
              <a:rPr lang="en-GB" sz="3200" b="1" dirty="0" smtClean="0"/>
              <a:t>4-6 </a:t>
            </a:r>
            <a:endParaRPr lang="en-GB" sz="3200" b="1" dirty="0"/>
          </a:p>
        </p:txBody>
      </p:sp>
      <p:sp>
        <p:nvSpPr>
          <p:cNvPr id="12" name="TextBox 11"/>
          <p:cNvSpPr txBox="1"/>
          <p:nvPr/>
        </p:nvSpPr>
        <p:spPr>
          <a:xfrm>
            <a:off x="683568" y="4293096"/>
            <a:ext cx="1008112" cy="584775"/>
          </a:xfrm>
          <a:prstGeom prst="rect">
            <a:avLst/>
          </a:prstGeom>
          <a:noFill/>
        </p:spPr>
        <p:txBody>
          <a:bodyPr wrap="square" rtlCol="0">
            <a:spAutoFit/>
          </a:bodyPr>
          <a:lstStyle/>
          <a:p>
            <a:r>
              <a:rPr lang="en-GB" sz="3200" b="1" dirty="0" smtClean="0"/>
              <a:t>7-10</a:t>
            </a:r>
            <a:endParaRPr lang="en-GB" sz="3200" b="1" dirty="0"/>
          </a:p>
        </p:txBody>
      </p:sp>
      <p:sp>
        <p:nvSpPr>
          <p:cNvPr id="13" name="TextBox 12"/>
          <p:cNvSpPr txBox="1"/>
          <p:nvPr/>
        </p:nvSpPr>
        <p:spPr>
          <a:xfrm>
            <a:off x="459148" y="5373216"/>
            <a:ext cx="1008112" cy="584775"/>
          </a:xfrm>
          <a:prstGeom prst="rect">
            <a:avLst/>
          </a:prstGeom>
          <a:noFill/>
        </p:spPr>
        <p:txBody>
          <a:bodyPr wrap="square" rtlCol="0">
            <a:spAutoFit/>
          </a:bodyPr>
          <a:lstStyle/>
          <a:p>
            <a:r>
              <a:rPr lang="en-GB" sz="3200" b="1" dirty="0" smtClean="0"/>
              <a:t>11+</a:t>
            </a:r>
            <a:endParaRPr lang="en-GB" sz="3200" b="1" dirty="0"/>
          </a:p>
        </p:txBody>
      </p:sp>
      <p:sp>
        <p:nvSpPr>
          <p:cNvPr id="14" name="TextBox 13"/>
          <p:cNvSpPr txBox="1"/>
          <p:nvPr/>
        </p:nvSpPr>
        <p:spPr>
          <a:xfrm>
            <a:off x="171386" y="2412177"/>
            <a:ext cx="1016238" cy="584775"/>
          </a:xfrm>
          <a:prstGeom prst="rect">
            <a:avLst/>
          </a:prstGeom>
          <a:noFill/>
        </p:spPr>
        <p:txBody>
          <a:bodyPr wrap="square" rtlCol="0">
            <a:spAutoFit/>
          </a:bodyPr>
          <a:lstStyle/>
          <a:p>
            <a:r>
              <a:rPr lang="en-GB" sz="3200" b="1" dirty="0" smtClean="0">
                <a:solidFill>
                  <a:srgbClr val="00B050"/>
                </a:solidFill>
              </a:rPr>
              <a:t>AGE</a:t>
            </a:r>
            <a:endParaRPr lang="en-GB" sz="3200" b="1" dirty="0">
              <a:solidFill>
                <a:srgbClr val="00B050"/>
              </a:solidFill>
            </a:endParaRPr>
          </a:p>
        </p:txBody>
      </p:sp>
      <p:pic>
        <p:nvPicPr>
          <p:cNvPr id="7"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19524897">
            <a:off x="8211864" y="2553346"/>
            <a:ext cx="502336" cy="1570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19827989">
            <a:off x="7800152" y="3903276"/>
            <a:ext cx="598750" cy="1232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rot="19885849">
            <a:off x="7327750" y="5275392"/>
            <a:ext cx="615890" cy="989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7760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4" descr="http://www.officesupermarket.co.uk/images/products/Danone%20Touch%20of%2024%20Fruit%20Lemon%20and%20Limes_A_SS-1.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3326" r="33337"/>
          <a:stretch/>
        </p:blipFill>
        <p:spPr bwMode="auto">
          <a:xfrm>
            <a:off x="92999" y="4415712"/>
            <a:ext cx="771563" cy="2314448"/>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http://www.healthowealth.com/wp-content/uploads/2014/08/215.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18073" y="1597709"/>
            <a:ext cx="2109649" cy="140529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txBox="1">
            <a:spLocks noGrp="1"/>
          </p:cNvSpPr>
          <p:nvPr>
            <p:ph idx="1"/>
          </p:nvPr>
        </p:nvSpPr>
        <p:spPr>
          <a:xfrm>
            <a:off x="179512" y="836712"/>
            <a:ext cx="4330824" cy="1323439"/>
          </a:xfrm>
          <a:prstGeom prst="rect">
            <a:avLst/>
          </a:prstGeom>
          <a:noFill/>
        </p:spPr>
        <p:txBody>
          <a:bodyPr wrap="square" rtlCol="0">
            <a:spAutoFit/>
          </a:bodyPr>
          <a:lstStyle/>
          <a:p>
            <a:pPr marL="0" indent="0">
              <a:buNone/>
            </a:pPr>
            <a:r>
              <a:rPr lang="en-GB" sz="4000" b="1" dirty="0" smtClean="0"/>
              <a:t>Time to be a food detective…</a:t>
            </a:r>
            <a:endParaRPr lang="en-GB" sz="4000" b="1" dirty="0"/>
          </a:p>
        </p:txBody>
      </p:sp>
      <p:pic>
        <p:nvPicPr>
          <p:cNvPr id="102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999" y="2589419"/>
            <a:ext cx="2026201" cy="1501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descr="http://img.tesco.com/Groceries/pi/529/4002359634529/IDShot_540x540.jpg">
            <a:hlinkClick r:id="rId8"/>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6453" r="24861"/>
          <a:stretch/>
        </p:blipFill>
        <p:spPr bwMode="auto">
          <a:xfrm>
            <a:off x="4029455" y="4077072"/>
            <a:ext cx="974593" cy="201461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5"/>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9537" r="8818"/>
          <a:stretch/>
        </p:blipFill>
        <p:spPr bwMode="auto">
          <a:xfrm>
            <a:off x="4572000" y="764704"/>
            <a:ext cx="967555" cy="147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6" descr="http://www.bearnibbles.co.uk/Media/BearNibbles/Products/yoyos/Strawberry_yoyo.png">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rot="1110375">
            <a:off x="2577197" y="3447255"/>
            <a:ext cx="827773" cy="158993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0" descr="http://ecx.images-amazon.com/images/I/91xOVSey2iL._SL1500_.jpg">
            <a:hlinkClick r:id="rId13"/>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297755" y="4602613"/>
            <a:ext cx="753965" cy="14186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images1.mysupermarket.co.uk/ProductsDetailed/91/021791.jpg?v=5">
            <a:hlinkClick r:id="rId15"/>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081325" y="2420888"/>
            <a:ext cx="1858827" cy="150565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2" descr="https://www.happyspeedy.com/sites/default/files/skittles.jpg">
            <a:hlinkClick r:id="rId17"/>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716016" y="6085538"/>
            <a:ext cx="1511664" cy="65583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palermospizza.com/Media/Default/Our%20Pizzas/Primo%20Thin/slice_PT_cheese.png">
            <a:hlinkClick r:id="rId19"/>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2411760" y="5746176"/>
            <a:ext cx="1825662" cy="99519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p:cNvPicPr/>
          <p:nvPr/>
        </p:nvPicPr>
        <p:blipFill rotWithShape="1">
          <a:blip r:embed="rId21">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6" name="Picture 25" descr="C:\Users\brphds1\AppData\Local\Microsoft\Windows\Temporary Internet Files\Content.IE5\6WKKCF0G\Sugar_Smart_Bristol.tiff"/>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Oval 1"/>
          <p:cNvSpPr/>
          <p:nvPr/>
        </p:nvSpPr>
        <p:spPr>
          <a:xfrm>
            <a:off x="6228184" y="1340768"/>
            <a:ext cx="2621493" cy="25202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500" b="1" dirty="0" smtClean="0"/>
              <a:t>Sugary</a:t>
            </a:r>
            <a:endParaRPr lang="en-GB" sz="3500" b="1" dirty="0"/>
          </a:p>
        </p:txBody>
      </p:sp>
      <p:sp>
        <p:nvSpPr>
          <p:cNvPr id="27" name="Oval 26"/>
          <p:cNvSpPr/>
          <p:nvPr/>
        </p:nvSpPr>
        <p:spPr>
          <a:xfrm>
            <a:off x="6300192" y="4088385"/>
            <a:ext cx="2621493" cy="25202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smtClean="0"/>
              <a:t>Not sugary</a:t>
            </a:r>
            <a:endParaRPr lang="en-GB" sz="3600" b="1" dirty="0"/>
          </a:p>
        </p:txBody>
      </p:sp>
    </p:spTree>
    <p:extLst>
      <p:ext uri="{BB962C8B-B14F-4D97-AF65-F5344CB8AC3E}">
        <p14:creationId xmlns:p14="http://schemas.microsoft.com/office/powerpoint/2010/main" val="3109668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noGrp="1"/>
          </p:cNvSpPr>
          <p:nvPr>
            <p:ph idx="1"/>
          </p:nvPr>
        </p:nvSpPr>
        <p:spPr>
          <a:xfrm>
            <a:off x="291815" y="986092"/>
            <a:ext cx="6841605" cy="707886"/>
          </a:xfrm>
          <a:prstGeom prst="rect">
            <a:avLst/>
          </a:prstGeom>
          <a:noFill/>
        </p:spPr>
        <p:txBody>
          <a:bodyPr wrap="square" rtlCol="0">
            <a:spAutoFit/>
          </a:bodyPr>
          <a:lstStyle/>
          <a:p>
            <a:pPr marL="0" indent="0">
              <a:buNone/>
            </a:pPr>
            <a:r>
              <a:rPr lang="en-GB" sz="4000" b="1" dirty="0" smtClean="0"/>
              <a:t>What are </a:t>
            </a:r>
            <a:r>
              <a:rPr lang="en-GB" sz="4000" b="1" dirty="0" smtClean="0">
                <a:solidFill>
                  <a:srgbClr val="00B0F0"/>
                </a:solidFill>
              </a:rPr>
              <a:t>added/ free sugars</a:t>
            </a:r>
            <a:r>
              <a:rPr lang="en-GB" sz="4000" b="1" dirty="0" smtClean="0"/>
              <a:t>? </a:t>
            </a:r>
            <a:endParaRPr lang="en-GB" sz="4000" b="1" dirty="0"/>
          </a:p>
        </p:txBody>
      </p:sp>
      <p:pic>
        <p:nvPicPr>
          <p:cNvPr id="25" name="Picture 24"/>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6" name="Picture 25"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1844824"/>
            <a:ext cx="7000875" cy="391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19483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noGrp="1"/>
          </p:cNvSpPr>
          <p:nvPr>
            <p:ph idx="1"/>
          </p:nvPr>
        </p:nvSpPr>
        <p:spPr>
          <a:xfrm>
            <a:off x="251520" y="986092"/>
            <a:ext cx="7056784" cy="1323439"/>
          </a:xfrm>
          <a:prstGeom prst="rect">
            <a:avLst/>
          </a:prstGeom>
          <a:noFill/>
        </p:spPr>
        <p:txBody>
          <a:bodyPr wrap="square" rtlCol="0">
            <a:spAutoFit/>
          </a:bodyPr>
          <a:lstStyle/>
          <a:p>
            <a:pPr marL="0" indent="0">
              <a:buNone/>
            </a:pPr>
            <a:r>
              <a:rPr lang="en-GB" sz="4000" b="1" dirty="0" smtClean="0"/>
              <a:t>Be a detective: Can you spot added sugar?</a:t>
            </a:r>
            <a:endParaRPr lang="en-GB" sz="4000" b="1" dirty="0"/>
          </a:p>
        </p:txBody>
      </p:sp>
      <p:pic>
        <p:nvPicPr>
          <p:cNvPr id="25" name="Picture 24"/>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6" name="Picture 25"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33439998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noGrp="1"/>
          </p:cNvSpPr>
          <p:nvPr>
            <p:ph idx="1"/>
          </p:nvPr>
        </p:nvSpPr>
        <p:spPr>
          <a:xfrm>
            <a:off x="251520" y="986092"/>
            <a:ext cx="7056784" cy="1323439"/>
          </a:xfrm>
          <a:prstGeom prst="rect">
            <a:avLst/>
          </a:prstGeom>
          <a:noFill/>
        </p:spPr>
        <p:txBody>
          <a:bodyPr wrap="square" rtlCol="0">
            <a:spAutoFit/>
          </a:bodyPr>
          <a:lstStyle/>
          <a:p>
            <a:pPr marL="0" indent="0">
              <a:buNone/>
            </a:pPr>
            <a:r>
              <a:rPr lang="en-GB" sz="4000" b="1" dirty="0" smtClean="0"/>
              <a:t>Be a detective: Can you spot added sugar? Examples…</a:t>
            </a:r>
            <a:endParaRPr lang="en-GB" sz="4000" b="1" dirty="0"/>
          </a:p>
        </p:txBody>
      </p:sp>
      <p:pic>
        <p:nvPicPr>
          <p:cNvPr id="25" name="Picture 24"/>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6" name="Picture 25"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2564904"/>
            <a:ext cx="8598157" cy="26158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urved Down Arrow 1"/>
          <p:cNvSpPr/>
          <p:nvPr/>
        </p:nvSpPr>
        <p:spPr>
          <a:xfrm rot="12585885">
            <a:off x="1979712" y="5589240"/>
            <a:ext cx="2160240" cy="64807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 name="TextBox 2"/>
          <p:cNvSpPr txBox="1"/>
          <p:nvPr/>
        </p:nvSpPr>
        <p:spPr>
          <a:xfrm>
            <a:off x="4355976" y="5589240"/>
            <a:ext cx="4277677" cy="769441"/>
          </a:xfrm>
          <a:prstGeom prst="rect">
            <a:avLst/>
          </a:prstGeom>
          <a:noFill/>
        </p:spPr>
        <p:txBody>
          <a:bodyPr wrap="square" rtlCol="0">
            <a:spAutoFit/>
          </a:bodyPr>
          <a:lstStyle/>
          <a:p>
            <a:r>
              <a:rPr lang="en-GB" sz="2200" b="1" dirty="0" smtClean="0">
                <a:solidFill>
                  <a:schemeClr val="tx2"/>
                </a:solidFill>
                <a:latin typeface="Arial Rounded MT Bold" panose="020F0704030504030204" pitchFamily="34" charset="0"/>
              </a:rPr>
              <a:t>That’s a 6 year olds WHOLE DAILY allowance of sugar! </a:t>
            </a:r>
            <a:endParaRPr lang="en-GB" sz="2200" b="1" dirty="0">
              <a:solidFill>
                <a:schemeClr val="tx2"/>
              </a:solidFill>
              <a:latin typeface="Arial Rounded MT Bold" panose="020F0704030504030204" pitchFamily="34" charset="0"/>
            </a:endParaRPr>
          </a:p>
        </p:txBody>
      </p:sp>
    </p:spTree>
    <p:extLst>
      <p:ext uri="{BB962C8B-B14F-4D97-AF65-F5344CB8AC3E}">
        <p14:creationId xmlns:p14="http://schemas.microsoft.com/office/powerpoint/2010/main" val="2287095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6" name="Picture 25"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674959"/>
            <a:ext cx="7452320" cy="99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768" y="1685956"/>
            <a:ext cx="6750495" cy="5172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57791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51520" y="1305342"/>
            <a:ext cx="8424936" cy="523220"/>
          </a:xfrm>
          <a:prstGeom prst="rect">
            <a:avLst/>
          </a:prstGeom>
        </p:spPr>
        <p:txBody>
          <a:bodyPr wrap="square">
            <a:spAutoFit/>
          </a:bodyPr>
          <a:lstStyle/>
          <a:p>
            <a:endParaRPr lang="en-GB" sz="2800" dirty="0"/>
          </a:p>
        </p:txBody>
      </p:sp>
      <p:sp>
        <p:nvSpPr>
          <p:cNvPr id="3" name="TextBox 2"/>
          <p:cNvSpPr txBox="1"/>
          <p:nvPr/>
        </p:nvSpPr>
        <p:spPr>
          <a:xfrm>
            <a:off x="251520" y="836713"/>
            <a:ext cx="8712968" cy="6124754"/>
          </a:xfrm>
          <a:prstGeom prst="rect">
            <a:avLst/>
          </a:prstGeom>
          <a:noFill/>
        </p:spPr>
        <p:txBody>
          <a:bodyPr wrap="square" rtlCol="0">
            <a:spAutoFit/>
          </a:bodyPr>
          <a:lstStyle/>
          <a:p>
            <a:r>
              <a:rPr lang="en-GB" sz="4400" b="1" u="sng" dirty="0" smtClean="0"/>
              <a:t>Whole school homework challenge</a:t>
            </a:r>
          </a:p>
          <a:p>
            <a:endParaRPr lang="en-GB" sz="1200" b="1" u="sng" dirty="0"/>
          </a:p>
          <a:p>
            <a:pPr marL="457200" indent="-457200">
              <a:buFont typeface="+mj-lt"/>
              <a:buAutoNum type="arabicPeriod"/>
            </a:pPr>
            <a:r>
              <a:rPr lang="en-GB" sz="2400" b="1" dirty="0" smtClean="0"/>
              <a:t>You can cook! Be a chef in your own home and make something tasty, healthy and low in sugar!</a:t>
            </a:r>
          </a:p>
          <a:p>
            <a:pPr marL="457200" indent="-457200">
              <a:buFont typeface="+mj-lt"/>
              <a:buAutoNum type="arabicPeriod"/>
            </a:pPr>
            <a:r>
              <a:rPr lang="en-GB" sz="2400" b="1" dirty="0" smtClean="0"/>
              <a:t>Your teacher will give you all a recipe card to take home. With an adult in your family, have a go at making this tasty dish.</a:t>
            </a:r>
          </a:p>
          <a:p>
            <a:pPr marL="457200" indent="-457200">
              <a:buFont typeface="+mj-lt"/>
              <a:buAutoNum type="arabicPeriod"/>
            </a:pPr>
            <a:r>
              <a:rPr lang="en-GB" sz="2400" b="1" dirty="0" smtClean="0"/>
              <a:t>Take pictures of you doing it, or the finished meal, and bring them in to show the class.</a:t>
            </a:r>
          </a:p>
          <a:p>
            <a:pPr marL="457200" indent="-457200">
              <a:buFont typeface="+mj-lt"/>
              <a:buAutoNum type="arabicPeriod"/>
            </a:pPr>
            <a:r>
              <a:rPr lang="en-GB" sz="2400" b="1" dirty="0" smtClean="0"/>
              <a:t>If you like, you can pretend to be a food reviewer – that’s where you write a report on the food. Write about whether you liked it, what was good about it and what would you like to change about it. You could also rate it out of 10.</a:t>
            </a:r>
          </a:p>
          <a:p>
            <a:pPr marL="457200" indent="-457200">
              <a:buFont typeface="+mj-lt"/>
              <a:buAutoNum type="arabicPeriod"/>
            </a:pPr>
            <a:r>
              <a:rPr lang="en-GB" sz="2400" b="1" dirty="0" smtClean="0"/>
              <a:t>Fancy doing even more? With some help from an adult, research other recipes for meals you’d like to cook that are healthy. </a:t>
            </a:r>
            <a:endParaRPr lang="en-GB" sz="2400" b="1" dirty="0" smtClean="0">
              <a:solidFill>
                <a:srgbClr val="FF0000"/>
              </a:solidFill>
            </a:endParaRPr>
          </a:p>
          <a:p>
            <a:pPr marL="457200" indent="-457200">
              <a:buFont typeface="+mj-lt"/>
              <a:buAutoNum type="arabicPeriod"/>
            </a:pPr>
            <a:endParaRPr lang="en-GB" sz="2400" b="1" dirty="0"/>
          </a:p>
        </p:txBody>
      </p:sp>
    </p:spTree>
    <p:extLst>
      <p:ext uri="{BB962C8B-B14F-4D97-AF65-F5344CB8AC3E}">
        <p14:creationId xmlns:p14="http://schemas.microsoft.com/office/powerpoint/2010/main" val="5888316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51520" y="1305342"/>
            <a:ext cx="8424936" cy="523220"/>
          </a:xfrm>
          <a:prstGeom prst="rect">
            <a:avLst/>
          </a:prstGeom>
        </p:spPr>
        <p:txBody>
          <a:bodyPr wrap="square">
            <a:spAutoFit/>
          </a:bodyPr>
          <a:lstStyle/>
          <a:p>
            <a:endParaRPr lang="en-GB" sz="2800" dirty="0"/>
          </a:p>
        </p:txBody>
      </p:sp>
      <p:sp>
        <p:nvSpPr>
          <p:cNvPr id="3" name="TextBox 2"/>
          <p:cNvSpPr txBox="1"/>
          <p:nvPr/>
        </p:nvSpPr>
        <p:spPr>
          <a:xfrm>
            <a:off x="888763" y="764704"/>
            <a:ext cx="6696744" cy="1077218"/>
          </a:xfrm>
          <a:prstGeom prst="rect">
            <a:avLst/>
          </a:prstGeom>
          <a:noFill/>
        </p:spPr>
        <p:txBody>
          <a:bodyPr wrap="square" rtlCol="0">
            <a:spAutoFit/>
          </a:bodyPr>
          <a:lstStyle/>
          <a:p>
            <a:r>
              <a:rPr lang="en-GB" sz="2000" b="1" u="sng" dirty="0" smtClean="0"/>
              <a:t>Whole school homework challenge: Recipe card examples</a:t>
            </a:r>
          </a:p>
          <a:p>
            <a:endParaRPr lang="en-GB" sz="4400" b="1" u="sng" dirty="0"/>
          </a:p>
        </p:txBody>
      </p:sp>
      <p:pic>
        <p:nvPicPr>
          <p:cNvPr id="102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35238" t="19612" r="35238" b="18730"/>
          <a:stretch/>
        </p:blipFill>
        <p:spPr bwMode="auto">
          <a:xfrm>
            <a:off x="27885" y="1350707"/>
            <a:ext cx="4688131" cy="5507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35000" t="19463" r="35000" b="16666"/>
          <a:stretch/>
        </p:blipFill>
        <p:spPr bwMode="auto">
          <a:xfrm>
            <a:off x="4716015" y="1350706"/>
            <a:ext cx="4381035" cy="5246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868144" y="6381328"/>
            <a:ext cx="3168352" cy="461665"/>
          </a:xfrm>
          <a:prstGeom prst="rect">
            <a:avLst/>
          </a:prstGeom>
          <a:noFill/>
        </p:spPr>
        <p:txBody>
          <a:bodyPr wrap="square" rtlCol="0">
            <a:spAutoFit/>
          </a:bodyPr>
          <a:lstStyle/>
          <a:p>
            <a:r>
              <a:rPr lang="en-GB" sz="1200" dirty="0"/>
              <a:t>More here: </a:t>
            </a:r>
            <a:r>
              <a:rPr lang="en-GB" sz="1200" dirty="0">
                <a:hlinkClick r:id="rId7"/>
              </a:rPr>
              <a:t>https://</a:t>
            </a:r>
            <a:r>
              <a:rPr lang="en-GB" sz="1200" dirty="0" smtClean="0">
                <a:hlinkClick r:id="rId7"/>
              </a:rPr>
              <a:t>www.nhs.uk/change4life-beta/recipes</a:t>
            </a:r>
            <a:r>
              <a:rPr lang="en-GB" sz="1200" dirty="0" smtClean="0"/>
              <a:t> </a:t>
            </a:r>
            <a:endParaRPr lang="en-GB" sz="1200" dirty="0"/>
          </a:p>
        </p:txBody>
      </p:sp>
    </p:spTree>
    <p:extLst>
      <p:ext uri="{BB962C8B-B14F-4D97-AF65-F5344CB8AC3E}">
        <p14:creationId xmlns:p14="http://schemas.microsoft.com/office/powerpoint/2010/main" val="3084055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3223</TotalTime>
  <Words>1290</Words>
  <Application>Microsoft Office PowerPoint</Application>
  <PresentationFormat>On-screen Show (4:3)</PresentationFormat>
  <Paragraphs>125</Paragraphs>
  <Slides>13</Slides>
  <Notes>12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Bristol Healthy Schools  Sugar Smart Assembly: Cooking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Sugar Smart Schools in Bristol </vt:lpstr>
      <vt:lpstr>PowerPoint Presentation</vt:lpstr>
      <vt:lpstr>PowerPoint Presentation</vt:lpstr>
      <vt:lpstr>PowerPoint Presentation</vt:lpstr>
    </vt:vector>
  </TitlesOfParts>
  <Company>Brighton &amp; Hove City Council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SUGAR</dc:title>
  <dc:creator>Sonia Goddard;(bristol City Council);Louisa Scanlon;(Brighton)</dc:creator>
  <cp:lastModifiedBy>Jess Dicken</cp:lastModifiedBy>
  <cp:revision>182</cp:revision>
  <cp:lastPrinted>2015-11-16T09:33:33Z</cp:lastPrinted>
  <dcterms:created xsi:type="dcterms:W3CDTF">2015-06-05T13:34:20Z</dcterms:created>
  <dcterms:modified xsi:type="dcterms:W3CDTF">2018-01-22T09:41:27Z</dcterms:modified>
</cp:coreProperties>
</file>