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98" r:id="rId4"/>
    <p:sldId id="277" r:id="rId5"/>
    <p:sldId id="263" r:id="rId6"/>
    <p:sldId id="292" r:id="rId7"/>
    <p:sldId id="258" r:id="rId8"/>
    <p:sldId id="261" r:id="rId9"/>
    <p:sldId id="270" r:id="rId10"/>
    <p:sldId id="271" r:id="rId11"/>
    <p:sldId id="260" r:id="rId12"/>
    <p:sldId id="259" r:id="rId13"/>
    <p:sldId id="280" r:id="rId14"/>
    <p:sldId id="288" r:id="rId15"/>
    <p:sldId id="279" r:id="rId16"/>
    <p:sldId id="282" r:id="rId17"/>
    <p:sldId id="289" r:id="rId18"/>
    <p:sldId id="285" r:id="rId19"/>
    <p:sldId id="283" r:id="rId20"/>
    <p:sldId id="290" r:id="rId21"/>
    <p:sldId id="286" r:id="rId22"/>
    <p:sldId id="284" r:id="rId23"/>
    <p:sldId id="291" r:id="rId24"/>
    <p:sldId id="287" r:id="rId25"/>
    <p:sldId id="295" r:id="rId26"/>
    <p:sldId id="296" r:id="rId27"/>
    <p:sldId id="293" r:id="rId28"/>
    <p:sldId id="281" r:id="rId29"/>
    <p:sldId id="294" r:id="rId30"/>
    <p:sldId id="299" r:id="rId3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7389" autoAdjust="0"/>
  </p:normalViewPr>
  <p:slideViewPr>
    <p:cSldViewPr>
      <p:cViewPr>
        <p:scale>
          <a:sx n="66" d="100"/>
          <a:sy n="66" d="100"/>
        </p:scale>
        <p:origin x="-2922" y="-8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AEA7CE9-4F9F-4CD2-A108-C1653D0A81D3}" type="datetimeFigureOut">
              <a:rPr lang="en-GB" smtClean="0"/>
              <a:t>19/09/2017</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70DDBE4-2C21-4211-B8EF-47D06D8F2588}" type="slidenum">
              <a:rPr lang="en-GB" smtClean="0"/>
              <a:t>‹#›</a:t>
            </a:fld>
            <a:endParaRPr lang="en-GB"/>
          </a:p>
        </p:txBody>
      </p:sp>
    </p:spTree>
    <p:extLst>
      <p:ext uri="{BB962C8B-B14F-4D97-AF65-F5344CB8AC3E}">
        <p14:creationId xmlns:p14="http://schemas.microsoft.com/office/powerpoint/2010/main" val="34903199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A6FD3A6-302E-410F-9DF2-BF275C4932F8}" type="datetimeFigureOut">
              <a:rPr lang="en-GB" smtClean="0"/>
              <a:pPr/>
              <a:t>19/09/2017</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34CEA68-95BA-4932-967C-C0AC9DB4EDE9}" type="slidenum">
              <a:rPr lang="en-GB" smtClean="0"/>
              <a:pPr/>
              <a:t>‹#›</a:t>
            </a:fld>
            <a:endParaRPr lang="en-GB"/>
          </a:p>
        </p:txBody>
      </p:sp>
    </p:spTree>
    <p:extLst>
      <p:ext uri="{BB962C8B-B14F-4D97-AF65-F5344CB8AC3E}">
        <p14:creationId xmlns:p14="http://schemas.microsoft.com/office/powerpoint/2010/main" val="3440734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find sugar</a:t>
            </a:r>
            <a:r>
              <a:rPr lang="en-GB" baseline="0" dirty="0" smtClean="0"/>
              <a:t> in all sorts of food and drinks – even things you wouldn’t expect!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a:t>
            </a:fld>
            <a:endParaRPr lang="en-GB" dirty="0"/>
          </a:p>
        </p:txBody>
      </p:sp>
    </p:spTree>
    <p:extLst>
      <p:ext uri="{BB962C8B-B14F-4D97-AF65-F5344CB8AC3E}">
        <p14:creationId xmlns:p14="http://schemas.microsoft.com/office/powerpoint/2010/main" val="2463995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McDonald’s medium strawberry</a:t>
            </a:r>
            <a:r>
              <a:rPr lang="en-GB" baseline="0" dirty="0" smtClean="0"/>
              <a:t> </a:t>
            </a:r>
            <a:r>
              <a:rPr lang="en-GB" baseline="0" dirty="0" err="1" smtClean="0"/>
              <a:t>t</a:t>
            </a:r>
            <a:r>
              <a:rPr lang="en-GB" dirty="0" err="1" smtClean="0"/>
              <a:t>hickshake</a:t>
            </a:r>
            <a:r>
              <a:rPr lang="en-GB" dirty="0" smtClean="0"/>
              <a:t> has 57 grams =  just over</a:t>
            </a:r>
            <a:r>
              <a:rPr lang="en-GB" baseline="0" dirty="0" smtClean="0"/>
              <a:t> </a:t>
            </a:r>
            <a:r>
              <a:rPr lang="en-GB" dirty="0" smtClean="0"/>
              <a:t>14 teaspoons (14.25)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 based on McDonald’s website 16.3.17 companies are constantly re formulating their recipes and</a:t>
            </a:r>
            <a:r>
              <a:rPr lang="en-GB" baseline="0" dirty="0" smtClean="0"/>
              <a:t> it is always useful to check these facts</a:t>
            </a:r>
            <a:endParaRPr lang="en-GB" dirty="0" smtClean="0"/>
          </a:p>
          <a:p>
            <a:endParaRPr lang="en-GB" dirty="0" smtClean="0"/>
          </a:p>
          <a:p>
            <a:r>
              <a:rPr lang="en-GB" dirty="0" smtClean="0"/>
              <a:t>Use additional fact if appropriate - Large strawberry</a:t>
            </a:r>
            <a:r>
              <a:rPr lang="en-GB" baseline="0" dirty="0" smtClean="0"/>
              <a:t> milkshake has 18.5 teaspoons</a:t>
            </a:r>
          </a:p>
          <a:p>
            <a:endParaRPr lang="en-GB" baseline="0" dirty="0" smtClean="0"/>
          </a:p>
          <a:p>
            <a:r>
              <a:rPr lang="en-GB" baseline="0" dirty="0" smtClean="0"/>
              <a:t>Additional activity following this might be for pupils to go onto corporate websites for business such as Miss Millie's, Pizza Hut, Costa coffee, </a:t>
            </a:r>
            <a:r>
              <a:rPr lang="en-GB" baseline="0" dirty="0" err="1" smtClean="0"/>
              <a:t>Strabucks</a:t>
            </a:r>
            <a:r>
              <a:rPr lang="en-GB" baseline="0" dirty="0" smtClean="0"/>
              <a:t> and look at the sugar content of some of their favourite/popular drinks</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12</a:t>
            </a:fld>
            <a:endParaRPr lang="en-GB"/>
          </a:p>
        </p:txBody>
      </p:sp>
    </p:spTree>
    <p:extLst>
      <p:ext uri="{BB962C8B-B14F-4D97-AF65-F5344CB8AC3E}">
        <p14:creationId xmlns:p14="http://schemas.microsoft.com/office/powerpoint/2010/main" val="3118903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We’re going to have a little</a:t>
            </a:r>
            <a:r>
              <a:rPr lang="en-GB" baseline="0" dirty="0" smtClean="0"/>
              <a:t> </a:t>
            </a:r>
            <a:r>
              <a:rPr lang="en-GB" dirty="0" smtClean="0"/>
              <a:t>quiz now</a:t>
            </a:r>
            <a:r>
              <a:rPr lang="en-GB" baseline="0" dirty="0" smtClean="0"/>
              <a:t> to see if you know just how much sugar is in some popular food and drinks </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13</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Lucozade</a:t>
            </a:r>
            <a:r>
              <a:rPr lang="en-GB" b="1" baseline="0" dirty="0" smtClean="0"/>
              <a:t> sport has the most</a:t>
            </a:r>
            <a:r>
              <a:rPr lang="en-GB" b="0" baseline="0" dirty="0" smtClean="0"/>
              <a:t>=</a:t>
            </a:r>
            <a:r>
              <a:rPr lang="en-GB" b="0" dirty="0" smtClean="0">
                <a:effectLst/>
              </a:rPr>
              <a:t>18g</a:t>
            </a:r>
            <a:r>
              <a:rPr lang="en-GB" dirty="0" smtClean="0">
                <a:effectLst/>
              </a:rPr>
              <a:t> of</a:t>
            </a:r>
            <a:r>
              <a:rPr lang="en-GB" baseline="0" dirty="0" smtClean="0">
                <a:effectLst/>
              </a:rPr>
              <a:t> sugar per bottle or 4.5 teaspoons </a:t>
            </a:r>
          </a:p>
          <a:p>
            <a:r>
              <a:rPr lang="en-GB" b="1" baseline="0" dirty="0" smtClean="0">
                <a:effectLst/>
              </a:rPr>
              <a:t>One Digestive biscuit </a:t>
            </a:r>
            <a:r>
              <a:rPr lang="en-GB" baseline="0" dirty="0" smtClean="0">
                <a:effectLst/>
              </a:rPr>
              <a:t>has </a:t>
            </a:r>
            <a:r>
              <a:rPr lang="en-GB" b="1" baseline="0" dirty="0" smtClean="0">
                <a:effectLst/>
              </a:rPr>
              <a:t>2.5g </a:t>
            </a:r>
            <a:r>
              <a:rPr lang="en-GB" baseline="0" dirty="0" smtClean="0">
                <a:effectLst/>
              </a:rPr>
              <a:t>or half a teaspoon of sugar</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14</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Consuming like for like: </a:t>
            </a:r>
          </a:p>
          <a:p>
            <a:r>
              <a:rPr lang="en-GB" baseline="0" dirty="0" smtClean="0"/>
              <a:t>One bottle would be the same amount of sugar as 7.2 biscuits = 18g of sugar</a:t>
            </a:r>
            <a:endParaRPr lang="en-GB" dirty="0" smtClean="0"/>
          </a:p>
          <a:p>
            <a:r>
              <a:rPr lang="en-GB" dirty="0" smtClean="0">
                <a:effectLst/>
              </a:rPr>
              <a:t/>
            </a:r>
            <a:br>
              <a:rPr lang="en-GB" dirty="0" smtClean="0">
                <a:effectLst/>
              </a:rPr>
            </a:b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15</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Fruit</a:t>
            </a:r>
            <a:r>
              <a:rPr lang="en-GB" baseline="0" dirty="0" smtClean="0"/>
              <a:t> shoot 200 ml bottle </a:t>
            </a:r>
          </a:p>
          <a:p>
            <a:r>
              <a:rPr lang="en-GB" baseline="0" dirty="0" smtClean="0"/>
              <a:t>Dairy milk buttons 30g bag</a:t>
            </a:r>
          </a:p>
        </p:txBody>
      </p:sp>
      <p:sp>
        <p:nvSpPr>
          <p:cNvPr id="4" name="Slide Number Placeholder 3"/>
          <p:cNvSpPr>
            <a:spLocks noGrp="1"/>
          </p:cNvSpPr>
          <p:nvPr>
            <p:ph type="sldNum" sz="quarter" idx="10"/>
          </p:nvPr>
        </p:nvSpPr>
        <p:spPr/>
        <p:txBody>
          <a:bodyPr/>
          <a:lstStyle/>
          <a:p>
            <a:fld id="{F34CEA68-95BA-4932-967C-C0AC9DB4EDE9}" type="slidenum">
              <a:rPr lang="en-GB" smtClean="0"/>
              <a:pPr/>
              <a:t>16</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Fruit Shoot has the most</a:t>
            </a:r>
            <a:r>
              <a:rPr lang="en-US" sz="1200" b="1" kern="1200" baseline="0" dirty="0" smtClean="0">
                <a:solidFill>
                  <a:schemeClr val="tx1"/>
                </a:solidFill>
                <a:effectLst/>
                <a:latin typeface="+mn-lt"/>
                <a:ea typeface="+mn-ea"/>
                <a:cs typeface="+mn-cs"/>
              </a:rPr>
              <a:t> sugar the 200ml bottle</a:t>
            </a:r>
            <a:r>
              <a:rPr lang="en-US" sz="1200" b="0" kern="1200" dirty="0" smtClean="0">
                <a:solidFill>
                  <a:schemeClr val="tx1"/>
                </a:solidFill>
                <a:effectLst/>
                <a:latin typeface="+mn-lt"/>
                <a:ea typeface="+mn-ea"/>
                <a:cs typeface="+mn-cs"/>
              </a:rPr>
              <a:t> orange juice drink - has 23g of </a:t>
            </a:r>
            <a:r>
              <a:rPr lang="en-US" sz="1200" b="1" kern="1200" dirty="0" smtClean="0">
                <a:solidFill>
                  <a:schemeClr val="tx1"/>
                </a:solidFill>
                <a:effectLst/>
                <a:latin typeface="+mn-lt"/>
                <a:ea typeface="+mn-ea"/>
                <a:cs typeface="+mn-cs"/>
              </a:rPr>
              <a:t>sugar</a:t>
            </a:r>
            <a:r>
              <a:rPr lang="en-US" sz="1200" b="0" kern="1200" baseline="0" dirty="0" smtClean="0">
                <a:solidFill>
                  <a:schemeClr val="tx1"/>
                </a:solidFill>
                <a:effectLst/>
                <a:latin typeface="+mn-lt"/>
                <a:ea typeface="+mn-ea"/>
                <a:cs typeface="+mn-cs"/>
              </a:rPr>
              <a:t> = </a:t>
            </a:r>
            <a:r>
              <a:rPr lang="en-US" sz="1200" b="0" kern="1200" dirty="0" smtClean="0">
                <a:solidFill>
                  <a:schemeClr val="tx1"/>
                </a:solidFill>
                <a:effectLst/>
                <a:latin typeface="+mn-lt"/>
                <a:ea typeface="+mn-ea"/>
                <a:cs typeface="+mn-cs"/>
              </a:rPr>
              <a:t>5.75 teaspoons</a:t>
            </a:r>
            <a:endParaRPr lang="en-GB" baseline="0" dirty="0" smtClean="0"/>
          </a:p>
          <a:p>
            <a:endParaRPr lang="en-GB" baseline="0" dirty="0" smtClean="0"/>
          </a:p>
          <a:p>
            <a:r>
              <a:rPr lang="en-GB" baseline="0" dirty="0" smtClean="0"/>
              <a:t>Dairy milk  buttons have  17g of</a:t>
            </a:r>
            <a:r>
              <a:rPr lang="en-GB" dirty="0" smtClean="0"/>
              <a:t> sugar per 30g</a:t>
            </a:r>
            <a:r>
              <a:rPr lang="en-GB" baseline="0" dirty="0" smtClean="0"/>
              <a:t> bar</a:t>
            </a:r>
            <a:r>
              <a:rPr lang="en-GB" dirty="0" smtClean="0"/>
              <a:t> =</a:t>
            </a:r>
            <a:r>
              <a:rPr lang="en-GB" baseline="0" dirty="0" smtClean="0"/>
              <a:t> 4.25 teaspoons</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F34CEA68-95BA-4932-967C-C0AC9DB4EDE9}" type="slidenum">
              <a:rPr lang="en-GB" smtClean="0"/>
              <a:pPr/>
              <a:t>17</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Like for like:</a:t>
            </a:r>
          </a:p>
          <a:p>
            <a:r>
              <a:rPr lang="en-GB" b="1" baseline="0" dirty="0" smtClean="0"/>
              <a:t>One Fruit Shoot </a:t>
            </a:r>
            <a:r>
              <a:rPr lang="en-GB" baseline="0" dirty="0" smtClean="0"/>
              <a:t>has the same amount of sugar as just over </a:t>
            </a:r>
            <a:r>
              <a:rPr lang="en-GB" b="1" baseline="0" dirty="0" smtClean="0"/>
              <a:t>1 and a quarter bags</a:t>
            </a:r>
            <a:r>
              <a:rPr lang="en-GB" b="0" baseline="0" dirty="0" smtClean="0"/>
              <a:t> of </a:t>
            </a:r>
            <a:r>
              <a:rPr lang="en-GB" baseline="0" dirty="0" smtClean="0"/>
              <a:t>chocolate buttons</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18</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Ribena</a:t>
            </a:r>
            <a:r>
              <a:rPr lang="en-GB" baseline="0" dirty="0" smtClean="0"/>
              <a:t> 200ml juice box</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19</a:t>
            </a:fld>
            <a:endParaRPr lang="en-GB"/>
          </a:p>
        </p:txBody>
      </p:sp>
    </p:spTree>
    <p:extLst>
      <p:ext uri="{BB962C8B-B14F-4D97-AF65-F5344CB8AC3E}">
        <p14:creationId xmlns:p14="http://schemas.microsoft.com/office/powerpoint/2010/main" val="2294886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Ribena </a:t>
            </a:r>
            <a:r>
              <a:rPr lang="en-GB" dirty="0" smtClean="0"/>
              <a:t>200ml</a:t>
            </a:r>
            <a:r>
              <a:rPr lang="en-GB" baseline="0" dirty="0" smtClean="0"/>
              <a:t> box has </a:t>
            </a:r>
            <a:r>
              <a:rPr lang="en-GB" dirty="0" smtClean="0"/>
              <a:t>20g of sugar </a:t>
            </a:r>
            <a:r>
              <a:rPr lang="en-GB" b="0" dirty="0" smtClean="0"/>
              <a:t>=</a:t>
            </a:r>
            <a:r>
              <a:rPr lang="en-GB" b="1" dirty="0" smtClean="0"/>
              <a:t> 5 teaspoons of sugar      </a:t>
            </a:r>
            <a:r>
              <a:rPr lang="en-GB" dirty="0" smtClean="0"/>
              <a:t>(</a:t>
            </a:r>
            <a:r>
              <a:rPr lang="en-GB" b="1" dirty="0" smtClean="0"/>
              <a:t>for</a:t>
            </a:r>
            <a:r>
              <a:rPr lang="en-GB" b="1" baseline="0" dirty="0" smtClean="0"/>
              <a:t> </a:t>
            </a:r>
            <a:r>
              <a:rPr lang="en-GB" b="1" dirty="0" smtClean="0"/>
              <a:t>secondary age pupils</a:t>
            </a:r>
            <a:r>
              <a:rPr lang="en-GB" b="1" baseline="0" dirty="0" smtClean="0"/>
              <a:t> </a:t>
            </a:r>
            <a:r>
              <a:rPr lang="en-GB" baseline="0" dirty="0" smtClean="0"/>
              <a:t>a 500ml bottle has 25g = 6 teaspoons of sugar )</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Krispy Kreme glazed</a:t>
            </a:r>
            <a:r>
              <a:rPr lang="en-GB" baseline="0" dirty="0" smtClean="0"/>
              <a:t> </a:t>
            </a:r>
            <a:r>
              <a:rPr lang="en-GB" dirty="0" smtClean="0"/>
              <a:t>doughnut has 10g of sugar = 2 and a half teaspoons of sugar </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20</a:t>
            </a:fld>
            <a:endParaRPr lang="en-GB"/>
          </a:p>
        </p:txBody>
      </p:sp>
    </p:spTree>
    <p:extLst>
      <p:ext uri="{BB962C8B-B14F-4D97-AF65-F5344CB8AC3E}">
        <p14:creationId xmlns:p14="http://schemas.microsoft.com/office/powerpoint/2010/main" val="2294886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Like for like</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21</a:t>
            </a:fld>
            <a:endParaRPr lang="en-GB"/>
          </a:p>
        </p:txBody>
      </p:sp>
    </p:spTree>
    <p:extLst>
      <p:ext uri="{BB962C8B-B14F-4D97-AF65-F5344CB8AC3E}">
        <p14:creationId xmlns:p14="http://schemas.microsoft.com/office/powerpoint/2010/main" val="2294886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Who knows how much sugar the health guidelines suggest you can eat in a day? Take answers…</a:t>
            </a:r>
          </a:p>
          <a:p>
            <a:r>
              <a:rPr lang="en-US" sz="1200" b="1" i="0" u="none" strike="noStrike" kern="1200" baseline="0" dirty="0" smtClean="0">
                <a:solidFill>
                  <a:schemeClr val="tx1"/>
                </a:solidFill>
                <a:latin typeface="+mn-lt"/>
                <a:ea typeface="+mn-ea"/>
                <a:cs typeface="+mn-cs"/>
              </a:rPr>
              <a:t>STOP at 5 teaspoons </a:t>
            </a:r>
            <a:r>
              <a:rPr lang="en-US" sz="1200" b="0" i="0" u="none" strike="noStrike" kern="1200" baseline="0" dirty="0" smtClean="0">
                <a:solidFill>
                  <a:schemeClr val="tx1"/>
                </a:solidFill>
                <a:latin typeface="+mn-lt"/>
                <a:ea typeface="+mn-ea"/>
                <a:cs typeface="+mn-cs"/>
              </a:rPr>
              <a:t>= 4-6 years 	No more than 19g/day 	5 teaspoons  	</a:t>
            </a:r>
          </a:p>
          <a:p>
            <a:r>
              <a:rPr lang="en-US" sz="1200" b="1" i="0" u="none" strike="noStrike" kern="1200" baseline="0" dirty="0" smtClean="0">
                <a:solidFill>
                  <a:schemeClr val="tx1"/>
                </a:solidFill>
                <a:latin typeface="+mn-lt"/>
                <a:ea typeface="+mn-ea"/>
                <a:cs typeface="+mn-cs"/>
              </a:rPr>
              <a:t>STOP at 6 teaspoons </a:t>
            </a:r>
            <a:r>
              <a:rPr lang="en-US" sz="1200" b="0" i="0" u="none" strike="noStrike" kern="1200" baseline="0" dirty="0" smtClean="0">
                <a:solidFill>
                  <a:schemeClr val="tx1"/>
                </a:solidFill>
                <a:latin typeface="+mn-lt"/>
                <a:ea typeface="+mn-ea"/>
                <a:cs typeface="+mn-cs"/>
              </a:rPr>
              <a:t>= 7-10 years     No more than 24g/day 	6 teaspoons	</a:t>
            </a:r>
          </a:p>
          <a:p>
            <a:r>
              <a:rPr lang="en-US" sz="1200" b="1" i="0" u="none" strike="noStrike" kern="1200" baseline="0" dirty="0" smtClean="0">
                <a:solidFill>
                  <a:schemeClr val="tx1"/>
                </a:solidFill>
                <a:latin typeface="+mn-lt"/>
                <a:ea typeface="+mn-ea"/>
                <a:cs typeface="+mn-cs"/>
              </a:rPr>
              <a:t>STOP at 7 teaspoons </a:t>
            </a:r>
            <a:r>
              <a:rPr lang="en-US" sz="1200" b="0" i="0" u="none" strike="noStrike" kern="1200" baseline="0" dirty="0" smtClean="0">
                <a:solidFill>
                  <a:schemeClr val="tx1"/>
                </a:solidFill>
                <a:latin typeface="+mn-lt"/>
                <a:ea typeface="+mn-ea"/>
                <a:cs typeface="+mn-cs"/>
              </a:rPr>
              <a:t>=11 years+	No more than 30g/day 	7 and half teaspoons</a:t>
            </a:r>
          </a:p>
          <a:p>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A level teaspoon is 4 grams  </a:t>
            </a:r>
            <a:r>
              <a:rPr lang="en-US"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3</a:t>
            </a:fld>
            <a:endParaRPr lang="en-GB" dirty="0"/>
          </a:p>
        </p:txBody>
      </p:sp>
    </p:spTree>
    <p:extLst>
      <p:ext uri="{BB962C8B-B14F-4D97-AF65-F5344CB8AC3E}">
        <p14:creationId xmlns:p14="http://schemas.microsoft.com/office/powerpoint/2010/main" val="770166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Last one;</a:t>
            </a:r>
          </a:p>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Monster</a:t>
            </a:r>
            <a:r>
              <a:rPr lang="en-GB" b="1" baseline="0" dirty="0" smtClean="0"/>
              <a:t> E</a:t>
            </a:r>
            <a:r>
              <a:rPr lang="en-GB" b="1" dirty="0" smtClean="0"/>
              <a:t>nergy drink 500ml</a:t>
            </a:r>
            <a:r>
              <a:rPr lang="en-GB" b="1" baseline="0" dirty="0" smtClean="0"/>
              <a:t> can or typical size candy floss </a:t>
            </a:r>
          </a:p>
        </p:txBody>
      </p:sp>
      <p:sp>
        <p:nvSpPr>
          <p:cNvPr id="4" name="Slide Number Placeholder 3"/>
          <p:cNvSpPr>
            <a:spLocks noGrp="1"/>
          </p:cNvSpPr>
          <p:nvPr>
            <p:ph type="sldNum" sz="quarter" idx="10"/>
          </p:nvPr>
        </p:nvSpPr>
        <p:spPr/>
        <p:txBody>
          <a:bodyPr/>
          <a:lstStyle/>
          <a:p>
            <a:fld id="{F34CEA68-95BA-4932-967C-C0AC9DB4EDE9}" type="slidenum">
              <a:rPr lang="en-GB" smtClean="0"/>
              <a:pPr/>
              <a:t>22</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Monster</a:t>
            </a:r>
            <a:r>
              <a:rPr lang="en-GB" b="1" baseline="0" dirty="0" smtClean="0"/>
              <a:t> E</a:t>
            </a:r>
            <a:r>
              <a:rPr lang="en-GB" b="1" dirty="0" smtClean="0"/>
              <a:t>nergy drink 500ml</a:t>
            </a:r>
            <a:r>
              <a:rPr lang="en-GB" b="1" baseline="0" dirty="0" smtClean="0"/>
              <a:t> can </a:t>
            </a:r>
            <a:r>
              <a:rPr lang="en-GB" b="0" baseline="0" dirty="0" smtClean="0"/>
              <a:t>= </a:t>
            </a:r>
            <a:r>
              <a:rPr lang="en-GB" dirty="0" smtClean="0"/>
              <a:t>55g  of sugar = /nearly 14 (13.75) teaspoons of sugar per 500ml can.</a:t>
            </a:r>
          </a:p>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Candy Floss</a:t>
            </a:r>
            <a:r>
              <a:rPr lang="en-GB" b="1" baseline="0" dirty="0" smtClean="0"/>
              <a:t> </a:t>
            </a:r>
            <a:r>
              <a:rPr lang="en-GB" b="0" baseline="0" dirty="0" smtClean="0"/>
              <a:t>= </a:t>
            </a:r>
            <a:r>
              <a:rPr lang="en-US" sz="1200" b="0" kern="1200" dirty="0" smtClean="0">
                <a:solidFill>
                  <a:schemeClr val="tx1"/>
                </a:solidFill>
                <a:effectLst/>
                <a:latin typeface="+mn-lt"/>
                <a:ea typeface="+mn-ea"/>
                <a:cs typeface="+mn-cs"/>
              </a:rPr>
              <a:t>30g of </a:t>
            </a:r>
            <a:r>
              <a:rPr lang="en-US" sz="1200" b="1" kern="1200" dirty="0" smtClean="0">
                <a:solidFill>
                  <a:schemeClr val="tx1"/>
                </a:solidFill>
                <a:effectLst/>
                <a:latin typeface="+mn-lt"/>
                <a:ea typeface="+mn-ea"/>
                <a:cs typeface="+mn-cs"/>
              </a:rPr>
              <a:t>sugar</a:t>
            </a:r>
            <a:r>
              <a:rPr lang="en-US" sz="1200" b="0" kern="1200" dirty="0" smtClean="0">
                <a:solidFill>
                  <a:schemeClr val="tx1"/>
                </a:solidFill>
                <a:effectLst/>
                <a:latin typeface="+mn-lt"/>
                <a:ea typeface="+mn-ea"/>
                <a:cs typeface="+mn-cs"/>
              </a:rPr>
              <a:t> to make a typical serving size of </a:t>
            </a:r>
            <a:r>
              <a:rPr lang="en-US" sz="1200" b="1" kern="1200" dirty="0" smtClean="0">
                <a:solidFill>
                  <a:schemeClr val="tx1"/>
                </a:solidFill>
                <a:effectLst/>
                <a:latin typeface="+mn-lt"/>
                <a:ea typeface="+mn-ea"/>
                <a:cs typeface="+mn-cs"/>
              </a:rPr>
              <a:t>candy floss =7.5</a:t>
            </a:r>
            <a:r>
              <a:rPr lang="en-US" sz="1200" b="1" kern="1200" baseline="0" dirty="0" smtClean="0">
                <a:solidFill>
                  <a:schemeClr val="tx1"/>
                </a:solidFill>
                <a:effectLst/>
                <a:latin typeface="+mn-lt"/>
                <a:ea typeface="+mn-ea"/>
                <a:cs typeface="+mn-cs"/>
              </a:rPr>
              <a:t> teaspoons (NB recommended daily for 11+ year old is 7.5 teaspoons)</a:t>
            </a:r>
            <a:endParaRPr lang="en-GB" dirty="0" smtClean="0"/>
          </a:p>
        </p:txBody>
      </p:sp>
      <p:sp>
        <p:nvSpPr>
          <p:cNvPr id="4" name="Slide Number Placeholder 3"/>
          <p:cNvSpPr>
            <a:spLocks noGrp="1"/>
          </p:cNvSpPr>
          <p:nvPr>
            <p:ph type="sldNum" sz="quarter" idx="10"/>
          </p:nvPr>
        </p:nvSpPr>
        <p:spPr/>
        <p:txBody>
          <a:bodyPr/>
          <a:lstStyle/>
          <a:p>
            <a:fld id="{F34CEA68-95BA-4932-967C-C0AC9DB4EDE9}" type="slidenum">
              <a:rPr lang="en-GB" smtClean="0"/>
              <a:pPr/>
              <a:t>23</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Like</a:t>
            </a:r>
            <a:r>
              <a:rPr lang="en-GB" baseline="0" dirty="0" smtClean="0"/>
              <a:t> for like= </a:t>
            </a:r>
          </a:p>
          <a:p>
            <a:r>
              <a:rPr lang="en-GB" dirty="0" smtClean="0"/>
              <a:t>One can 500ml Monster Energy Drink has the same</a:t>
            </a:r>
            <a:r>
              <a:rPr lang="en-GB" baseline="0" dirty="0" smtClean="0"/>
              <a:t> amount of sugar as nearly 1 and a half servings of candy floss</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24</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Here are some of Bristol’s Sugar Smart ambassadors from the world of sport </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25</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26</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Sugar Smart</a:t>
            </a:r>
            <a:r>
              <a:rPr lang="en-GB" baseline="0" dirty="0" smtClean="0"/>
              <a:t> is a 2 year campaign to increase awareness of the amount of sugar we should consume and the actual amount of sugar we consume. </a:t>
            </a:r>
          </a:p>
          <a:p>
            <a:r>
              <a:rPr lang="en-GB" dirty="0" smtClean="0"/>
              <a:t>This is where you may like to explain what has been happening in your school to work on being Sugar Smart </a:t>
            </a:r>
          </a:p>
          <a:p>
            <a:r>
              <a:rPr lang="en-GB" b="1" dirty="0" smtClean="0"/>
              <a:t>The</a:t>
            </a:r>
            <a:r>
              <a:rPr lang="en-GB" b="1" baseline="0" dirty="0" smtClean="0"/>
              <a:t> next slide is for you to adapt </a:t>
            </a:r>
            <a:r>
              <a:rPr lang="en-GB" baseline="0" dirty="0" smtClean="0"/>
              <a:t>to state your pledges or to show all pledges ready for pupil engagement in the process towards setting your pledge</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27</a:t>
            </a:fld>
            <a:endParaRPr lang="en-GB"/>
          </a:p>
        </p:txBody>
      </p:sp>
    </p:spTree>
    <p:extLst>
      <p:ext uri="{BB962C8B-B14F-4D97-AF65-F5344CB8AC3E}">
        <p14:creationId xmlns:p14="http://schemas.microsoft.com/office/powerpoint/2010/main" val="3965643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Explain</a:t>
            </a:r>
            <a:r>
              <a:rPr lang="en-GB" baseline="0" dirty="0" smtClean="0"/>
              <a:t> more about each of the individual statements in the Sugar Smart Pledge. If you haven’t already chosen your school statements, explain how pupils will be involved in this decision making process. If the statements have already been selected either use your School Nutrition Action Group (SNAG) or Food Crew to explain how the pledge was decided.</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Each school to share the statements they have signed up to and </a:t>
            </a:r>
            <a:r>
              <a:rPr lang="en-GB" b="1" u="sng" baseline="0" dirty="0" smtClean="0">
                <a:solidFill>
                  <a:srgbClr val="FF0000"/>
                </a:solidFill>
              </a:rPr>
              <a:t>delete those you are not committing to. </a:t>
            </a:r>
          </a:p>
          <a:p>
            <a:pPr marL="0" marR="0" indent="0" algn="l" defTabSz="914400" rtl="0" eaLnBrk="1" fontAlgn="auto" latinLnBrk="0" hangingPunct="1">
              <a:lnSpc>
                <a:spcPct val="100000"/>
              </a:lnSpc>
              <a:spcBef>
                <a:spcPts val="0"/>
              </a:spcBef>
              <a:spcAft>
                <a:spcPts val="0"/>
              </a:spcAft>
              <a:buClrTx/>
              <a:buSzTx/>
              <a:buFontTx/>
              <a:buNone/>
              <a:tabLst/>
              <a:defRPr/>
            </a:pPr>
            <a:r>
              <a:rPr lang="en-GB" b="1" u="sng" baseline="0" dirty="0" smtClean="0">
                <a:solidFill>
                  <a:srgbClr val="FF0000"/>
                </a:solidFill>
              </a:rPr>
              <a:t>** Please note font size to be resized to 32 once 4 have been selected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to participate and shout about it</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28</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the school plans to participate and shout about it being Sugar Smart over the coming two years.</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29</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the school plans to participate and shout about it being Sugar Smart over the coming two years.</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30</a:t>
            </a:fld>
            <a:endParaRPr lang="en-GB"/>
          </a:p>
        </p:txBody>
      </p:sp>
    </p:spTree>
    <p:extLst>
      <p:ext uri="{BB962C8B-B14F-4D97-AF65-F5344CB8AC3E}">
        <p14:creationId xmlns:p14="http://schemas.microsoft.com/office/powerpoint/2010/main" val="241380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WHAT IS FREE SUGAR ?</a:t>
            </a:r>
            <a:r>
              <a:rPr lang="en-GB" b="1" baseline="0" dirty="0" smtClean="0"/>
              <a:t> - </a:t>
            </a:r>
            <a:r>
              <a:rPr lang="en-GB" dirty="0" smtClean="0"/>
              <a:t>Free sugar</a:t>
            </a:r>
            <a:r>
              <a:rPr lang="en-GB" baseline="0" dirty="0" smtClean="0"/>
              <a:t> is any sugar added when making the food. Not just in table sugar and cakes but in lots of savoury foods and foods labelled as ‘healthy choices’.  (Milk and whole pieces of fruit also have sugars but this isn’t considered ‘free sugar’).</a:t>
            </a:r>
            <a:endParaRPr lang="en-GB" dirty="0" smtClean="0"/>
          </a:p>
          <a:p>
            <a:endParaRPr lang="en-GB" dirty="0" smtClean="0"/>
          </a:p>
          <a:p>
            <a:r>
              <a:rPr lang="en-US" dirty="0" smtClean="0"/>
              <a:t>Additional info for older pupils, use</a:t>
            </a:r>
            <a:r>
              <a:rPr lang="en-US" baseline="0" dirty="0" smtClean="0"/>
              <a:t> if appropriate:</a:t>
            </a:r>
          </a:p>
          <a:p>
            <a:r>
              <a:rPr lang="en-US" dirty="0" smtClean="0"/>
              <a:t>‘</a:t>
            </a:r>
            <a:r>
              <a:rPr lang="en-US" b="1" dirty="0" smtClean="0"/>
              <a:t>Free sugars</a:t>
            </a:r>
            <a:r>
              <a:rPr lang="en-US" dirty="0" smtClean="0"/>
              <a:t>’ comprises all monosaccharides* and disaccharides* added to foods by the manufacturer, cook or consumer, plus sugars naturally present in honey, syrups and unsweetened fruit juices. *Monosaccharides are single sugar units (glucose and fructose) and disaccharides are two single units joined together (sucrose). </a:t>
            </a:r>
            <a:endParaRPr lang="en-GB" dirty="0" smtClean="0"/>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4</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Milk and whole pieces of fruit also have sugars but this isn’t considered ‘free sugar’ these are naturally present sugars. These foods are valuable to our bodies.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Under this definition lactose sugar</a:t>
            </a:r>
            <a:r>
              <a:rPr lang="en-US" baseline="0" dirty="0" smtClean="0"/>
              <a:t> found </a:t>
            </a:r>
            <a:r>
              <a:rPr lang="en-US" dirty="0" smtClean="0"/>
              <a:t>naturally in milk and milk products. The sugars contained within the cellular structure of foods (particularly fruits and vegetables) are excluded from the term free sugar.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Milk and fruit have a lot of good qualities that your bodies need!</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F34CEA68-95BA-4932-967C-C0AC9DB4EDE9}" type="slidenum">
              <a:rPr lang="en-GB" smtClean="0"/>
              <a:pPr/>
              <a:t>5</a:t>
            </a:fld>
            <a:endParaRPr lang="en-GB" dirty="0"/>
          </a:p>
        </p:txBody>
      </p:sp>
    </p:spTree>
    <p:extLst>
      <p:ext uri="{BB962C8B-B14F-4D97-AF65-F5344CB8AC3E}">
        <p14:creationId xmlns:p14="http://schemas.microsoft.com/office/powerpoint/2010/main" val="86398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Bristol we are using teaspoons to help show</a:t>
            </a:r>
            <a:r>
              <a:rPr lang="en-US" baseline="0" dirty="0" smtClean="0"/>
              <a:t> how much sugar is present in food and drink</a:t>
            </a:r>
            <a:endParaRPr lang="en-US" dirty="0" smtClean="0"/>
          </a:p>
          <a:p>
            <a:r>
              <a:rPr lang="en-US" dirty="0" smtClean="0"/>
              <a:t>How many grams in a teaspoon = </a:t>
            </a:r>
            <a:r>
              <a:rPr lang="en-US" b="1" dirty="0" smtClean="0"/>
              <a:t>4g per teaspoon</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6</a:t>
            </a:fld>
            <a:endParaRPr lang="en-GB" dirty="0"/>
          </a:p>
        </p:txBody>
      </p:sp>
    </p:spTree>
    <p:extLst>
      <p:ext uri="{BB962C8B-B14F-4D97-AF65-F5344CB8AC3E}">
        <p14:creationId xmlns:p14="http://schemas.microsoft.com/office/powerpoint/2010/main" val="86398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330ml can</a:t>
            </a:r>
            <a:r>
              <a:rPr lang="en-GB" baseline="0" dirty="0" smtClean="0"/>
              <a:t> of </a:t>
            </a:r>
            <a:r>
              <a:rPr lang="en-GB" baseline="0" dirty="0" err="1" smtClean="0"/>
              <a:t>coca-cola</a:t>
            </a:r>
            <a:r>
              <a:rPr lang="en-GB" baseline="0" dirty="0" smtClean="0"/>
              <a:t> Coke</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7</a:t>
            </a:fld>
            <a:endParaRPr lang="en-GB"/>
          </a:p>
        </p:txBody>
      </p:sp>
    </p:spTree>
    <p:extLst>
      <p:ext uri="{BB962C8B-B14F-4D97-AF65-F5344CB8AC3E}">
        <p14:creationId xmlns:p14="http://schemas.microsoft.com/office/powerpoint/2010/main" val="491474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330ml can has 35g of sugar =</a:t>
            </a:r>
            <a:r>
              <a:rPr lang="en-GB" baseline="0" dirty="0" smtClean="0"/>
              <a:t> almost 9 teaspoons of sugar </a:t>
            </a:r>
            <a:endParaRPr lang="en-GB" dirty="0" smtClean="0"/>
          </a:p>
          <a:p>
            <a:endParaRPr lang="en-GB" dirty="0" smtClean="0"/>
          </a:p>
          <a:p>
            <a:r>
              <a:rPr lang="en-GB" dirty="0" smtClean="0"/>
              <a:t>Use additional</a:t>
            </a:r>
            <a:r>
              <a:rPr lang="en-GB" baseline="0" dirty="0" smtClean="0"/>
              <a:t> </a:t>
            </a:r>
            <a:r>
              <a:rPr lang="en-GB" dirty="0" smtClean="0"/>
              <a:t>fact if appropriate -</a:t>
            </a:r>
            <a:r>
              <a:rPr lang="en-GB" baseline="0" dirty="0" smtClean="0"/>
              <a:t> </a:t>
            </a:r>
            <a:r>
              <a:rPr lang="en-GB" dirty="0" smtClean="0"/>
              <a:t>A 500ml bottle would have 13 teaspoons</a:t>
            </a:r>
            <a:r>
              <a:rPr lang="en-GB" baseline="0" dirty="0" smtClean="0"/>
              <a:t> or 52g of sugar</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8</a:t>
            </a:fld>
            <a:endParaRPr lang="en-GB"/>
          </a:p>
        </p:txBody>
      </p:sp>
    </p:spTree>
    <p:extLst>
      <p:ext uri="{BB962C8B-B14F-4D97-AF65-F5344CB8AC3E}">
        <p14:creationId xmlns:p14="http://schemas.microsoft.com/office/powerpoint/2010/main" val="134526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Volvic</a:t>
            </a:r>
            <a:r>
              <a:rPr lang="en-GB" dirty="0" smtClean="0"/>
              <a:t> lemon</a:t>
            </a:r>
            <a:r>
              <a:rPr lang="en-GB" baseline="0" dirty="0" smtClean="0"/>
              <a:t> and lime 500ml</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9</a:t>
            </a:fld>
            <a:endParaRPr lang="en-GB"/>
          </a:p>
        </p:txBody>
      </p:sp>
    </p:spTree>
    <p:extLst>
      <p:ext uri="{BB962C8B-B14F-4D97-AF65-F5344CB8AC3E}">
        <p14:creationId xmlns:p14="http://schemas.microsoft.com/office/powerpoint/2010/main" val="2396187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Volvic</a:t>
            </a:r>
            <a:r>
              <a:rPr lang="en-GB" dirty="0" smtClean="0"/>
              <a:t> lemon and lime 500ml</a:t>
            </a:r>
            <a:r>
              <a:rPr lang="en-GB" baseline="0" dirty="0" smtClean="0"/>
              <a:t> = 6 teaspoons </a:t>
            </a:r>
          </a:p>
          <a:p>
            <a:endParaRPr lang="en-GB" baseline="0" dirty="0" smtClean="0"/>
          </a:p>
          <a:p>
            <a:r>
              <a:rPr lang="en-GB" baseline="0" dirty="0" smtClean="0"/>
              <a:t>Additional information if appropriate, this product is also available as sugar free  </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10</a:t>
            </a:fld>
            <a:endParaRPr lang="en-GB"/>
          </a:p>
        </p:txBody>
      </p:sp>
    </p:spTree>
    <p:extLst>
      <p:ext uri="{BB962C8B-B14F-4D97-AF65-F5344CB8AC3E}">
        <p14:creationId xmlns:p14="http://schemas.microsoft.com/office/powerpoint/2010/main" val="344747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2682340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307535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2992442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2235477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3746629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165488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1932920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1435301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826328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1904913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19/09/2017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a:p>
        </p:txBody>
      </p:sp>
    </p:spTree>
    <p:extLst>
      <p:ext uri="{BB962C8B-B14F-4D97-AF65-F5344CB8AC3E}">
        <p14:creationId xmlns:p14="http://schemas.microsoft.com/office/powerpoint/2010/main" val="330654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01AA2-CE89-4CFF-9936-3E91AFDD8E9E}" type="datetimeFigureOut">
              <a:rPr lang="en-GB" smtClean="0"/>
              <a:pPr/>
              <a:t>19/09/2017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68FB2-9B80-4E58-B512-E443DCC4E150}" type="slidenum">
              <a:rPr lang="en-GB" smtClean="0"/>
              <a:pPr/>
              <a:t>‹#›</a:t>
            </a:fld>
            <a:endParaRPr lang="en-GB"/>
          </a:p>
        </p:txBody>
      </p:sp>
    </p:spTree>
    <p:extLst>
      <p:ext uri="{BB962C8B-B14F-4D97-AF65-F5344CB8AC3E}">
        <p14:creationId xmlns:p14="http://schemas.microsoft.com/office/powerpoint/2010/main" val="2698950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hyperlink" Target="http://www.google.co.uk/url?sa=i&amp;rct=j&amp;q=&amp;esrc=s&amp;frm=1&amp;source=images&amp;cd=&amp;cad=rja&amp;uact=8&amp;ved=0CAcQjRxqFQoTCPugiOOtzsYCFYYX2wodgtMEYA&amp;url=http://www.officesupermarket.co.uk/p/Danone_Touch_of_24_Fruit_Lemon_and_Limes.htm&amp;ei=VZKeVbuiIoav7AaCp5OABg&amp;bvm=bv.96952980,d.ZGU&amp;psig=AFQjCNHptM1zyf_J85QoOw0QDYKl8KNWUA&amp;ust=1436541895954832" TargetMode="External"/><Relationship Id="rId7" Type="http://schemas.openxmlformats.org/officeDocument/2006/relationships/image" Target="../media/image3.tif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2.png"/><Relationship Id="rId4" Type="http://schemas.openxmlformats.org/officeDocument/2006/relationships/image" Target="../media/image51.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3.png"/><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3.tiff"/><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s://www.google.co.uk/url?sa=i&amp;rct=j&amp;q=&amp;esrc=s&amp;frm=1&amp;source=images&amp;cd=&amp;cad=rja&amp;uact=8&amp;ved=0CAcQjRxqFQoTCLKcvIKTlckCFcdCFAodS4oEeQ&amp;url=https://www.lucozadesport.com/shop/&amp;psig=AFQjCNEdAfrRcE2Uv2sBzJZkF4ercWmfbg&amp;ust=1447770351799196" TargetMode="External"/><Relationship Id="rId7"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hyperlink" Target="http://www.google.co.uk/url?sa=i&amp;rct=j&amp;q=&amp;esrc=s&amp;frm=1&amp;source=images&amp;cd=&amp;cad=rja&amp;uact=8&amp;ved=0CAcQjRxqFQoTCKDgy_iylckCFQbJFAodpcAPpg&amp;url=http://nadiashealthykitchen.com/healthy-digestive-biscuits-graham-crackers/&amp;psig=AFQjCNGCF8TsXMpmK8TnUNPfnr-D9fkhhQ&amp;ust=1447778928578703" TargetMode="External"/><Relationship Id="rId4" Type="http://schemas.openxmlformats.org/officeDocument/2006/relationships/image" Target="../media/image56.jpeg"/></Relationships>
</file>

<file path=ppt/slides/_rels/slide14.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s://www.google.co.uk/url?sa=i&amp;rct=j&amp;q=&amp;esrc=s&amp;frm=1&amp;source=images&amp;cd=&amp;cad=rja&amp;uact=8&amp;ved=0CAcQjRxqFQoTCLKcvIKTlckCFcdCFAodS4oEeQ&amp;url=https://www.lucozadesport.com/shop/&amp;psig=AFQjCNEdAfrRcE2Uv2sBzJZkF4ercWmfbg&amp;ust=1447770351799196" TargetMode="External"/><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hyperlink" Target="http://www.google.co.uk/url?sa=i&amp;rct=j&amp;q=&amp;esrc=s&amp;frm=1&amp;source=images&amp;cd=&amp;cad=rja&amp;uact=8&amp;ved=0CAcQjRxqFQoTCKDgy_iylckCFQbJFAodpcAPpg&amp;url=http://nadiashealthykitchen.com/healthy-digestive-biscuits-graham-crackers/&amp;psig=AFQjCNGCF8TsXMpmK8TnUNPfnr-D9fkhhQ&amp;ust=1447778928578703" TargetMode="External"/><Relationship Id="rId4" Type="http://schemas.openxmlformats.org/officeDocument/2006/relationships/image" Target="../media/image56.jpe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google.co.uk/url?sa=i&amp;rct=j&amp;q=&amp;esrc=s&amp;frm=1&amp;source=images&amp;cd=&amp;cad=rja&amp;uact=8&amp;ved=0CAcQjRxqFQoTCLKcvIKTlckCFcdCFAodS4oEeQ&amp;url=https://www.lucozadesport.com/shop/&amp;psig=AFQjCNEdAfrRcE2Uv2sBzJZkF4ercWmfbg&amp;ust=1447770351799196" TargetMode="External"/><Relationship Id="rId7"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hyperlink" Target="http://www.google.co.uk/url?sa=i&amp;rct=j&amp;q=&amp;esrc=s&amp;frm=1&amp;source=images&amp;cd=&amp;cad=rja&amp;uact=8&amp;ved=0CAcQjRxqFQoTCKDgy_iylckCFQbJFAodpcAPpg&amp;url=http://nadiashealthykitchen.com/healthy-digestive-biscuits-graham-crackers/&amp;psig=AFQjCNGCF8TsXMpmK8TnUNPfnr-D9fkhhQ&amp;ust=1447778928578703" TargetMode="External"/><Relationship Id="rId4" Type="http://schemas.openxmlformats.org/officeDocument/2006/relationships/image" Target="../media/image56.jpeg"/><Relationship Id="rId9" Type="http://schemas.openxmlformats.org/officeDocument/2006/relationships/image" Target="../media/image3.tif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3.tiff"/></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uact=8&amp;ved=0CAcQjRxqFQoTCMOVz9m0lckCFQa3FAod7K0CWA&amp;url=http://guide.alibaba.com/shop/robinsons-fruit-shoot-no-added-sugar-summer-fruits-juice-drinks-275ml-case-of-12_4560002.html&amp;psig=AFQjCNEM8QwawFkc3RRjILw1n_KQmaX_fg&amp;ust=1447779400120647" TargetMode="External"/><Relationship Id="rId7"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tiff"/><Relationship Id="rId5" Type="http://schemas.openxmlformats.org/officeDocument/2006/relationships/image" Target="../media/image2.png"/><Relationship Id="rId4" Type="http://schemas.openxmlformats.org/officeDocument/2006/relationships/image" Target="../media/image60.jpeg"/></Relationships>
</file>

<file path=ppt/slides/_rels/slide1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hyperlink" Target="http://www.google.co.uk/url?sa=i&amp;rct=j&amp;q=&amp;esrc=s&amp;frm=1&amp;source=images&amp;cd=&amp;cad=rja&amp;uact=8&amp;ved=0CAcQjRxqFQoTCMOVz9m0lckCFQa3FAod7K0CWA&amp;url=http://guide.alibaba.com/shop/robinsons-fruit-shoot-no-added-sugar-summer-fruits-juice-drinks-275ml-case-of-12_4560002.html&amp;psig=AFQjCNEM8QwawFkc3RRjILw1n_KQmaX_fg&amp;ust=1447779400120647" TargetMode="External"/><Relationship Id="rId7" Type="http://schemas.openxmlformats.org/officeDocument/2006/relationships/image" Target="../media/image3.tif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2.png"/><Relationship Id="rId4" Type="http://schemas.openxmlformats.org/officeDocument/2006/relationships/image" Target="../media/image60.jpeg"/><Relationship Id="rId9" Type="http://schemas.openxmlformats.org/officeDocument/2006/relationships/image" Target="../media/image62.png"/></Relationships>
</file>

<file path=ppt/slides/_rels/slide19.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LvHzrWUlckCFQVOFAodaNgAyw&amp;url=http://www.premierexports.co.uk/juice-drinks-small-packs/998-ribena-blackcurrant-288ml.html&amp;bvm=bv.107467506,d.d24&amp;psig=AFQjCNEtartc4Sy6aj167kNoeeEyfa4i3w&amp;ust=1447770591826148" TargetMode="External"/><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hyperlink" Target="https://www.google.co.uk/url?sa=i&amp;rct=j&amp;q=&amp;esrc=s&amp;frm=1&amp;source=images&amp;cd=&amp;cad=rja&amp;uact=8&amp;ved=0CAcQjRxqFQoTCKTcuum1tccCFWpH2wodvfIDVQ&amp;url=https://www.krispykreme.com/menu/doughnuts&amp;ei=M5vUVeT2HuqO7Qa95Y-oBQ&amp;bvm=bv.99804247,d.ZGU&amp;psig=AFQjCNE9Vm4w0YwhvBcWS0guo9g9UslT4Q&amp;ust=1440083084864605" TargetMode="External"/><Relationship Id="rId4" Type="http://schemas.openxmlformats.org/officeDocument/2006/relationships/image" Target="../media/image63.jpe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7.png"/><Relationship Id="rId26" Type="http://schemas.openxmlformats.org/officeDocument/2006/relationships/image" Target="../media/image22.png"/><Relationship Id="rId3" Type="http://schemas.openxmlformats.org/officeDocument/2006/relationships/hyperlink" Target="http://www.google.co.uk/url?sa=i&amp;rct=j&amp;q=&amp;esrc=s&amp;frm=1&amp;source=images&amp;cd=&amp;cad=rja&amp;uact=8&amp;ved=0CAcQjRxqFQoTCOmj6sTLh8YCFeoW2wodS_IAZQ&amp;url=http://www.superkidsnutrition.com/mt_granola-guru/&amp;ei=FXh5VanFMOqt7AbL5IOoBg&amp;psig=AFQjCNFoZ-cp40QIdydw0nxFEzxRkqs43w&amp;ust=1434110234275321" TargetMode="External"/><Relationship Id="rId21" Type="http://schemas.openxmlformats.org/officeDocument/2006/relationships/hyperlink" Target="http://www.google.co.uk/url?sa=i&amp;rct=j&amp;q=&amp;esrc=s&amp;frm=1&amp;source=images&amp;cd=&amp;cad=rja&amp;uact=8&amp;ved=0CAcQjRxqFQoTCLaLuaaEzsYCFScb2wodc7gLig&amp;url=http://www.amazon.co.uk/Brand-Volvic-Touch-Fruit-Bottle/dp/B004QN8VXA&amp;ei=2GaeVba_I6e27Abz8K7QCA&amp;bvm=bv.96952980,d.ZGU&amp;psig=AFQjCNEdnPn7XR7y9YSfatpdNUmb3XXtdA&amp;ust=1436530737939981" TargetMode="External"/><Relationship Id="rId34" Type="http://schemas.openxmlformats.org/officeDocument/2006/relationships/image" Target="../media/image3.tiff"/><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6.jpeg"/><Relationship Id="rId25" Type="http://schemas.openxmlformats.org/officeDocument/2006/relationships/image" Target="../media/image21.png"/><Relationship Id="rId33" Type="http://schemas.openxmlformats.org/officeDocument/2006/relationships/image" Target="../media/image2.png"/><Relationship Id="rId2" Type="http://schemas.openxmlformats.org/officeDocument/2006/relationships/notesSlide" Target="../notesSlides/notesSlide1.xml"/><Relationship Id="rId16" Type="http://schemas.openxmlformats.org/officeDocument/2006/relationships/hyperlink" Target="http://www.google.co.uk/url?sa=i&amp;rct=j&amp;q=&amp;esrc=s&amp;frm=1&amp;source=images&amp;cd=&amp;cad=rja&amp;uact=8&amp;ved=0CAcQjRxqFQoTCNK45vu1h8YCFcEW2wodcjIAzg&amp;url=http://blog.slimmingsolutions.com/all/woman-survives-on-extreme-crisp-diet/&amp;ei=d2F5VZKhHsGt7Aby5IDwDA&amp;bvm=bv.95277229,d.bGg&amp;psig=AFQjCNHBrt_2sKf5f5XovwCFPjf26ns9Jg&amp;ust=1434104558592777" TargetMode="External"/><Relationship Id="rId20" Type="http://schemas.openxmlformats.org/officeDocument/2006/relationships/image" Target="../media/image18.jpeg"/><Relationship Id="rId29" Type="http://schemas.openxmlformats.org/officeDocument/2006/relationships/image" Target="../media/image24.jpe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0.jpeg"/><Relationship Id="rId32" Type="http://schemas.openxmlformats.org/officeDocument/2006/relationships/image" Target="../media/image26.jpe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hyperlink" Target="http://www.google.co.uk/url?sa=i&amp;rct=j&amp;q=&amp;esrc=s&amp;frm=1&amp;source=images&amp;cd=&amp;cad=rja&amp;uact=8&amp;ved=0CAcQjRxqFQoTCKj2wu6VzsYCFVJL2wod-vsIZQ&amp;url=http://www.halalsquare.com.au/groceries/index.php/condiments/pasta-sauce.html&amp;ei=Q3meVejICNKW7Qb696OoBg&amp;bvm=bv.96952980,d.ZGU&amp;psig=AFQjCNFhaVMWSSpMpVNyRLWBTrnzZcZQRA&amp;ust=1436535437902247" TargetMode="External"/><Relationship Id="rId28" Type="http://schemas.openxmlformats.org/officeDocument/2006/relationships/hyperlink" Target="http://www.google.co.uk/url?sa=i&amp;rct=j&amp;q=&amp;esrc=s&amp;frm=1&amp;source=images&amp;cd=&amp;cad=rja&amp;uact=8&amp;ved=0CAcQjRxqFQoTCObgvM2EzsYCFW8G2wodxcoLpg&amp;url=http://www.zerowasteweek.co.uk/serial-cereal-fruit-turnover/&amp;ei=KmeeVeajGu-M7AbFla-wCg&amp;bvm=bv.96952980,d.ZGU&amp;psig=AFQjCNHEpniXshchxKrvntI5FfbM9Acp7w&amp;ust=1436530848857977" TargetMode="External"/><Relationship Id="rId10" Type="http://schemas.openxmlformats.org/officeDocument/2006/relationships/image" Target="../media/image10.png"/><Relationship Id="rId19" Type="http://schemas.openxmlformats.org/officeDocument/2006/relationships/hyperlink" Target="http://www.google.co.uk/url?sa=i&amp;rct=j&amp;q=&amp;esrc=s&amp;frm=1&amp;source=images&amp;cd=&amp;cad=rja&amp;uact=8&amp;ved=0CAcQjRxqFQoTCI_QyYq3h8YCFW4W2wodAdIAUA&amp;url=http://www.gettyimages.com/detail/photo/pile-of-candy-covered-chocolate-buttons-royalty-free-image/83308414&amp;ei=omJ5VY_3N-6s7AaBpIOABQ&amp;bvm=bv.95277229,d.bGg&amp;psig=AFQjCNE_n8vfcdJgckypu8lkNX4ICCFt8A&amp;ust=1434104813587732" TargetMode="External"/><Relationship Id="rId31" Type="http://schemas.openxmlformats.org/officeDocument/2006/relationships/hyperlink" Target="http://www.google.co.uk/url?sa=i&amp;rct=j&amp;q=&amp;esrc=s&amp;frm=1&amp;source=images&amp;cd=&amp;cad=rja&amp;uact=8&amp;ved=0CAcQjRw&amp;url=http://www.wisegeek.com/what-is-granulated-sugar.htm&amp;ei=VK9xVfXIA8Kt7AalmIOIDw&amp;bvm=bv.95039771,d.bGg&amp;psig=AFQjCNFtMALsmvsj_QzmtwhuuwLTSr1rJA&amp;ust=1433600204795284" TargetMode="External"/><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19.jpeg"/><Relationship Id="rId27" Type="http://schemas.openxmlformats.org/officeDocument/2006/relationships/image" Target="../media/image23.png"/><Relationship Id="rId30" Type="http://schemas.openxmlformats.org/officeDocument/2006/relationships/image" Target="../media/image25.png"/></Relationships>
</file>

<file path=ppt/slides/_rels/slide20.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LvHzrWUlckCFQVOFAodaNgAyw&amp;url=http://www.premierexports.co.uk/juice-drinks-small-packs/998-ribena-blackcurrant-288ml.html&amp;bvm=bv.107467506,d.d24&amp;psig=AFQjCNEtartc4Sy6aj167kNoeeEyfa4i3w&amp;ust=1447770591826148" TargetMode="External"/><Relationship Id="rId7"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hyperlink" Target="https://www.google.co.uk/url?sa=i&amp;rct=j&amp;q=&amp;esrc=s&amp;frm=1&amp;source=images&amp;cd=&amp;cad=rja&amp;uact=8&amp;ved=0CAcQjRxqFQoTCKTcuum1tccCFWpH2wodvfIDVQ&amp;url=https://www.krispykreme.com/menu/doughnuts&amp;ei=M5vUVeT2HuqO7Qa95Y-oBQ&amp;bvm=bv.99804247,d.ZGU&amp;psig=AFQjCNE9Vm4w0YwhvBcWS0guo9g9UslT4Q&amp;ust=1440083084864605" TargetMode="External"/><Relationship Id="rId4" Type="http://schemas.openxmlformats.org/officeDocument/2006/relationships/image" Target="../media/image63.jpeg"/></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www.google.co.uk/url?sa=i&amp;rct=j&amp;q=&amp;esrc=s&amp;frm=1&amp;source=images&amp;cd=&amp;cad=rja&amp;uact=8&amp;ved=0CAcQjRxqFQoTCLvHzrWUlckCFQVOFAodaNgAyw&amp;url=http://www.premierexports.co.uk/juice-drinks-small-packs/998-ribena-blackcurrant-288ml.html&amp;bvm=bv.107467506,d.d24&amp;psig=AFQjCNEtartc4Sy6aj167kNoeeEyfa4i3w&amp;ust=1447770591826148" TargetMode="External"/><Relationship Id="rId7"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hyperlink" Target="https://www.google.co.uk/url?sa=i&amp;rct=j&amp;q=&amp;esrc=s&amp;frm=1&amp;source=images&amp;cd=&amp;cad=rja&amp;uact=8&amp;ved=0CAcQjRxqFQoTCKTcuum1tccCFWpH2wodvfIDVQ&amp;url=https://www.krispykreme.com/menu/doughnuts&amp;ei=M5vUVeT2HuqO7Qa95Y-oBQ&amp;bvm=bv.99804247,d.ZGU&amp;psig=AFQjCNE9Vm4w0YwhvBcWS0guo9g9UslT4Q&amp;ust=1440083084864605" TargetMode="External"/><Relationship Id="rId10" Type="http://schemas.openxmlformats.org/officeDocument/2006/relationships/image" Target="../media/image65.png"/><Relationship Id="rId4" Type="http://schemas.openxmlformats.org/officeDocument/2006/relationships/image" Target="../media/image63.jpeg"/><Relationship Id="rId9" Type="http://schemas.openxmlformats.org/officeDocument/2006/relationships/image" Target="../media/image3.tiff"/></Relationships>
</file>

<file path=ppt/slides/_rels/slide22.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NjI-eqZlMYCFfEH2wodYbEAxw&amp;url=http://www.nzpress.net/news/monster-energy-drink&amp;ei=zBSAVdiyIvGP7Abh4oK4DA&amp;bvm=bv.96041959,d.bGg&amp;psig=AFQjCNHSa3e5j2Rg7bV7smRPTvWs-HGxwg&amp;ust=1434543684793913" TargetMode="External"/><Relationship Id="rId7"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hyperlink" Target="http://www.google.co.uk/url?sa=i&amp;rct=j&amp;q=&amp;esrc=s&amp;frm=1&amp;source=images&amp;cd=&amp;ved=0CAcQjRxqFQoTCO3Li-y6lckCFUtrFAodap8NHw&amp;url=http://www.polyvore.com/nov_candy/collection?id%3D3104626&amp;bvm=bv.107467506,d.d24&amp;psig=AFQjCNEdSzqISxpQFG6KzuvHIuyvWzWmcA&amp;ust=1447781039828810" TargetMode="External"/><Relationship Id="rId4" Type="http://schemas.openxmlformats.org/officeDocument/2006/relationships/image" Target="../media/image66.jpeg"/></Relationships>
</file>

<file path=ppt/slides/_rels/slide23.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NjI-eqZlMYCFfEH2wodYbEAxw&amp;url=http://www.nzpress.net/news/monster-energy-drink&amp;ei=zBSAVdiyIvGP7Abh4oK4DA&amp;bvm=bv.96041959,d.bGg&amp;psig=AFQjCNHSa3e5j2Rg7bV7smRPTvWs-HGxwg&amp;ust=1434543684793913" TargetMode="External"/><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hyperlink" Target="http://www.google.co.uk/url?sa=i&amp;rct=j&amp;q=&amp;esrc=s&amp;frm=1&amp;source=images&amp;cd=&amp;ved=0CAcQjRxqFQoTCO3Li-y6lckCFUtrFAodap8NHw&amp;url=http://www.polyvore.com/nov_candy/collection?id%3D3104626&amp;bvm=bv.107467506,d.d24&amp;psig=AFQjCNEdSzqISxpQFG6KzuvHIuyvWzWmcA&amp;ust=1447781039828810" TargetMode="External"/><Relationship Id="rId4" Type="http://schemas.openxmlformats.org/officeDocument/2006/relationships/image" Target="../media/image66.jpeg"/></Relationships>
</file>

<file path=ppt/slides/_rels/slide24.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hyperlink" Target="http://www.google.co.uk/url?sa=i&amp;rct=j&amp;q=&amp;esrc=s&amp;frm=1&amp;source=images&amp;cd=&amp;ved=0CAcQjRxqFQoTCO3Li-y6lckCFUtrFAodap8NHw&amp;url=http://www.polyvore.com/nov_candy/collection?id%3D3104626&amp;bvm=bv.107467506,d.d24&amp;psig=AFQjCNEdSzqISxpQFG6KzuvHIuyvWzWmcA&amp;ust=1447781039828810" TargetMode="External"/><Relationship Id="rId7" Type="http://schemas.openxmlformats.org/officeDocument/2006/relationships/image" Target="../media/image3.tif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2.png"/><Relationship Id="rId4" Type="http://schemas.openxmlformats.org/officeDocument/2006/relationships/image" Target="../media/image67.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3.tiff"/></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3.tiff"/></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3.tiff"/></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tiff"/></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4.xml.rels><?xml version="1.0" encoding="UTF-8" standalone="yes"?>
<Relationships xmlns="http://schemas.openxmlformats.org/package/2006/relationships"><Relationship Id="rId8" Type="http://schemas.openxmlformats.org/officeDocument/2006/relationships/hyperlink" Target="http://www.google.co.uk/url?sa=i&amp;rct=j&amp;q=&amp;esrc=s&amp;frm=1&amp;source=images&amp;cd=&amp;cad=rja&amp;uact=8&amp;ved=0CAcQjRxqFQoTCPi2g-XMyccCFQ9H2wod2hUJDg&amp;url=http://www.sugarindia.com/Sugar_Cubes.aspx&amp;ei=oi_fVfjdPI-O7Qbaq6Rw&amp;psig=AFQjCNG5mbRcfCqyXfbiHtl6nC1lpPO7Xw&amp;ust=1440776459910108" TargetMode="External"/><Relationship Id="rId13" Type="http://schemas.openxmlformats.org/officeDocument/2006/relationships/image" Target="../media/image35.jpeg"/><Relationship Id="rId18" Type="http://schemas.openxmlformats.org/officeDocument/2006/relationships/image" Target="../media/image4.jpeg"/><Relationship Id="rId26" Type="http://schemas.openxmlformats.org/officeDocument/2006/relationships/hyperlink" Target="http://www.google.co.uk/url?sa=i&amp;rct=j&amp;q=&amp;esrc=s&amp;frm=1&amp;source=images&amp;cd=&amp;cad=rja&amp;uact=8&amp;ved=0CAcQjRxqFQoTCKSfn5y7y8cCFW4s2wod-QgG_Q&amp;url=http://people.rit.edu/kge3737/320/project2/recipes.html&amp;ei=pingVaS0Gu7Y7Ab5kZjoDw&amp;psig=AFQjCNEpMzGyYWlwW3QvdGAGdRgkX6aI3A&amp;ust=1440840477231274" TargetMode="External"/><Relationship Id="rId39"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PugiOOtzsYCFYYX2wodgtMEYA&amp;url=http://www.officesupermarket.co.uk/p/Danone_Touch_of_24_Fruit_Lemon_and_Limes.htm&amp;ei=VZKeVbuiIoav7AaCp5OABg&amp;bvm=bv.96952980,d.ZGU&amp;psig=AFQjCNHptM1zyf_J85QoOw0QDYKl8KNWUA&amp;ust=1436541895954832" TargetMode="External"/><Relationship Id="rId21" Type="http://schemas.openxmlformats.org/officeDocument/2006/relationships/image" Target="../media/image36.png"/><Relationship Id="rId34" Type="http://schemas.openxmlformats.org/officeDocument/2006/relationships/hyperlink" Target="http://www.google.co.uk/url?sa=i&amp;rct=j&amp;q=&amp;esrc=s&amp;frm=1&amp;source=images&amp;cd=&amp;cad=rja&amp;uact=8&amp;ved=0CAcQjRxqFQoTCIrclZ7Oh8YCFYqa2wodwx4A9A&amp;url=http://pngimg.com/download/7153&amp;ei=6np5VYq_AYq17gbDvYCgDw&amp;psig=AFQjCNEHf2ycmvQ6WF7eYCdVX3zfaWR0Hg&amp;ust=1434111035888268" TargetMode="External"/><Relationship Id="rId7" Type="http://schemas.openxmlformats.org/officeDocument/2006/relationships/image" Target="../media/image32.png"/><Relationship Id="rId12" Type="http://schemas.openxmlformats.org/officeDocument/2006/relationships/hyperlink" Target="http://www.google.co.uk/url?sa=i&amp;rct=j&amp;q=&amp;esrc=s&amp;frm=1&amp;source=images&amp;cd=&amp;cad=rja&amp;uact=8&amp;ved=0CAcQjRxqFQoTCLGUsevPyccCFZIG2wodZRILEQ&amp;url=http://www.tesco.com/groceries/product/details/?id=253538466&amp;ei=1TLfVfHVJpKN7AblpKyIAQ&amp;psig=AFQjCNFQ_JtzUBNdQQCnNTPj5zTmhHCePQ&amp;ust=1440777286325457" TargetMode="External"/><Relationship Id="rId17" Type="http://schemas.openxmlformats.org/officeDocument/2006/relationships/hyperlink" Target="http://www.google.co.uk/url?sa=i&amp;rct=j&amp;q=&amp;esrc=s&amp;frm=1&amp;source=images&amp;cd=&amp;cad=rja&amp;uact=8&amp;ved=0CAcQjRxqFQoTCOmj6sTLh8YCFeoW2wodS_IAZQ&amp;url=http://www.superkidsnutrition.com/mt_granola-guru/&amp;ei=FXh5VanFMOqt7AbL5IOoBg&amp;psig=AFQjCNFoZ-cp40QIdydw0nxFEzxRkqs43w&amp;ust=1434110234275321" TargetMode="External"/><Relationship Id="rId25" Type="http://schemas.openxmlformats.org/officeDocument/2006/relationships/image" Target="../media/image38.jpeg"/><Relationship Id="rId33" Type="http://schemas.openxmlformats.org/officeDocument/2006/relationships/image" Target="../media/image42.jpeg"/><Relationship Id="rId38" Type="http://schemas.openxmlformats.org/officeDocument/2006/relationships/image" Target="../media/image2.png"/><Relationship Id="rId2" Type="http://schemas.openxmlformats.org/officeDocument/2006/relationships/notesSlide" Target="../notesSlides/notesSlide3.xml"/><Relationship Id="rId16" Type="http://schemas.openxmlformats.org/officeDocument/2006/relationships/image" Target="../media/image25.png"/><Relationship Id="rId20" Type="http://schemas.openxmlformats.org/officeDocument/2006/relationships/hyperlink" Target="http://www.google.co.uk/url?sa=i&amp;rct=j&amp;q=&amp;esrc=s&amp;frm=1&amp;source=images&amp;cd=&amp;cad=rja&amp;uact=8&amp;ved=0CAcQjRw&amp;url=http://www.bearnibbles.co.uk/yoyos&amp;ei=lbdxVY6gJsm17gaL0oKADQ&amp;psig=AFQjCNEOIKs_t6VU_pFoXQvqxmuRcdGCjw&amp;ust=1433602290835199" TargetMode="External"/><Relationship Id="rId29"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31.jpeg"/><Relationship Id="rId11" Type="http://schemas.openxmlformats.org/officeDocument/2006/relationships/image" Target="../media/image34.jpeg"/><Relationship Id="rId24" Type="http://schemas.openxmlformats.org/officeDocument/2006/relationships/hyperlink" Target="http://www.google.co.uk/url?sa=i&amp;rct=j&amp;q=&amp;esrc=s&amp;frm=1&amp;source=images&amp;cd=&amp;cad=rja&amp;uact=8&amp;ved=0CAcQjRxqFQoTCLqWjLKuy8cCFatL2wodw1MKYg&amp;url=http://www.mysupermarket.co.uk/sainsburys-price-comparison/Other_International_Cuisine/Sainsburys_Sweet_And_Sour_Chicken_with_Egg_Fried_Rice_450g.html&amp;ei=MhzgVbq1JKuX7QbDp6mQBg&amp;psig=AFQjCNHmtVpDkiiFJvSh0CNO3oNJWOGnnQ&amp;ust=1440837020421395" TargetMode="External"/><Relationship Id="rId32" Type="http://schemas.openxmlformats.org/officeDocument/2006/relationships/hyperlink" Target="http://www.google.co.uk/url?sa=i&amp;rct=j&amp;q=&amp;esrc=s&amp;frm=1&amp;source=images&amp;cd=&amp;cad=rja&amp;uact=8&amp;ved=0CAcQjRxqFQoTCN7Vk474y8cCFSdH2wodr6cBGQ&amp;url=http://www.subway.com/menu/menucategoryitems.aspx&amp;ei=f2ngVZ6aG6eO7Qavz4bIAQ&amp;psig=AFQjCNHEYdTdf8xE-k8liSNdThBdxErzaQ&amp;ust=1440856812648794" TargetMode="External"/><Relationship Id="rId37" Type="http://schemas.openxmlformats.org/officeDocument/2006/relationships/image" Target="../media/image44.jpeg"/><Relationship Id="rId5" Type="http://schemas.openxmlformats.org/officeDocument/2006/relationships/hyperlink" Target="http://www.google.co.uk/url?sa=i&amp;rct=j&amp;q=&amp;esrc=s&amp;frm=1&amp;source=images&amp;cd=&amp;cad=rja&amp;uact=8&amp;ved=0CAcQjRxqFQoTCOCesqXQyccCFdAK2wodXvYHwg&amp;url=http://www.deathandtaxesmag.com/254031/woman-fakes-own-death-with-ketchup-to-avoid-of-relationship/&amp;ei=TzPfVaC7EdCV7Abe7J-QDA&amp;psig=AFQjCNGp4DOYfyXfqfeS40m4DLTcjKV-vQ&amp;ust=1440777400890630" TargetMode="External"/><Relationship Id="rId15" Type="http://schemas.openxmlformats.org/officeDocument/2006/relationships/image" Target="../media/image16.jpeg"/><Relationship Id="rId23" Type="http://schemas.openxmlformats.org/officeDocument/2006/relationships/image" Target="../media/image37.jpeg"/><Relationship Id="rId28" Type="http://schemas.openxmlformats.org/officeDocument/2006/relationships/hyperlink" Target="http://www.google.co.uk/url?sa=i&amp;rct=j&amp;q=&amp;esrc=s&amp;frm=1&amp;source=images&amp;cd=&amp;cad=rja&amp;uact=8&amp;ved=0CAcQjRxqFQoTCP6St7W6y8cCFaVL2wodzYMIYg&amp;url=http://www.smallworlds.com/forum/threads/1152989-The-Skittle-Gang-)*-OFFICAL-THREAD*&amp;ei=zijgVf7zMaWX7QbNh6KQBg&amp;psig=AFQjCNHZ34w-gpTOLQImi6PDnTk3kba3vA&amp;ust=1440840262582591" TargetMode="External"/><Relationship Id="rId36" Type="http://schemas.openxmlformats.org/officeDocument/2006/relationships/hyperlink" Target="http://www.google.co.uk/url?sa=i&amp;rct=j&amp;q=&amp;esrc=s&amp;frm=1&amp;source=images&amp;cd=&amp;cad=rja&amp;uact=8&amp;ved=0CAcQjRxqFQoTCIeP9eL5y8cCFeOZ2wodrAECUg&amp;url=http://www.westerngazette.co.uk/Free-Mars-bar-buy-week-s-Western-Gazette-reader-s/story-20800136-detail/story.html&amp;ei=PWvgVcf8JuOz7gasg4iQBQ&amp;psig=AFQjCNHOJRa4XI4fN9I944Z9A7H3ySQWzg&amp;ust=1440857271875162" TargetMode="External"/><Relationship Id="rId10" Type="http://schemas.openxmlformats.org/officeDocument/2006/relationships/hyperlink" Target="http://www.google.co.uk/url?sa=i&amp;rct=j&amp;q=&amp;esrc=s&amp;frm=1&amp;source=images&amp;cd=&amp;cad=rja&amp;uact=8&amp;ved=0CAcQjRxqFQoTCOnf6MHPyccCFegI2wodg0UFNA&amp;url=http://www.lakeland.co.uk/in-the-kitchen/food-preparation/bowls&amp;ei=fjLfVemoHOiR7AaDi5WgAw&amp;psig=AFQjCNGOh_47qhwMm5WfYsHGkmlOlMxIFw&amp;ust=1440777032497363" TargetMode="External"/><Relationship Id="rId19" Type="http://schemas.openxmlformats.org/officeDocument/2006/relationships/image" Target="../media/image21.png"/><Relationship Id="rId31" Type="http://schemas.openxmlformats.org/officeDocument/2006/relationships/image" Target="../media/image41.png"/><Relationship Id="rId4" Type="http://schemas.openxmlformats.org/officeDocument/2006/relationships/image" Target="../media/image30.jpeg"/><Relationship Id="rId9" Type="http://schemas.openxmlformats.org/officeDocument/2006/relationships/image" Target="../media/image33.jpeg"/><Relationship Id="rId14" Type="http://schemas.openxmlformats.org/officeDocument/2006/relationships/hyperlink" Target="http://www.google.co.uk/url?sa=i&amp;rct=j&amp;q=&amp;esrc=s&amp;frm=1&amp;source=images&amp;cd=&amp;cad=rja&amp;uact=8&amp;ved=0CAcQjRxqFQoTCNK45vu1h8YCFcEW2wodcjIAzg&amp;url=http://blog.slimmingsolutions.com/all/woman-survives-on-extreme-crisp-diet/&amp;ei=d2F5VZKhHsGt7Aby5IDwDA&amp;bvm=bv.95277229,d.bGg&amp;psig=AFQjCNHBrt_2sKf5f5XovwCFPjf26ns9Jg&amp;ust=1434104558592777" TargetMode="External"/><Relationship Id="rId22" Type="http://schemas.openxmlformats.org/officeDocument/2006/relationships/hyperlink" Target="http://www.google.co.uk/url?sa=i&amp;rct=j&amp;q=&amp;esrc=s&amp;frm=1&amp;source=images&amp;cd=&amp;cad=rja&amp;uact=8&amp;ved=0CAcQjRxqFQoTCK74ssKrt8cCFWsX2wodD-wLWg&amp;url=http://www.amazon.co.uk/Ribena-Blackcurrant-Drink-288-Pack/dp/B0077PR2O8&amp;ei=1JzVVa6-K-uu7AaP2K_QBQ&amp;bvm=bv.99804247,d.ZGU&amp;psig=AFQjCNFcNHbFPXltNbmPUtt_7iaC51WNhw&amp;ust=1440146921347706" TargetMode="External"/><Relationship Id="rId27" Type="http://schemas.openxmlformats.org/officeDocument/2006/relationships/image" Target="../media/image39.png"/><Relationship Id="rId30" Type="http://schemas.openxmlformats.org/officeDocument/2006/relationships/hyperlink" Target="http://www.google.co.uk/url?sa=i&amp;rct=j&amp;q=&amp;esrc=s&amp;frm=1&amp;source=images&amp;cd=&amp;cad=rja&amp;uact=8&amp;ved=0CAcQjRxqFQoTCM_1wrS8y8cCFWhZ2wodg-UIdA&amp;url=http://www.palermospizza.com/about-us/tours&amp;ei=5SrgVY_vL-iy7QaDy6OgBw&amp;psig=AFQjCNFUoHjnQORt27DQHUc6FjqZQ8Jokg&amp;ust=1440840776326075" TargetMode="External"/><Relationship Id="rId35" Type="http://schemas.openxmlformats.org/officeDocument/2006/relationships/image" Target="../media/image43.png"/></Relationships>
</file>

<file path=ppt/slides/_rels/slide5.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K6usfHV58cCFUcq2wodCHcBUQ&amp;url=http://www.todayifoundout.com/index.php/2010/10/why-milk-is-white/&amp;psig=AFQjCNELzI8CODq5tO-WeXCDdDyacmohvQ&amp;ust=1441809708170018" TargetMode="External"/><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hyperlink" Target="http://www.google.co.uk/url?sa=i&amp;rct=j&amp;q=&amp;esrc=s&amp;frm=1&amp;source=images&amp;cd=&amp;cad=rja&amp;uact=8&amp;ved=0CAcQjRw&amp;url=http://www.nutritionalbenefits.co.uk/can-fruit-make-fat/&amp;ei=kbZxVffINOfD7ga-6YPYCg&amp;bvm=bv.95039771,d.bGg&amp;psig=AFQjCNF0_lLDKDpdzjxqKQJx_GFjRmdBeg&amp;ust=1433602057820098" TargetMode="External"/><Relationship Id="rId4" Type="http://schemas.openxmlformats.org/officeDocument/2006/relationships/image" Target="../media/image45.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3.tiff"/></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3.tiff"/><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google.co.uk/url?sa=i&amp;rct=j&amp;q=&amp;esrc=s&amp;frm=1&amp;source=images&amp;cd=&amp;cad=rja&amp;uact=8&amp;ved=0CAcQjRxqFQoTCPugiOOtzsYCFYYX2wodgtMEYA&amp;url=http://www.officesupermarket.co.uk/p/Danone_Touch_of_24_Fruit_Lemon_and_Limes.htm&amp;ei=VZKeVbuiIoav7AaCp5OABg&amp;bvm=bv.96952980,d.ZGU&amp;psig=AFQjCNHptM1zyf_J85QoOw0QDYKl8KNWUA&amp;ust=1436541895954832" TargetMode="External"/><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772400" cy="1470025"/>
          </a:xfrm>
        </p:spPr>
        <p:txBody>
          <a:bodyPr/>
          <a:lstStyle/>
          <a:p>
            <a:r>
              <a:rPr lang="en-GB" b="1" dirty="0" smtClean="0"/>
              <a:t>Bristol Healthy Schools </a:t>
            </a:r>
            <a:br>
              <a:rPr lang="en-GB" b="1" dirty="0" smtClean="0"/>
            </a:br>
            <a:r>
              <a:rPr lang="en-GB" b="1" dirty="0" smtClean="0"/>
              <a:t>Sugar Smart Assembly 1</a:t>
            </a:r>
            <a:endParaRPr lang="en-GB" b="1"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852936"/>
            <a:ext cx="5991225" cy="3724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07504" y="2852936"/>
            <a:ext cx="3384376" cy="1446550"/>
          </a:xfrm>
          <a:prstGeom prst="rect">
            <a:avLst/>
          </a:prstGeom>
          <a:noFill/>
        </p:spPr>
        <p:txBody>
          <a:bodyPr wrap="square" rtlCol="0">
            <a:spAutoFit/>
          </a:bodyPr>
          <a:lstStyle/>
          <a:p>
            <a:r>
              <a:rPr lang="en-GB" sz="4400" b="1" dirty="0" smtClean="0">
                <a:solidFill>
                  <a:srgbClr val="0070C0"/>
                </a:solidFill>
              </a:rPr>
              <a:t>You might be smart….</a:t>
            </a:r>
            <a:endParaRPr lang="en-GB" sz="4400" b="1" dirty="0">
              <a:solidFill>
                <a:srgbClr val="0070C0"/>
              </a:solidFill>
            </a:endParaRPr>
          </a:p>
        </p:txBody>
      </p:sp>
      <p:sp>
        <p:nvSpPr>
          <p:cNvPr id="4" name="TextBox 3"/>
          <p:cNvSpPr txBox="1"/>
          <p:nvPr/>
        </p:nvSpPr>
        <p:spPr>
          <a:xfrm>
            <a:off x="6106231" y="2852936"/>
            <a:ext cx="3037769" cy="2123658"/>
          </a:xfrm>
          <a:prstGeom prst="rect">
            <a:avLst/>
          </a:prstGeom>
          <a:noFill/>
        </p:spPr>
        <p:txBody>
          <a:bodyPr wrap="square" rtlCol="0">
            <a:spAutoFit/>
          </a:bodyPr>
          <a:lstStyle/>
          <a:p>
            <a:r>
              <a:rPr lang="en-GB" sz="4400" b="1" dirty="0">
                <a:solidFill>
                  <a:srgbClr val="0070C0"/>
                </a:solidFill>
              </a:rPr>
              <a:t>b</a:t>
            </a:r>
            <a:r>
              <a:rPr lang="en-GB" sz="4400" b="1" dirty="0" smtClean="0">
                <a:solidFill>
                  <a:srgbClr val="0070C0"/>
                </a:solidFill>
              </a:rPr>
              <a:t>ut are you </a:t>
            </a:r>
          </a:p>
          <a:p>
            <a:r>
              <a:rPr lang="en-GB" sz="4400" b="1" dirty="0" smtClean="0">
                <a:solidFill>
                  <a:srgbClr val="0070C0"/>
                </a:solidFill>
              </a:rPr>
              <a:t>Sugar Smart?</a:t>
            </a:r>
          </a:p>
        </p:txBody>
      </p:sp>
    </p:spTree>
    <p:extLst>
      <p:ext uri="{BB962C8B-B14F-4D97-AF65-F5344CB8AC3E}">
        <p14:creationId xmlns:p14="http://schemas.microsoft.com/office/powerpoint/2010/main" val="348689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5076056" y="4523141"/>
            <a:ext cx="3672408" cy="21882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078040" y="274638"/>
            <a:ext cx="1608760" cy="562074"/>
          </a:xfrm>
        </p:spPr>
        <p:txBody>
          <a:bodyPr>
            <a:normAutofit fontScale="90000"/>
          </a:bodyPr>
          <a:lstStyle/>
          <a:p>
            <a:endParaRPr lang="en-GB" dirty="0"/>
          </a:p>
        </p:txBody>
      </p:sp>
      <p:pic>
        <p:nvPicPr>
          <p:cNvPr id="10" name="Picture 4" descr="http://www.officesupermarket.co.uk/images/products/Danone%20Touch%20of%2024%20Fruit%20Lemon%20and%20Limes_A_SS-1.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326" r="33337"/>
          <a:stretch/>
        </p:blipFill>
        <p:spPr bwMode="auto">
          <a:xfrm rot="20255634">
            <a:off x="1093859" y="1997893"/>
            <a:ext cx="1587666" cy="47625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909" t="51551" r="43249" b="26419"/>
          <a:stretch/>
        </p:blipFill>
        <p:spPr bwMode="auto">
          <a:xfrm>
            <a:off x="3597688" y="3818965"/>
            <a:ext cx="1383103"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763688" y="905584"/>
            <a:ext cx="7645658" cy="1938992"/>
          </a:xfrm>
          <a:prstGeom prst="rect">
            <a:avLst/>
          </a:prstGeom>
          <a:noFill/>
        </p:spPr>
        <p:txBody>
          <a:bodyPr wrap="square" rtlCol="0">
            <a:spAutoFit/>
          </a:bodyPr>
          <a:lstStyle/>
          <a:p>
            <a:r>
              <a:rPr lang="en-GB" sz="4000" b="1" dirty="0" smtClean="0"/>
              <a:t>6 teaspoons of sugar </a:t>
            </a:r>
            <a:r>
              <a:rPr lang="en-GB" sz="4000" b="1" dirty="0"/>
              <a:t>i</a:t>
            </a:r>
            <a:r>
              <a:rPr lang="en-GB" sz="4000" b="1" dirty="0" smtClean="0"/>
              <a:t>n a </a:t>
            </a:r>
            <a:r>
              <a:rPr lang="en-GB" sz="4000" b="1" dirty="0" err="1" smtClean="0">
                <a:solidFill>
                  <a:srgbClr val="00B0F0"/>
                </a:solidFill>
              </a:rPr>
              <a:t>Volvic</a:t>
            </a:r>
            <a:r>
              <a:rPr lang="en-GB" sz="4000" b="1" dirty="0">
                <a:solidFill>
                  <a:srgbClr val="00B0F0"/>
                </a:solidFill>
              </a:rPr>
              <a:t> </a:t>
            </a:r>
            <a:r>
              <a:rPr lang="en-GB" sz="4000" b="1" dirty="0" smtClean="0">
                <a:solidFill>
                  <a:srgbClr val="00B0F0"/>
                </a:solidFill>
              </a:rPr>
              <a:t>Touch of Lemon and Lime 500ml bottle.</a:t>
            </a:r>
            <a:endParaRPr lang="en-GB" sz="4000" b="1" dirty="0"/>
          </a:p>
        </p:txBody>
      </p:sp>
      <p:pic>
        <p:nvPicPr>
          <p:cNvPr id="9" name="Picture 8"/>
          <p:cNvPicPr/>
          <p:nvPr/>
        </p:nvPicPr>
        <p:blipFill rotWithShape="1">
          <a:blip r:embed="rId6">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3" name="Picture 12" descr="C:\Users\brphds1\AppData\Local\Microsoft\Windows\Temporary Internet Files\Content.IE5\6WKKCF0G\Sugar_Smart_Bristol.tiff"/>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6" name="Rectangle 5"/>
          <p:cNvSpPr/>
          <p:nvPr/>
        </p:nvSpPr>
        <p:spPr>
          <a:xfrm>
            <a:off x="5076056" y="2334857"/>
            <a:ext cx="3672408" cy="21882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3" name="Picture 5"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49290" y="2334856"/>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293" y="4546120"/>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06791" y="2357837"/>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64292" y="2341355"/>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21793" y="2341355"/>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brphsg1\AppData\Local\Microsoft\Windows\Temporary Internet Files\Content.Outlook\H6XIW88B\teaspoonSS3 (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294" y="2334858"/>
            <a:ext cx="542499" cy="2188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688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0227"/>
          <a:stretch/>
        </p:blipFill>
        <p:spPr bwMode="auto">
          <a:xfrm>
            <a:off x="1633628" y="2506532"/>
            <a:ext cx="5876744" cy="3461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901625" y="1047157"/>
            <a:ext cx="5328592" cy="1569660"/>
          </a:xfrm>
          <a:prstGeom prst="rect">
            <a:avLst/>
          </a:prstGeom>
          <a:noFill/>
        </p:spPr>
        <p:txBody>
          <a:bodyPr wrap="square" rtlCol="0">
            <a:spAutoFit/>
          </a:bodyPr>
          <a:lstStyle/>
          <a:p>
            <a:r>
              <a:rPr lang="en-GB" sz="3200" dirty="0" smtClean="0"/>
              <a:t>How many teaspoons of sugar in a </a:t>
            </a:r>
            <a:r>
              <a:rPr lang="en-GB" sz="3200" b="1" dirty="0" smtClean="0">
                <a:solidFill>
                  <a:srgbClr val="00B0F0"/>
                </a:solidFill>
              </a:rPr>
              <a:t>McDonald’s medium size Strawberry Milkshake</a:t>
            </a:r>
            <a:r>
              <a:rPr lang="en-GB" sz="3200" dirty="0" smtClean="0"/>
              <a:t>? </a:t>
            </a:r>
            <a:endParaRPr lang="en-GB" sz="3200" dirty="0"/>
          </a:p>
        </p:txBody>
      </p:sp>
      <p:pic>
        <p:nvPicPr>
          <p:cNvPr id="7" name="Picture 6"/>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8" name="Picture 7"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24628250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394" r="46371"/>
          <a:stretch/>
        </p:blipFill>
        <p:spPr bwMode="auto">
          <a:xfrm>
            <a:off x="12119" y="2276872"/>
            <a:ext cx="3618887" cy="3816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89414" y="764704"/>
            <a:ext cx="8043026" cy="1938992"/>
          </a:xfrm>
          <a:prstGeom prst="rect">
            <a:avLst/>
          </a:prstGeom>
          <a:noFill/>
        </p:spPr>
        <p:txBody>
          <a:bodyPr wrap="square" rtlCol="0">
            <a:spAutoFit/>
          </a:bodyPr>
          <a:lstStyle/>
          <a:p>
            <a:r>
              <a:rPr lang="en-GB" sz="4000" b="1" dirty="0" smtClean="0"/>
              <a:t>14 teaspoons of sugar in a </a:t>
            </a:r>
            <a:r>
              <a:rPr lang="en-GB" sz="4000" b="1" dirty="0" smtClean="0">
                <a:solidFill>
                  <a:srgbClr val="00B0F0"/>
                </a:solidFill>
              </a:rPr>
              <a:t>McDonald’s medium Strawberry </a:t>
            </a:r>
            <a:r>
              <a:rPr lang="en-GB" sz="4000" b="1" dirty="0" err="1" smtClean="0">
                <a:solidFill>
                  <a:srgbClr val="00B0F0"/>
                </a:solidFill>
              </a:rPr>
              <a:t>Thickshake</a:t>
            </a:r>
            <a:r>
              <a:rPr lang="en-GB" sz="4000" b="1" dirty="0" smtClean="0"/>
              <a:t> </a:t>
            </a:r>
            <a:endParaRPr lang="en-GB" sz="4000" b="1" dirty="0"/>
          </a:p>
        </p:txBody>
      </p:sp>
      <p:pic>
        <p:nvPicPr>
          <p:cNvPr id="6" name="Picture 5"/>
          <p:cNvPicPr/>
          <p:nvPr/>
        </p:nvPicPr>
        <p:blipFill rotWithShape="1">
          <a:blip r:embed="rId4">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7" name="Picture 6" descr="C:\Users\brphds1\AppData\Local\Microsoft\Windows\Temporary Internet Files\Content.IE5\6WKKCF0G\Sugar_Smart_Bristol.tif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3098"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3740" y="2299645"/>
            <a:ext cx="5413375" cy="218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0"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6990" y="4579397"/>
            <a:ext cx="542925"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1"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4065" y="4579396"/>
            <a:ext cx="542925"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2" name="Picture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1140" y="4579397"/>
            <a:ext cx="542925"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3" name="Picture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1006" y="4579397"/>
            <a:ext cx="542925"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012160" y="5981119"/>
            <a:ext cx="2837517" cy="646331"/>
          </a:xfrm>
          <a:prstGeom prst="rect">
            <a:avLst/>
          </a:prstGeom>
          <a:noFill/>
        </p:spPr>
        <p:txBody>
          <a:bodyPr wrap="square" rtlCol="0">
            <a:spAutoFit/>
          </a:bodyPr>
          <a:lstStyle/>
          <a:p>
            <a:r>
              <a:rPr lang="en-GB" dirty="0" smtClean="0"/>
              <a:t>Information based on McDonald’s website 16.3.17</a:t>
            </a:r>
          </a:p>
        </p:txBody>
      </p:sp>
    </p:spTree>
    <p:extLst>
      <p:ext uri="{BB962C8B-B14F-4D97-AF65-F5344CB8AC3E}">
        <p14:creationId xmlns:p14="http://schemas.microsoft.com/office/powerpoint/2010/main" val="1998649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ucozadesport.com/product_images/_orig/157.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568" r="32216"/>
          <a:stretch/>
        </p:blipFill>
        <p:spPr bwMode="auto">
          <a:xfrm>
            <a:off x="1110423" y="1245603"/>
            <a:ext cx="1807394" cy="5610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645362" y="1412776"/>
            <a:ext cx="5328592" cy="707886"/>
          </a:xfrm>
          <a:prstGeom prst="rect">
            <a:avLst/>
          </a:prstGeom>
          <a:noFill/>
        </p:spPr>
        <p:txBody>
          <a:bodyPr wrap="square" rtlCol="0">
            <a:spAutoFit/>
          </a:bodyPr>
          <a:lstStyle/>
          <a:p>
            <a:r>
              <a:rPr lang="en-GB" sz="4000" dirty="0" smtClean="0"/>
              <a:t>Which has </a:t>
            </a:r>
            <a:r>
              <a:rPr lang="en-GB" sz="4000" b="1" dirty="0" smtClean="0"/>
              <a:t>more </a:t>
            </a:r>
            <a:r>
              <a:rPr lang="en-GB" sz="4000" dirty="0" smtClean="0"/>
              <a:t>sugar? </a:t>
            </a:r>
            <a:endParaRPr lang="en-GB" sz="4000" dirty="0"/>
          </a:p>
        </p:txBody>
      </p:sp>
      <p:pic>
        <p:nvPicPr>
          <p:cNvPr id="7"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5309658" y="3310146"/>
            <a:ext cx="1467464" cy="14811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50152" y="6165304"/>
            <a:ext cx="2527936" cy="523220"/>
          </a:xfrm>
          <a:prstGeom prst="rect">
            <a:avLst/>
          </a:prstGeom>
        </p:spPr>
        <p:txBody>
          <a:bodyPr wrap="none">
            <a:spAutoFit/>
          </a:bodyPr>
          <a:lstStyle/>
          <a:p>
            <a:r>
              <a:rPr lang="en-GB" sz="2800" b="1" dirty="0">
                <a:solidFill>
                  <a:srgbClr val="00B0F0"/>
                </a:solidFill>
              </a:rPr>
              <a:t>Lucozade </a:t>
            </a:r>
            <a:r>
              <a:rPr lang="en-GB" sz="2800" b="1" dirty="0" smtClean="0">
                <a:solidFill>
                  <a:srgbClr val="00B0F0"/>
                </a:solidFill>
              </a:rPr>
              <a:t>Sport</a:t>
            </a:r>
            <a:r>
              <a:rPr lang="en-GB" sz="2800" dirty="0" smtClean="0"/>
              <a:t> </a:t>
            </a:r>
            <a:endParaRPr lang="en-GB" sz="2800" dirty="0"/>
          </a:p>
        </p:txBody>
      </p:sp>
      <p:sp>
        <p:nvSpPr>
          <p:cNvPr id="9" name="Rectangle 8"/>
          <p:cNvSpPr/>
          <p:nvPr/>
        </p:nvSpPr>
        <p:spPr>
          <a:xfrm>
            <a:off x="4735179" y="4926420"/>
            <a:ext cx="2616422" cy="523220"/>
          </a:xfrm>
          <a:prstGeom prst="rect">
            <a:avLst/>
          </a:prstGeom>
        </p:spPr>
        <p:txBody>
          <a:bodyPr wrap="none">
            <a:spAutoFit/>
          </a:bodyPr>
          <a:lstStyle/>
          <a:p>
            <a:r>
              <a:rPr lang="en-GB" sz="2800" b="1" dirty="0" smtClean="0">
                <a:solidFill>
                  <a:srgbClr val="00B0F0"/>
                </a:solidFill>
              </a:rPr>
              <a:t>Digestive Biscuit</a:t>
            </a:r>
            <a:endParaRPr lang="en-GB" sz="2800" b="1" dirty="0"/>
          </a:p>
        </p:txBody>
      </p:sp>
      <p:pic>
        <p:nvPicPr>
          <p:cNvPr id="8" name="Picture 7"/>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2488107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ucozadesport.com/product_images/_orig/157.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568" r="32216"/>
          <a:stretch/>
        </p:blipFill>
        <p:spPr bwMode="auto">
          <a:xfrm>
            <a:off x="1110422" y="1110008"/>
            <a:ext cx="1807394" cy="561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5309658" y="3310146"/>
            <a:ext cx="1467464" cy="14811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699793" y="1268760"/>
            <a:ext cx="2609866" cy="954107"/>
          </a:xfrm>
          <a:prstGeom prst="rect">
            <a:avLst/>
          </a:prstGeom>
        </p:spPr>
        <p:txBody>
          <a:bodyPr wrap="square">
            <a:spAutoFit/>
          </a:bodyPr>
          <a:lstStyle/>
          <a:p>
            <a:r>
              <a:rPr lang="en-GB" sz="2800" b="1" dirty="0" err="1" smtClean="0">
                <a:solidFill>
                  <a:srgbClr val="00B0F0"/>
                </a:solidFill>
              </a:rPr>
              <a:t>Lucazade</a:t>
            </a:r>
            <a:r>
              <a:rPr lang="en-GB" sz="2800" b="1" dirty="0" smtClean="0">
                <a:solidFill>
                  <a:srgbClr val="00B0F0"/>
                </a:solidFill>
              </a:rPr>
              <a:t> sport </a:t>
            </a:r>
            <a:r>
              <a:rPr lang="en-GB" sz="2800" dirty="0" smtClean="0"/>
              <a:t>has 18g of sugar  </a:t>
            </a:r>
            <a:endParaRPr lang="en-GB" sz="2800" dirty="0"/>
          </a:p>
        </p:txBody>
      </p:sp>
      <p:sp>
        <p:nvSpPr>
          <p:cNvPr id="9" name="Rectangle 8"/>
          <p:cNvSpPr/>
          <p:nvPr/>
        </p:nvSpPr>
        <p:spPr>
          <a:xfrm>
            <a:off x="4735179" y="4926420"/>
            <a:ext cx="3221197" cy="954107"/>
          </a:xfrm>
          <a:prstGeom prst="rect">
            <a:avLst/>
          </a:prstGeom>
        </p:spPr>
        <p:txBody>
          <a:bodyPr wrap="square">
            <a:spAutoFit/>
          </a:bodyPr>
          <a:lstStyle/>
          <a:p>
            <a:r>
              <a:rPr lang="en-GB" sz="2800" b="1" dirty="0" smtClean="0">
                <a:solidFill>
                  <a:srgbClr val="00B0F0"/>
                </a:solidFill>
              </a:rPr>
              <a:t>Digestive biscuit </a:t>
            </a:r>
            <a:r>
              <a:rPr lang="en-GB" sz="2800" dirty="0" smtClean="0"/>
              <a:t>has 2.5g of sugar </a:t>
            </a:r>
            <a:r>
              <a:rPr lang="en-GB" sz="2800" b="1" dirty="0" smtClean="0">
                <a:solidFill>
                  <a:srgbClr val="00B0F0"/>
                </a:solidFill>
              </a:rPr>
              <a:t> </a:t>
            </a:r>
            <a:endParaRPr lang="en-GB" sz="2800" b="1" dirty="0"/>
          </a:p>
        </p:txBody>
      </p:sp>
      <p:pic>
        <p:nvPicPr>
          <p:cNvPr id="8" name="Picture 7"/>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18051556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lucozadesport.com/product_images/_orig/157.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568" r="32216"/>
          <a:stretch/>
        </p:blipFill>
        <p:spPr bwMode="auto">
          <a:xfrm>
            <a:off x="196573" y="1262862"/>
            <a:ext cx="1807394" cy="56102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2896383" y="2822582"/>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4447194" y="2822581"/>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5945394" y="2807395"/>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2907664" y="4333553"/>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4472688" y="4303719"/>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5958467" y="4303719"/>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r="12458"/>
          <a:stretch/>
        </p:blipFill>
        <p:spPr bwMode="auto">
          <a:xfrm>
            <a:off x="7425931" y="2822582"/>
            <a:ext cx="1467464" cy="148113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nadiashealthykitchen.com/wp-content/uploads/2013/11/27715_mcvities-biscuit.gif.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79" t="83105" r="12458"/>
          <a:stretch/>
        </p:blipFill>
        <p:spPr bwMode="auto">
          <a:xfrm rot="2878816">
            <a:off x="7263228" y="5288204"/>
            <a:ext cx="1467464" cy="2502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3909" t="53981" r="47199" b="23989"/>
          <a:stretch/>
        </p:blipFill>
        <p:spPr bwMode="auto">
          <a:xfrm>
            <a:off x="1684096" y="4067974"/>
            <a:ext cx="1143976"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2468143" y="1262862"/>
            <a:ext cx="4480479" cy="1323439"/>
          </a:xfrm>
          <a:prstGeom prst="rect">
            <a:avLst/>
          </a:prstGeom>
          <a:noFill/>
        </p:spPr>
        <p:txBody>
          <a:bodyPr wrap="square" rtlCol="0">
            <a:spAutoFit/>
          </a:bodyPr>
          <a:lstStyle/>
          <a:p>
            <a:pPr algn="ctr"/>
            <a:r>
              <a:rPr lang="en-GB" sz="4000" b="1" dirty="0" smtClean="0">
                <a:solidFill>
                  <a:srgbClr val="00B0F0"/>
                </a:solidFill>
              </a:rPr>
              <a:t>4 and a half </a:t>
            </a:r>
            <a:r>
              <a:rPr lang="en-GB" sz="4000" b="1" dirty="0" smtClean="0"/>
              <a:t>teaspoons of sugar</a:t>
            </a:r>
            <a:endParaRPr lang="en-GB" sz="4000" dirty="0"/>
          </a:p>
        </p:txBody>
      </p:sp>
      <p:pic>
        <p:nvPicPr>
          <p:cNvPr id="18" name="Picture 17"/>
          <p:cNvPicPr/>
          <p:nvPr/>
        </p:nvPicPr>
        <p:blipFill rotWithShape="1">
          <a:blip r:embed="rId8">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9" name="Picture 18" descr="C:\Users\brphds1\AppData\Local\Microsoft\Windows\Temporary Internet Files\Content.IE5\6WKKCF0G\Sugar_Smart_Bristol.tiff"/>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TextBox 1"/>
          <p:cNvSpPr txBox="1"/>
          <p:nvPr/>
        </p:nvSpPr>
        <p:spPr>
          <a:xfrm>
            <a:off x="3104536" y="6037513"/>
            <a:ext cx="2736304" cy="584775"/>
          </a:xfrm>
          <a:prstGeom prst="rect">
            <a:avLst/>
          </a:prstGeom>
          <a:noFill/>
        </p:spPr>
        <p:txBody>
          <a:bodyPr wrap="square" rtlCol="0">
            <a:spAutoFit/>
          </a:bodyPr>
          <a:lstStyle/>
          <a:p>
            <a:r>
              <a:rPr lang="en-GB" sz="3200" b="1" dirty="0" smtClean="0"/>
              <a:t>18g of sugar </a:t>
            </a:r>
            <a:endParaRPr lang="en-GB" sz="3200" b="1" dirty="0"/>
          </a:p>
        </p:txBody>
      </p:sp>
    </p:spTree>
    <p:extLst>
      <p:ext uri="{BB962C8B-B14F-4D97-AF65-F5344CB8AC3E}">
        <p14:creationId xmlns:p14="http://schemas.microsoft.com/office/powerpoint/2010/main" val="23000792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1720" y="2348880"/>
            <a:ext cx="4330402" cy="1938992"/>
          </a:xfrm>
          <a:prstGeom prst="rect">
            <a:avLst/>
          </a:prstGeom>
          <a:noFill/>
        </p:spPr>
        <p:txBody>
          <a:bodyPr wrap="square" rtlCol="0">
            <a:spAutoFit/>
          </a:bodyPr>
          <a:lstStyle/>
          <a:p>
            <a:pPr algn="ctr"/>
            <a:r>
              <a:rPr lang="en-GB" sz="4000" dirty="0" smtClean="0"/>
              <a:t>Which has </a:t>
            </a:r>
          </a:p>
          <a:p>
            <a:pPr algn="ctr"/>
            <a:r>
              <a:rPr lang="en-GB" sz="4000" b="1" dirty="0" smtClean="0"/>
              <a:t>more</a:t>
            </a:r>
            <a:r>
              <a:rPr lang="en-GB" sz="4000" dirty="0" smtClean="0"/>
              <a:t> </a:t>
            </a:r>
          </a:p>
          <a:p>
            <a:pPr algn="ctr"/>
            <a:r>
              <a:rPr lang="en-GB" sz="4000" dirty="0" smtClean="0"/>
              <a:t>sugar? </a:t>
            </a:r>
            <a:endParaRPr lang="en-GB" sz="4000" dirty="0"/>
          </a:p>
        </p:txBody>
      </p:sp>
      <p:sp>
        <p:nvSpPr>
          <p:cNvPr id="7" name="TextBox 6"/>
          <p:cNvSpPr txBox="1"/>
          <p:nvPr/>
        </p:nvSpPr>
        <p:spPr>
          <a:xfrm>
            <a:off x="545353" y="5958061"/>
            <a:ext cx="2173843" cy="523220"/>
          </a:xfrm>
          <a:prstGeom prst="rect">
            <a:avLst/>
          </a:prstGeom>
          <a:noFill/>
        </p:spPr>
        <p:txBody>
          <a:bodyPr wrap="square" rtlCol="0">
            <a:spAutoFit/>
          </a:bodyPr>
          <a:lstStyle/>
          <a:p>
            <a:r>
              <a:rPr lang="en-GB" sz="2800" b="1" dirty="0" smtClean="0">
                <a:solidFill>
                  <a:srgbClr val="00B0F0"/>
                </a:solidFill>
              </a:rPr>
              <a:t>Fruit Shoot</a:t>
            </a:r>
            <a:r>
              <a:rPr lang="en-GB" sz="2800" dirty="0" smtClean="0"/>
              <a:t> </a:t>
            </a:r>
            <a:endParaRPr lang="en-GB" sz="2800" dirty="0"/>
          </a:p>
        </p:txBody>
      </p:sp>
      <p:sp>
        <p:nvSpPr>
          <p:cNvPr id="8" name="TextBox 7"/>
          <p:cNvSpPr txBox="1"/>
          <p:nvPr/>
        </p:nvSpPr>
        <p:spPr>
          <a:xfrm>
            <a:off x="5364088" y="5961716"/>
            <a:ext cx="3290445" cy="523220"/>
          </a:xfrm>
          <a:prstGeom prst="rect">
            <a:avLst/>
          </a:prstGeom>
          <a:noFill/>
        </p:spPr>
        <p:txBody>
          <a:bodyPr wrap="square" rtlCol="0">
            <a:spAutoFit/>
          </a:bodyPr>
          <a:lstStyle/>
          <a:p>
            <a:r>
              <a:rPr lang="en-GB" sz="2800" b="1" dirty="0" smtClean="0">
                <a:solidFill>
                  <a:srgbClr val="00B0F0"/>
                </a:solidFill>
              </a:rPr>
              <a:t>Dairy Milk buttons</a:t>
            </a:r>
            <a:endParaRPr lang="en-GB" sz="2800"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034" y="710404"/>
            <a:ext cx="1938337" cy="52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128" y="1721523"/>
            <a:ext cx="2719387"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5843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guideimg.alibaba.com/images/shop/77/09/11/9/robinsons-fruit-shoot-orange-no-added-sugar-juice-drinks-275ml-case-of-12_4501969.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758" r="33621"/>
          <a:stretch/>
        </p:blipFill>
        <p:spPr bwMode="auto">
          <a:xfrm>
            <a:off x="539552" y="1168666"/>
            <a:ext cx="1944216" cy="527940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267743" y="1168666"/>
            <a:ext cx="2533883" cy="1569660"/>
          </a:xfrm>
          <a:prstGeom prst="rect">
            <a:avLst/>
          </a:prstGeom>
          <a:noFill/>
        </p:spPr>
        <p:txBody>
          <a:bodyPr wrap="square" rtlCol="0">
            <a:spAutoFit/>
          </a:bodyPr>
          <a:lstStyle/>
          <a:p>
            <a:r>
              <a:rPr lang="en-GB" sz="3200" b="1" dirty="0" smtClean="0">
                <a:solidFill>
                  <a:srgbClr val="00B0F0"/>
                </a:solidFill>
              </a:rPr>
              <a:t>Fruit shoot </a:t>
            </a:r>
            <a:r>
              <a:rPr lang="en-GB" sz="3200" dirty="0" smtClean="0"/>
              <a:t>has 23g of sugar  </a:t>
            </a:r>
            <a:endParaRPr lang="en-GB" sz="3200" dirty="0"/>
          </a:p>
        </p:txBody>
      </p:sp>
      <p:sp>
        <p:nvSpPr>
          <p:cNvPr id="8" name="TextBox 7"/>
          <p:cNvSpPr txBox="1"/>
          <p:nvPr/>
        </p:nvSpPr>
        <p:spPr>
          <a:xfrm>
            <a:off x="3131840" y="4128291"/>
            <a:ext cx="2088232" cy="2554545"/>
          </a:xfrm>
          <a:prstGeom prst="rect">
            <a:avLst/>
          </a:prstGeom>
          <a:noFill/>
        </p:spPr>
        <p:txBody>
          <a:bodyPr wrap="square" rtlCol="0">
            <a:spAutoFit/>
          </a:bodyPr>
          <a:lstStyle/>
          <a:p>
            <a:r>
              <a:rPr lang="en-GB" sz="3200" b="1" dirty="0" smtClean="0">
                <a:solidFill>
                  <a:srgbClr val="00B0F0"/>
                </a:solidFill>
              </a:rPr>
              <a:t>Dairy Milk buttons (30g bag) </a:t>
            </a:r>
            <a:r>
              <a:rPr lang="en-GB" sz="3200" dirty="0" smtClean="0"/>
              <a:t>has 17g of sugar</a:t>
            </a:r>
            <a:endParaRPr lang="en-GB" sz="3200" dirty="0"/>
          </a:p>
        </p:txBody>
      </p:sp>
      <p:pic>
        <p:nvPicPr>
          <p:cNvPr id="9" name="Picture 8"/>
          <p:cNvPicPr/>
          <p:nvPr/>
        </p:nvPicPr>
        <p:blipFill rotWithShape="1">
          <a:blip r:embed="rId5">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1027"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9464" t="4128" r="18954" b="3047"/>
          <a:stretch/>
        </p:blipFill>
        <p:spPr bwMode="auto">
          <a:xfrm>
            <a:off x="5508103" y="1746159"/>
            <a:ext cx="2720585" cy="4059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37781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guideimg.alibaba.com/images/shop/77/09/11/9/robinsons-fruit-shoot-orange-no-added-sugar-juice-drinks-275ml-case-of-12_4501969.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758" r="33621"/>
          <a:stretch/>
        </p:blipFill>
        <p:spPr bwMode="auto">
          <a:xfrm>
            <a:off x="683568" y="1628800"/>
            <a:ext cx="1558964" cy="46368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909" t="51551" r="43249" b="26419"/>
          <a:stretch/>
        </p:blipFill>
        <p:spPr bwMode="auto">
          <a:xfrm>
            <a:off x="2242532" y="3818965"/>
            <a:ext cx="1383103"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084934" y="1274857"/>
            <a:ext cx="6552728" cy="707886"/>
          </a:xfrm>
          <a:prstGeom prst="rect">
            <a:avLst/>
          </a:prstGeom>
          <a:noFill/>
        </p:spPr>
        <p:txBody>
          <a:bodyPr wrap="square" rtlCol="0">
            <a:spAutoFit/>
          </a:bodyPr>
          <a:lstStyle/>
          <a:p>
            <a:r>
              <a:rPr lang="en-GB" sz="4000" b="1" dirty="0" smtClean="0"/>
              <a:t>Nearly</a:t>
            </a:r>
            <a:r>
              <a:rPr lang="en-GB" sz="4000" b="1" dirty="0" smtClean="0">
                <a:solidFill>
                  <a:srgbClr val="00B0F0"/>
                </a:solidFill>
              </a:rPr>
              <a:t> 6 </a:t>
            </a:r>
            <a:r>
              <a:rPr lang="en-GB" sz="4000" b="1" dirty="0" smtClean="0"/>
              <a:t>teaspoons of sugar</a:t>
            </a:r>
            <a:endParaRPr lang="en-GB" sz="4000" b="1" dirty="0"/>
          </a:p>
        </p:txBody>
      </p:sp>
      <p:pic>
        <p:nvPicPr>
          <p:cNvPr id="10" name="Picture 9"/>
          <p:cNvPicPr/>
          <p:nvPr/>
        </p:nvPicPr>
        <p:blipFill rotWithShape="1">
          <a:blip r:embed="rId6">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TextBox 1"/>
          <p:cNvSpPr txBox="1"/>
          <p:nvPr/>
        </p:nvSpPr>
        <p:spPr>
          <a:xfrm>
            <a:off x="2552986" y="5973289"/>
            <a:ext cx="2808312" cy="584775"/>
          </a:xfrm>
          <a:prstGeom prst="rect">
            <a:avLst/>
          </a:prstGeom>
          <a:noFill/>
        </p:spPr>
        <p:txBody>
          <a:bodyPr wrap="square" rtlCol="0">
            <a:spAutoFit/>
          </a:bodyPr>
          <a:lstStyle/>
          <a:p>
            <a:pPr algn="ctr"/>
            <a:r>
              <a:rPr lang="en-GB" sz="3200" b="1" dirty="0" smtClean="0"/>
              <a:t>23g of sugar </a:t>
            </a:r>
            <a:endParaRPr lang="en-GB" sz="3200" b="1" dirty="0"/>
          </a:p>
        </p:txBody>
      </p:sp>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25635" y="2380793"/>
            <a:ext cx="2245461" cy="3353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9">
            <a:extLst>
              <a:ext uri="{28A0092B-C50C-407E-A947-70E740481C1C}">
                <a14:useLocalDpi xmlns:a14="http://schemas.microsoft.com/office/drawing/2010/main" val="0"/>
              </a:ext>
            </a:extLst>
          </a:blip>
          <a:srcRect t="67086"/>
          <a:stretch/>
        </p:blipFill>
        <p:spPr bwMode="auto">
          <a:xfrm>
            <a:off x="6361552" y="4630057"/>
            <a:ext cx="2243137" cy="110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6318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premierexports.co.uk/998-3704-thickbox/ribena-blackcurrant-288ml.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002" r="20112"/>
          <a:stretch/>
        </p:blipFill>
        <p:spPr bwMode="auto">
          <a:xfrm>
            <a:off x="5582764" y="1378537"/>
            <a:ext cx="2625880" cy="445925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3528" y="1183736"/>
            <a:ext cx="5259237" cy="707886"/>
          </a:xfrm>
          <a:prstGeom prst="rect">
            <a:avLst/>
          </a:prstGeom>
          <a:noFill/>
        </p:spPr>
        <p:txBody>
          <a:bodyPr wrap="square" rtlCol="0">
            <a:spAutoFit/>
          </a:bodyPr>
          <a:lstStyle/>
          <a:p>
            <a:r>
              <a:rPr lang="en-GB" sz="4000" dirty="0" smtClean="0"/>
              <a:t>Which has </a:t>
            </a:r>
            <a:r>
              <a:rPr lang="en-GB" sz="4000" b="1" dirty="0" smtClean="0"/>
              <a:t>more</a:t>
            </a:r>
            <a:r>
              <a:rPr lang="en-GB" sz="4000" dirty="0" smtClean="0"/>
              <a:t> sugar? </a:t>
            </a:r>
            <a:endParaRPr lang="en-GB" sz="4000" dirty="0"/>
          </a:p>
        </p:txBody>
      </p:sp>
      <p:pic>
        <p:nvPicPr>
          <p:cNvPr id="7" name="Picture 2" descr="http://www.krispykreme.com/SharedContent/User/97/972786a8-7d91-4d82-983e-6b67a4a93865.pn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700" y="2276872"/>
            <a:ext cx="3973022" cy="317718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76045" y="5335603"/>
            <a:ext cx="4311117" cy="1077218"/>
          </a:xfrm>
          <a:prstGeom prst="rect">
            <a:avLst/>
          </a:prstGeom>
          <a:noFill/>
        </p:spPr>
        <p:txBody>
          <a:bodyPr wrap="square" rtlCol="0">
            <a:spAutoFit/>
          </a:bodyPr>
          <a:lstStyle/>
          <a:p>
            <a:pPr algn="ctr"/>
            <a:r>
              <a:rPr lang="en-GB" sz="3200" b="1" dirty="0" smtClean="0">
                <a:solidFill>
                  <a:srgbClr val="00B0F0"/>
                </a:solidFill>
              </a:rPr>
              <a:t>Krispy Kreme </a:t>
            </a:r>
          </a:p>
          <a:p>
            <a:pPr algn="ctr"/>
            <a:r>
              <a:rPr lang="en-GB" sz="3200" b="1" dirty="0" smtClean="0">
                <a:solidFill>
                  <a:srgbClr val="00B0F0"/>
                </a:solidFill>
              </a:rPr>
              <a:t>glazed </a:t>
            </a:r>
            <a:r>
              <a:rPr lang="en-GB" sz="3200" dirty="0" smtClean="0"/>
              <a:t>doughnut</a:t>
            </a:r>
            <a:endParaRPr lang="en-GB" sz="3200" dirty="0"/>
          </a:p>
        </p:txBody>
      </p:sp>
      <p:sp>
        <p:nvSpPr>
          <p:cNvPr id="9" name="TextBox 8"/>
          <p:cNvSpPr txBox="1"/>
          <p:nvPr/>
        </p:nvSpPr>
        <p:spPr>
          <a:xfrm>
            <a:off x="5765046" y="5874212"/>
            <a:ext cx="2261315" cy="584775"/>
          </a:xfrm>
          <a:prstGeom prst="rect">
            <a:avLst/>
          </a:prstGeom>
          <a:noFill/>
        </p:spPr>
        <p:txBody>
          <a:bodyPr wrap="square" rtlCol="0">
            <a:spAutoFit/>
          </a:bodyPr>
          <a:lstStyle/>
          <a:p>
            <a:pPr algn="ctr"/>
            <a:r>
              <a:rPr lang="en-GB" sz="3200" b="1" dirty="0" smtClean="0">
                <a:solidFill>
                  <a:srgbClr val="00B0F0"/>
                </a:solidFill>
              </a:rPr>
              <a:t>Ribena</a:t>
            </a:r>
            <a:endParaRPr lang="en-GB" sz="3200" b="1" dirty="0">
              <a:solidFill>
                <a:srgbClr val="00B0F0"/>
              </a:solidFill>
            </a:endParaRPr>
          </a:p>
        </p:txBody>
      </p:sp>
      <p:pic>
        <p:nvPicPr>
          <p:cNvPr id="10" name="Picture 9"/>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1662923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12" descr="http://superkidsnutrition.com/wp-content/uploads/2012/09/granola-nutrition.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53321">
            <a:off x="5641373" y="3986549"/>
            <a:ext cx="1121127" cy="11435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41839" y="3251005"/>
            <a:ext cx="638175"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6200000">
            <a:off x="5307137" y="3236716"/>
            <a:ext cx="409575"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26921" y="3020316"/>
            <a:ext cx="76200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00383" y="5218153"/>
            <a:ext cx="1038225"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32414" y="2525900"/>
            <a:ext cx="84772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92490" y="5273251"/>
            <a:ext cx="105727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601194" y="2071858"/>
            <a:ext cx="72390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56039" y="3202507"/>
            <a:ext cx="685800"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2" name="Picture 1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758680" y="2348880"/>
            <a:ext cx="819150"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4" name="Picture 1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441864" y="1997263"/>
            <a:ext cx="43815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6" name="Picture 1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601389" y="5282776"/>
            <a:ext cx="466725"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descr="http://blog.slimmingsolutions.com/blogimages/crisps.jpg">
            <a:hlinkClick r:id="rId16"/>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0957991">
            <a:off x="2264431" y="3443851"/>
            <a:ext cx="1373111" cy="846908"/>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859246" y="5204180"/>
            <a:ext cx="50482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6" descr="http://cache4.asset-cache.net/gc/83308414-pile-of-candy-covered-chocolate-buttons-gettyimages.jpg?v=1&amp;c=IWSAsset&amp;k=2&amp;d=Pb3HWPPu6bSdu9%2FAuwnuY2cVu5QVhYPLzg%2Fqd79evMQ%3D">
            <a:hlinkClick r:id="rId19"/>
          </p:cNvPr>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r="5624"/>
          <a:stretch/>
        </p:blipFill>
        <p:spPr bwMode="auto">
          <a:xfrm>
            <a:off x="1572049" y="4317325"/>
            <a:ext cx="1093741" cy="7872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ecx.images-amazon.com/images/I/31GLo3AOaPL.jpg">
            <a:hlinkClick r:id="rId21"/>
          </p:cNvPr>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l="25766" r="18990"/>
          <a:stretch/>
        </p:blipFill>
        <p:spPr bwMode="auto">
          <a:xfrm>
            <a:off x="6645175" y="4096528"/>
            <a:ext cx="548640" cy="9931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halalsquare.com.au/groceries/media/catalog/product/cache/1/image/9df78eab33525d08d6e5fb8d27136e95/d/o/dolmiobasil.jpg">
            <a:hlinkClick r:id="rId23"/>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835524" y="5273251"/>
            <a:ext cx="979140" cy="979140"/>
          </a:xfrm>
          <a:prstGeom prst="rect">
            <a:avLst/>
          </a:prstGeom>
          <a:noFill/>
          <a:extLst>
            <a:ext uri="{909E8E84-426E-40DD-AFC4-6F175D3DCCD1}">
              <a14:hiddenFill xmlns:a14="http://schemas.microsoft.com/office/drawing/2010/main">
                <a:solidFill>
                  <a:srgbClr val="FFFFFF"/>
                </a:solidFill>
              </a14:hiddenFill>
            </a:ext>
          </a:extLst>
        </p:spPr>
      </p:pic>
      <p:pic>
        <p:nvPicPr>
          <p:cNvPr id="2063" name="Picture 15"/>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971103" y="4110690"/>
            <a:ext cx="828675"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5" name="Picture 17"/>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4591564" y="5310900"/>
            <a:ext cx="121920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0" name="Picture 12"/>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351802" y="5292301"/>
            <a:ext cx="70485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4" descr="http://www.zerowasteweek.co.uk/wp-content/uploads/formidable/cereal-leftovers-recipe-zero-waste-week.jpg">
            <a:hlinkClick r:id="rId28"/>
          </p:cNvPr>
          <p:cNvPicPr>
            <a:picLocks noChangeAspect="1" noChangeArrowheads="1"/>
          </p:cNvPicPr>
          <p:nvPr/>
        </p:nvPicPr>
        <p:blipFill rotWithShape="1">
          <a:blip r:embed="rId29" cstate="print">
            <a:extLst>
              <a:ext uri="{28A0092B-C50C-407E-A947-70E740481C1C}">
                <a14:useLocalDpi xmlns:a14="http://schemas.microsoft.com/office/drawing/2010/main" val="0"/>
              </a:ext>
            </a:extLst>
          </a:blip>
          <a:srcRect/>
          <a:stretch/>
        </p:blipFill>
        <p:spPr bwMode="auto">
          <a:xfrm>
            <a:off x="2789102" y="4328376"/>
            <a:ext cx="1109837" cy="739891"/>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3835524" y="4329765"/>
            <a:ext cx="1171575"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8" name="Picture 20" descr="http://images.wisegeek.com/sugar-cubes.jpg">
            <a:hlinkClick r:id="rId31"/>
          </p:cNvPr>
          <p:cNvPicPr>
            <a:picLocks noChangeAspect="1" noChangeArrowheads="1"/>
          </p:cNvPicPr>
          <p:nvPr/>
        </p:nvPicPr>
        <p:blipFill rotWithShape="1">
          <a:blip r:embed="rId32" cstate="print">
            <a:extLst>
              <a:ext uri="{28A0092B-C50C-407E-A947-70E740481C1C}">
                <a14:useLocalDpi xmlns:a14="http://schemas.microsoft.com/office/drawing/2010/main" val="0"/>
              </a:ext>
            </a:extLst>
          </a:blip>
          <a:srcRect b="5505"/>
          <a:stretch/>
        </p:blipFill>
        <p:spPr bwMode="auto">
          <a:xfrm>
            <a:off x="1197101" y="1380109"/>
            <a:ext cx="6927676" cy="513243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p:nvPr/>
        </p:nvPicPr>
        <p:blipFill rotWithShape="1">
          <a:blip r:embed="rId3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8" name="Picture 27" descr="C:\Users\brphds1\AppData\Local\Microsoft\Windows\Temporary Internet Files\Content.IE5\6WKKCF0G\Sugar_Smart_Bristol.tiff"/>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TextBox 1"/>
          <p:cNvSpPr txBox="1"/>
          <p:nvPr/>
        </p:nvSpPr>
        <p:spPr>
          <a:xfrm>
            <a:off x="3377614" y="676375"/>
            <a:ext cx="2366624" cy="923330"/>
          </a:xfrm>
          <a:prstGeom prst="rect">
            <a:avLst/>
          </a:prstGeom>
          <a:noFill/>
        </p:spPr>
        <p:txBody>
          <a:bodyPr wrap="square" rtlCol="0">
            <a:spAutoFit/>
          </a:bodyPr>
          <a:lstStyle/>
          <a:p>
            <a:pPr algn="ctr"/>
            <a:r>
              <a:rPr lang="en-GB" sz="5400" b="1" dirty="0" smtClean="0"/>
              <a:t>Sugar </a:t>
            </a:r>
            <a:endParaRPr lang="en-GB" sz="5400" b="1" dirty="0"/>
          </a:p>
        </p:txBody>
      </p:sp>
    </p:spTree>
    <p:extLst>
      <p:ext uri="{BB962C8B-B14F-4D97-AF65-F5344CB8AC3E}">
        <p14:creationId xmlns:p14="http://schemas.microsoft.com/office/powerpoint/2010/main" val="60940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6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6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6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5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6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6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6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6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02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03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068"/>
                                        </p:tgtEl>
                                        <p:attrNameLst>
                                          <p:attrName>style.visibility</p:attrName>
                                        </p:attrNameLst>
                                      </p:cBhvr>
                                      <p:to>
                                        <p:strVal val="visible"/>
                                      </p:to>
                                    </p:set>
                                    <p:anim calcmode="lin" valueType="num">
                                      <p:cBhvr additive="base">
                                        <p:cTn id="95" dur="500" fill="hold"/>
                                        <p:tgtEl>
                                          <p:spTgt spid="2068"/>
                                        </p:tgtEl>
                                        <p:attrNameLst>
                                          <p:attrName>ppt_x</p:attrName>
                                        </p:attrNameLst>
                                      </p:cBhvr>
                                      <p:tavLst>
                                        <p:tav tm="0">
                                          <p:val>
                                            <p:strVal val="#ppt_x"/>
                                          </p:val>
                                        </p:tav>
                                        <p:tav tm="100000">
                                          <p:val>
                                            <p:strVal val="#ppt_x"/>
                                          </p:val>
                                        </p:tav>
                                      </p:tavLst>
                                    </p:anim>
                                    <p:anim calcmode="lin" valueType="num">
                                      <p:cBhvr additive="base">
                                        <p:cTn id="96" dur="500" fill="hold"/>
                                        <p:tgtEl>
                                          <p:spTgt spid="20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premierexports.co.uk/998-3704-thickbox/ribena-blackcurrant-288ml.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002" r="20112"/>
          <a:stretch/>
        </p:blipFill>
        <p:spPr bwMode="auto">
          <a:xfrm>
            <a:off x="5820471" y="1628800"/>
            <a:ext cx="2583478" cy="43872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krispykreme.com/SharedContent/User/97/972786a8-7d91-4d82-983e-6b67a4a93865.pn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528" y="2132856"/>
            <a:ext cx="3973022" cy="317718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64528" y="4941168"/>
            <a:ext cx="4117038" cy="1569660"/>
          </a:xfrm>
          <a:prstGeom prst="rect">
            <a:avLst/>
          </a:prstGeom>
          <a:noFill/>
        </p:spPr>
        <p:txBody>
          <a:bodyPr wrap="square" rtlCol="0">
            <a:spAutoFit/>
          </a:bodyPr>
          <a:lstStyle/>
          <a:p>
            <a:pPr algn="ctr"/>
            <a:r>
              <a:rPr lang="en-GB" sz="3200" b="1" dirty="0" smtClean="0">
                <a:solidFill>
                  <a:srgbClr val="00B0F0"/>
                </a:solidFill>
              </a:rPr>
              <a:t>Krispy Kreme </a:t>
            </a:r>
          </a:p>
          <a:p>
            <a:pPr algn="ctr"/>
            <a:r>
              <a:rPr lang="en-GB" sz="3200" b="1" dirty="0" smtClean="0">
                <a:solidFill>
                  <a:srgbClr val="00B0F0"/>
                </a:solidFill>
              </a:rPr>
              <a:t>glazed </a:t>
            </a:r>
            <a:r>
              <a:rPr lang="en-GB" sz="3200" dirty="0" smtClean="0"/>
              <a:t>doughnut has 10g of sugar </a:t>
            </a:r>
            <a:endParaRPr lang="en-GB" sz="3200" dirty="0"/>
          </a:p>
        </p:txBody>
      </p:sp>
      <p:sp>
        <p:nvSpPr>
          <p:cNvPr id="9" name="TextBox 8"/>
          <p:cNvSpPr txBox="1"/>
          <p:nvPr/>
        </p:nvSpPr>
        <p:spPr>
          <a:xfrm>
            <a:off x="3980371" y="1149924"/>
            <a:ext cx="1872208" cy="1569660"/>
          </a:xfrm>
          <a:prstGeom prst="rect">
            <a:avLst/>
          </a:prstGeom>
          <a:noFill/>
        </p:spPr>
        <p:txBody>
          <a:bodyPr wrap="square" rtlCol="0">
            <a:spAutoFit/>
          </a:bodyPr>
          <a:lstStyle/>
          <a:p>
            <a:r>
              <a:rPr lang="en-GB" sz="3200" b="1" dirty="0" smtClean="0">
                <a:solidFill>
                  <a:srgbClr val="00B0F0"/>
                </a:solidFill>
              </a:rPr>
              <a:t>Ribena </a:t>
            </a:r>
            <a:r>
              <a:rPr lang="en-GB" sz="3200" dirty="0" smtClean="0"/>
              <a:t>has 20g of sugar </a:t>
            </a:r>
            <a:endParaRPr lang="en-GB" sz="3200" dirty="0"/>
          </a:p>
        </p:txBody>
      </p:sp>
      <p:pic>
        <p:nvPicPr>
          <p:cNvPr id="10" name="Picture 9"/>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2629415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premierexports.co.uk/998-3704-thickbox/ribena-blackcurrant-288ml.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002" r="20112"/>
          <a:stretch/>
        </p:blipFill>
        <p:spPr bwMode="auto">
          <a:xfrm>
            <a:off x="5858769" y="1784279"/>
            <a:ext cx="2625196" cy="445809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555776" y="1000962"/>
            <a:ext cx="5011836" cy="707886"/>
          </a:xfrm>
          <a:prstGeom prst="rect">
            <a:avLst/>
          </a:prstGeom>
          <a:noFill/>
        </p:spPr>
        <p:txBody>
          <a:bodyPr wrap="square" rtlCol="0">
            <a:spAutoFit/>
          </a:bodyPr>
          <a:lstStyle/>
          <a:p>
            <a:r>
              <a:rPr lang="en-GB" sz="4000" b="1" dirty="0" smtClean="0">
                <a:solidFill>
                  <a:srgbClr val="00B0F0"/>
                </a:solidFill>
              </a:rPr>
              <a:t>5 </a:t>
            </a:r>
            <a:r>
              <a:rPr lang="en-GB" sz="4000" b="1" dirty="0" smtClean="0"/>
              <a:t>teaspoons of sugar</a:t>
            </a:r>
            <a:endParaRPr lang="en-GB" sz="4000" b="1" dirty="0"/>
          </a:p>
        </p:txBody>
      </p:sp>
      <p:pic>
        <p:nvPicPr>
          <p:cNvPr id="10" name="Picture 2" descr="http://www.krispykreme.com/SharedContent/User/97/972786a8-7d91-4d82-983e-6b67a4a93865.pn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3654" y="1214671"/>
            <a:ext cx="3973022" cy="317718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3909" t="53981" r="47199" b="23989"/>
          <a:stretch/>
        </p:blipFill>
        <p:spPr bwMode="auto">
          <a:xfrm>
            <a:off x="4116676" y="3607459"/>
            <a:ext cx="1143976"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p:nvPr/>
        </p:nvPicPr>
        <p:blipFill rotWithShape="1">
          <a:blip r:embed="rId8">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3" name="Picture 12" descr="C:\Users\brphds1\AppData\Local\Microsoft\Windows\Temporary Internet Files\Content.IE5\6WKKCF0G\Sugar_Smart_Bristol.tiff"/>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512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3681413"/>
            <a:ext cx="3975100" cy="317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01197" y="5817869"/>
            <a:ext cx="2706591" cy="584775"/>
          </a:xfrm>
          <a:prstGeom prst="rect">
            <a:avLst/>
          </a:prstGeom>
          <a:noFill/>
        </p:spPr>
        <p:txBody>
          <a:bodyPr wrap="square" rtlCol="0">
            <a:spAutoFit/>
          </a:bodyPr>
          <a:lstStyle/>
          <a:p>
            <a:r>
              <a:rPr lang="en-GB" sz="3200" b="1" dirty="0" smtClean="0"/>
              <a:t>20g of sugar </a:t>
            </a:r>
            <a:endParaRPr lang="en-GB" sz="3200" b="1" dirty="0"/>
          </a:p>
        </p:txBody>
      </p:sp>
    </p:spTree>
    <p:extLst>
      <p:ext uri="{BB962C8B-B14F-4D97-AF65-F5344CB8AC3E}">
        <p14:creationId xmlns:p14="http://schemas.microsoft.com/office/powerpoint/2010/main" val="1488101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Picture 2" descr="http://ts3.mm.bing.net/th?id=JN.PDukamJyWwwq/JeaKb5rXw">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694" t="3609" r="29710" b="4944"/>
          <a:stretch/>
        </p:blipFill>
        <p:spPr bwMode="auto">
          <a:xfrm>
            <a:off x="1757960" y="2801039"/>
            <a:ext cx="1296144" cy="30709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51520" y="1493214"/>
            <a:ext cx="5220071" cy="707886"/>
          </a:xfrm>
          <a:prstGeom prst="rect">
            <a:avLst/>
          </a:prstGeom>
          <a:noFill/>
        </p:spPr>
        <p:txBody>
          <a:bodyPr wrap="square" rtlCol="0">
            <a:spAutoFit/>
          </a:bodyPr>
          <a:lstStyle/>
          <a:p>
            <a:r>
              <a:rPr lang="en-GB" sz="4000" dirty="0" smtClean="0"/>
              <a:t>Which has </a:t>
            </a:r>
            <a:r>
              <a:rPr lang="en-GB" sz="4000" b="1" dirty="0" smtClean="0"/>
              <a:t>more </a:t>
            </a:r>
            <a:r>
              <a:rPr lang="en-GB" sz="4000" dirty="0" smtClean="0"/>
              <a:t>sugar?</a:t>
            </a:r>
            <a:endParaRPr lang="en-GB" sz="4000" dirty="0"/>
          </a:p>
        </p:txBody>
      </p:sp>
      <p:pic>
        <p:nvPicPr>
          <p:cNvPr id="7170" name="Picture 2" descr="http://www.polyvore.com/cgi/img-thing?.out=jpg&amp;size=l&amp;tid=1226139">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3525" t="22165" r="33525" b="27627"/>
          <a:stretch/>
        </p:blipFill>
        <p:spPr bwMode="auto">
          <a:xfrm>
            <a:off x="5220072" y="1085538"/>
            <a:ext cx="3141086" cy="478649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72685" y="5925547"/>
            <a:ext cx="3485451" cy="523220"/>
          </a:xfrm>
          <a:prstGeom prst="rect">
            <a:avLst/>
          </a:prstGeom>
          <a:noFill/>
        </p:spPr>
        <p:txBody>
          <a:bodyPr wrap="square" rtlCol="0">
            <a:spAutoFit/>
          </a:bodyPr>
          <a:lstStyle/>
          <a:p>
            <a:r>
              <a:rPr lang="en-GB" sz="2800" b="1" dirty="0" smtClean="0">
                <a:solidFill>
                  <a:srgbClr val="00B0F0"/>
                </a:solidFill>
              </a:rPr>
              <a:t>Monster Energy Drink</a:t>
            </a:r>
            <a:endParaRPr lang="en-GB" sz="2800" b="1" dirty="0">
              <a:solidFill>
                <a:srgbClr val="00B0F0"/>
              </a:solidFill>
            </a:endParaRPr>
          </a:p>
        </p:txBody>
      </p:sp>
      <p:sp>
        <p:nvSpPr>
          <p:cNvPr id="9" name="TextBox 8"/>
          <p:cNvSpPr txBox="1"/>
          <p:nvPr/>
        </p:nvSpPr>
        <p:spPr>
          <a:xfrm>
            <a:off x="6084168" y="5923371"/>
            <a:ext cx="1986956" cy="523220"/>
          </a:xfrm>
          <a:prstGeom prst="rect">
            <a:avLst/>
          </a:prstGeom>
          <a:noFill/>
        </p:spPr>
        <p:txBody>
          <a:bodyPr wrap="square" rtlCol="0">
            <a:spAutoFit/>
          </a:bodyPr>
          <a:lstStyle/>
          <a:p>
            <a:r>
              <a:rPr lang="en-GB" sz="2800" b="1" dirty="0" smtClean="0">
                <a:solidFill>
                  <a:srgbClr val="00B0F0"/>
                </a:solidFill>
              </a:rPr>
              <a:t>Candy Floss</a:t>
            </a:r>
            <a:endParaRPr lang="en-GB" sz="2800" b="1" dirty="0">
              <a:solidFill>
                <a:srgbClr val="00B0F0"/>
              </a:solidFill>
            </a:endParaRPr>
          </a:p>
        </p:txBody>
      </p:sp>
      <p:pic>
        <p:nvPicPr>
          <p:cNvPr id="10" name="Picture 9"/>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11653341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Picture 2" descr="http://ts3.mm.bing.net/th?id=JN.PDukamJyWwwq/JeaKb5rXw">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694" t="3609" r="29710" b="4944"/>
          <a:stretch/>
        </p:blipFill>
        <p:spPr bwMode="auto">
          <a:xfrm>
            <a:off x="1757960" y="2801039"/>
            <a:ext cx="1296144" cy="307099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polyvore.com/cgi/img-thing?.out=jpg&amp;size=l&amp;tid=1226139">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3525" t="22165" r="33525" b="27627"/>
          <a:stretch/>
        </p:blipFill>
        <p:spPr bwMode="auto">
          <a:xfrm>
            <a:off x="5067558" y="764704"/>
            <a:ext cx="3141086" cy="478649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63306" y="1085538"/>
            <a:ext cx="3692670" cy="1569660"/>
          </a:xfrm>
          <a:prstGeom prst="rect">
            <a:avLst/>
          </a:prstGeom>
          <a:noFill/>
        </p:spPr>
        <p:txBody>
          <a:bodyPr wrap="square" rtlCol="0">
            <a:spAutoFit/>
          </a:bodyPr>
          <a:lstStyle/>
          <a:p>
            <a:r>
              <a:rPr lang="en-GB" sz="3200" b="1" dirty="0" smtClean="0">
                <a:solidFill>
                  <a:srgbClr val="00B0F0"/>
                </a:solidFill>
              </a:rPr>
              <a:t>Monster Energy Drink </a:t>
            </a:r>
            <a:r>
              <a:rPr lang="en-GB" sz="3200" dirty="0" smtClean="0"/>
              <a:t>has 55g of sugar per 500ml can </a:t>
            </a:r>
            <a:endParaRPr lang="en-GB" sz="3200" dirty="0"/>
          </a:p>
        </p:txBody>
      </p:sp>
      <p:sp>
        <p:nvSpPr>
          <p:cNvPr id="9" name="TextBox 8"/>
          <p:cNvSpPr txBox="1"/>
          <p:nvPr/>
        </p:nvSpPr>
        <p:spPr>
          <a:xfrm>
            <a:off x="5249259" y="5551200"/>
            <a:ext cx="3082711" cy="1077218"/>
          </a:xfrm>
          <a:prstGeom prst="rect">
            <a:avLst/>
          </a:prstGeom>
          <a:noFill/>
        </p:spPr>
        <p:txBody>
          <a:bodyPr wrap="square" rtlCol="0">
            <a:spAutoFit/>
          </a:bodyPr>
          <a:lstStyle/>
          <a:p>
            <a:r>
              <a:rPr lang="en-GB" sz="3200" b="1" dirty="0" smtClean="0">
                <a:solidFill>
                  <a:srgbClr val="00B0F0"/>
                </a:solidFill>
              </a:rPr>
              <a:t>Candy Floss </a:t>
            </a:r>
            <a:r>
              <a:rPr lang="en-GB" sz="3200" dirty="0" smtClean="0"/>
              <a:t>has </a:t>
            </a:r>
          </a:p>
          <a:p>
            <a:r>
              <a:rPr lang="en-GB" sz="3200" dirty="0" smtClean="0"/>
              <a:t>30g of sugar </a:t>
            </a:r>
            <a:endParaRPr lang="en-GB" sz="3200" dirty="0"/>
          </a:p>
        </p:txBody>
      </p:sp>
      <p:pic>
        <p:nvPicPr>
          <p:cNvPr id="10" name="Picture 9"/>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29571407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 name="Picture 2" descr="http://www.polyvore.com/cgi/img-thing?.out=jpg&amp;size=l&amp;tid=1226139">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525" t="22165" r="33525" b="27627"/>
          <a:stretch/>
        </p:blipFill>
        <p:spPr bwMode="auto">
          <a:xfrm>
            <a:off x="3952948" y="1515705"/>
            <a:ext cx="3141086" cy="47864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909" t="53981" r="47199" b="23989"/>
          <a:stretch/>
        </p:blipFill>
        <p:spPr bwMode="auto">
          <a:xfrm>
            <a:off x="2784677" y="3771717"/>
            <a:ext cx="1143976"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91919" y="981289"/>
            <a:ext cx="4162749" cy="1323439"/>
          </a:xfrm>
          <a:prstGeom prst="rect">
            <a:avLst/>
          </a:prstGeom>
          <a:noFill/>
        </p:spPr>
        <p:txBody>
          <a:bodyPr wrap="square" rtlCol="0">
            <a:spAutoFit/>
          </a:bodyPr>
          <a:lstStyle/>
          <a:p>
            <a:r>
              <a:rPr lang="en-GB" sz="4000" b="1" dirty="0" smtClean="0"/>
              <a:t>Nearly</a:t>
            </a:r>
            <a:r>
              <a:rPr lang="en-GB" sz="4000" b="1" dirty="0" smtClean="0">
                <a:solidFill>
                  <a:srgbClr val="00B0F0"/>
                </a:solidFill>
              </a:rPr>
              <a:t> 14 </a:t>
            </a:r>
            <a:r>
              <a:rPr lang="en-GB" sz="4000" b="1" dirty="0" smtClean="0"/>
              <a:t>teaspoons of sugar</a:t>
            </a:r>
            <a:endParaRPr lang="en-GB" sz="4000" b="1" dirty="0"/>
          </a:p>
        </p:txBody>
      </p:sp>
      <p:pic>
        <p:nvPicPr>
          <p:cNvPr id="9" name="Picture 8"/>
          <p:cNvPicPr/>
          <p:nvPr/>
        </p:nvPicPr>
        <p:blipFill rotWithShape="1">
          <a:blip r:embed="rId6">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74719" y="3273594"/>
            <a:ext cx="1298575" cy="307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descr="http://www.polyvore.com/cgi/img-thing?.out=jpg&amp;size=l&amp;tid=1226139">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402" t="61753" r="42562" b="23396"/>
          <a:stretch/>
        </p:blipFill>
        <p:spPr bwMode="auto">
          <a:xfrm>
            <a:off x="7381034" y="4931149"/>
            <a:ext cx="861471" cy="141584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polyvore.com/cgi/img-thing?.out=jpg&amp;size=l&amp;tid=1226139">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525" t="22165" r="33525" b="39913"/>
          <a:stretch/>
        </p:blipFill>
        <p:spPr bwMode="auto">
          <a:xfrm>
            <a:off x="6876256" y="2996952"/>
            <a:ext cx="1844989" cy="2123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4758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2056"/>
            <a:ext cx="8229600" cy="1143000"/>
          </a:xfrm>
        </p:spPr>
        <p:txBody>
          <a:bodyPr>
            <a:normAutofit/>
          </a:bodyPr>
          <a:lstStyle/>
          <a:p>
            <a:pPr algn="l"/>
            <a:r>
              <a:rPr lang="en-GB" sz="4000" b="1" dirty="0" smtClean="0"/>
              <a:t>We’re being Sugar Smart for 2017</a:t>
            </a:r>
            <a:endParaRPr lang="en-GB" sz="4000" b="1"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36873"/>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2050" name="Picture 2" descr="S:\PUBLIC_HEALTH\DPH\Topics\Children and Young People Strategic Team\Healthy weight\Sugar Smart\Bristol City Football player Aaron Wilbraham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286"/>
          <a:stretch/>
        </p:blipFill>
        <p:spPr bwMode="auto">
          <a:xfrm>
            <a:off x="807930" y="1684618"/>
            <a:ext cx="3551636" cy="48327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989577" y="1746622"/>
            <a:ext cx="184731" cy="369332"/>
          </a:xfrm>
          <a:prstGeom prst="rect">
            <a:avLst/>
          </a:prstGeom>
        </p:spPr>
        <p:txBody>
          <a:bodyPr wrap="none">
            <a:spAutoFit/>
          </a:bodyPr>
          <a:lstStyle/>
          <a:p>
            <a:endParaRPr lang="en-GB" dirty="0"/>
          </a:p>
        </p:txBody>
      </p:sp>
      <p:sp>
        <p:nvSpPr>
          <p:cNvPr id="4" name="TextBox 3"/>
          <p:cNvSpPr txBox="1"/>
          <p:nvPr/>
        </p:nvSpPr>
        <p:spPr>
          <a:xfrm>
            <a:off x="-108520" y="1536084"/>
            <a:ext cx="2277501" cy="1815882"/>
          </a:xfrm>
          <a:prstGeom prst="rect">
            <a:avLst/>
          </a:prstGeom>
          <a:noFill/>
        </p:spPr>
        <p:txBody>
          <a:bodyPr wrap="square" rtlCol="0">
            <a:spAutoFit/>
          </a:bodyPr>
          <a:lstStyle/>
          <a:p>
            <a:pPr algn="ctr"/>
            <a:r>
              <a:rPr lang="en-GB" sz="2800" b="1" dirty="0" smtClean="0"/>
              <a:t>Aaron </a:t>
            </a:r>
            <a:r>
              <a:rPr lang="en-GB" sz="2800" b="1" dirty="0" err="1" smtClean="0"/>
              <a:t>Wilbrahams</a:t>
            </a:r>
            <a:r>
              <a:rPr lang="en-GB" sz="2800" b="1" dirty="0"/>
              <a:t> </a:t>
            </a:r>
            <a:r>
              <a:rPr lang="en-GB" sz="2800" b="1" dirty="0" smtClean="0"/>
              <a:t> Bristol City Footballer</a:t>
            </a:r>
            <a:endParaRPr lang="en-GB" sz="2800" b="1" dirty="0"/>
          </a:p>
        </p:txBody>
      </p:sp>
      <p:pic>
        <p:nvPicPr>
          <p:cNvPr id="2053" name="Picture 5" descr="S:\PUBLIC_HEALTH\DPH\Topics\Children and Young People Strategic Team\Healthy weight\Sugar Smart\Bristol Rugby player Jack Lam.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905" t="7476" r="24095"/>
          <a:stretch/>
        </p:blipFill>
        <p:spPr bwMode="auto">
          <a:xfrm>
            <a:off x="4722284" y="1783603"/>
            <a:ext cx="4067772" cy="47341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43249" y="1783603"/>
            <a:ext cx="1546807" cy="1815882"/>
          </a:xfrm>
          <a:prstGeom prst="rect">
            <a:avLst/>
          </a:prstGeom>
          <a:noFill/>
        </p:spPr>
        <p:txBody>
          <a:bodyPr wrap="square" rtlCol="0">
            <a:spAutoFit/>
          </a:bodyPr>
          <a:lstStyle/>
          <a:p>
            <a:pPr algn="ctr"/>
            <a:r>
              <a:rPr lang="en-GB" sz="2800" b="1" dirty="0" smtClean="0">
                <a:solidFill>
                  <a:schemeClr val="bg1"/>
                </a:solidFill>
              </a:rPr>
              <a:t>Jack Lam  Bristol Rugby player </a:t>
            </a:r>
            <a:endParaRPr lang="en-GB" sz="2800" b="1" dirty="0">
              <a:solidFill>
                <a:schemeClr val="bg1"/>
              </a:solidFill>
            </a:endParaRPr>
          </a:p>
        </p:txBody>
      </p:sp>
    </p:spTree>
    <p:extLst>
      <p:ext uri="{BB962C8B-B14F-4D97-AF65-F5344CB8AC3E}">
        <p14:creationId xmlns:p14="http://schemas.microsoft.com/office/powerpoint/2010/main" val="37594138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1454"/>
          </a:xfrm>
        </p:spPr>
        <p:txBody>
          <a:bodyPr>
            <a:normAutofit fontScale="90000"/>
          </a:bodyPr>
          <a:lstStyle/>
          <a:p>
            <a:endParaRPr lang="en-GB" dirty="0"/>
          </a:p>
        </p:txBody>
      </p:sp>
      <p:sp>
        <p:nvSpPr>
          <p:cNvPr id="14" name="TextBox 13"/>
          <p:cNvSpPr txBox="1"/>
          <p:nvPr/>
        </p:nvSpPr>
        <p:spPr>
          <a:xfrm>
            <a:off x="971600" y="933423"/>
            <a:ext cx="7461955" cy="707886"/>
          </a:xfrm>
          <a:prstGeom prst="rect">
            <a:avLst/>
          </a:prstGeom>
          <a:noFill/>
        </p:spPr>
        <p:txBody>
          <a:bodyPr wrap="square" rtlCol="0">
            <a:spAutoFit/>
          </a:bodyPr>
          <a:lstStyle/>
          <a:p>
            <a:r>
              <a:rPr lang="en-GB" sz="4000" b="1" dirty="0" smtClean="0"/>
              <a:t>Dino </a:t>
            </a:r>
            <a:r>
              <a:rPr lang="en-GB" sz="4000" b="1" dirty="0" err="1" smtClean="0"/>
              <a:t>Zamprelli</a:t>
            </a:r>
            <a:r>
              <a:rPr lang="en-GB" sz="4000" b="1" dirty="0" smtClean="0"/>
              <a:t> – Racing Car Driver</a:t>
            </a:r>
            <a:endParaRPr lang="en-GB" sz="4000" b="1"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933424"/>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2140" y="3501008"/>
            <a:ext cx="5099617" cy="3191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5368" y="1718388"/>
            <a:ext cx="4709805" cy="3108543"/>
          </a:xfrm>
          <a:prstGeom prst="rect">
            <a:avLst/>
          </a:prstGeom>
          <a:solidFill>
            <a:srgbClr val="FF6600"/>
          </a:solidFill>
        </p:spPr>
        <p:txBody>
          <a:bodyPr wrap="square" rtlCol="0">
            <a:spAutoFit/>
          </a:bodyPr>
          <a:lstStyle/>
          <a:p>
            <a:pPr algn="ctr"/>
            <a:r>
              <a:rPr lang="en-GB" sz="2800" dirty="0" smtClean="0"/>
              <a:t>“I’m Sugar Smart because I like to keep a fit and healthy lifestyle. When I jump into a race car, I want to make  sure I feel fresh and have constant energy levels  to go and perform the best I can.”</a:t>
            </a:r>
          </a:p>
        </p:txBody>
      </p:sp>
    </p:spTree>
    <p:extLst>
      <p:ext uri="{BB962C8B-B14F-4D97-AF65-F5344CB8AC3E}">
        <p14:creationId xmlns:p14="http://schemas.microsoft.com/office/powerpoint/2010/main" val="13838718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639" y="673623"/>
            <a:ext cx="8229600" cy="1143000"/>
          </a:xfrm>
        </p:spPr>
        <p:txBody>
          <a:bodyPr/>
          <a:lstStyle/>
          <a:p>
            <a:r>
              <a:rPr lang="en-GB" b="1" dirty="0" smtClean="0"/>
              <a:t>Sugar Smart Schools in Bristol </a:t>
            </a:r>
            <a:endParaRPr lang="en-GB" b="1"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22561" y="0"/>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331640" y="1988840"/>
            <a:ext cx="6984776" cy="4370427"/>
          </a:xfrm>
          <a:prstGeom prst="rect">
            <a:avLst/>
          </a:prstGeom>
          <a:noFill/>
        </p:spPr>
        <p:txBody>
          <a:bodyPr wrap="square" rtlCol="0">
            <a:spAutoFit/>
          </a:bodyPr>
          <a:lstStyle/>
          <a:p>
            <a:r>
              <a:rPr lang="en-GB" sz="3200" dirty="0" smtClean="0"/>
              <a:t>Bristol City Council are encouraging schools to pledge become Sugar Smart </a:t>
            </a:r>
          </a:p>
          <a:p>
            <a:endParaRPr lang="en-GB" sz="3200" dirty="0"/>
          </a:p>
          <a:p>
            <a:r>
              <a:rPr lang="en-GB" sz="3200" dirty="0" smtClean="0"/>
              <a:t>To do this we have asked schools to promise to do a minimum of 4 out of the 7 pledges.</a:t>
            </a:r>
          </a:p>
          <a:p>
            <a:r>
              <a:rPr lang="en-GB" sz="3200" b="1" dirty="0" smtClean="0"/>
              <a:t> </a:t>
            </a:r>
            <a:endParaRPr lang="en-GB" dirty="0"/>
          </a:p>
          <a:p>
            <a:endParaRPr lang="en-GB" dirty="0" smtClean="0"/>
          </a:p>
          <a:p>
            <a:endParaRPr lang="en-GB" dirty="0"/>
          </a:p>
          <a:p>
            <a:endParaRPr lang="en-GB"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6067" y="4952892"/>
            <a:ext cx="6595922" cy="1572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2476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46317" y="1384726"/>
            <a:ext cx="8598157" cy="5816977"/>
          </a:xfrm>
          <a:prstGeom prst="rect">
            <a:avLst/>
          </a:prstGeom>
        </p:spPr>
        <p:txBody>
          <a:bodyPr wrap="square">
            <a:spAutoFit/>
          </a:bodyPr>
          <a:lstStyle/>
          <a:p>
            <a:r>
              <a:rPr lang="en-GB" sz="3200" dirty="0" smtClean="0"/>
              <a:t>Our school will…</a:t>
            </a:r>
          </a:p>
          <a:p>
            <a:endParaRPr lang="en-GB" sz="2000" dirty="0"/>
          </a:p>
          <a:p>
            <a:pPr marL="285750" lvl="0" indent="-285750">
              <a:buFont typeface="Wingdings" panose="05000000000000000000" pitchFamily="2" charset="2"/>
              <a:buChar char="ü"/>
            </a:pPr>
            <a:r>
              <a:rPr lang="en-GB" sz="2000" dirty="0"/>
              <a:t>w</a:t>
            </a:r>
            <a:r>
              <a:rPr lang="en-GB" sz="2000" dirty="0" smtClean="0"/>
              <a:t>ill undertake </a:t>
            </a:r>
            <a:r>
              <a:rPr lang="en-GB" sz="2000" dirty="0"/>
              <a:t>three Sugar Smart assemblies per school </a:t>
            </a:r>
            <a:r>
              <a:rPr lang="en-GB" sz="2000" dirty="0" smtClean="0"/>
              <a:t>year.</a:t>
            </a:r>
          </a:p>
          <a:p>
            <a:pPr lvl="0"/>
            <a:endParaRPr lang="en-GB" sz="2000" dirty="0"/>
          </a:p>
          <a:p>
            <a:pPr marL="285750" lvl="0" indent="-285750">
              <a:buFont typeface="Wingdings" panose="05000000000000000000" pitchFamily="2" charset="2"/>
              <a:buChar char="ü"/>
            </a:pPr>
            <a:r>
              <a:rPr lang="en-GB" sz="2000" dirty="0"/>
              <a:t>w</a:t>
            </a:r>
            <a:r>
              <a:rPr lang="en-GB" sz="2000" dirty="0" smtClean="0"/>
              <a:t>ill promote </a:t>
            </a:r>
            <a:r>
              <a:rPr lang="en-GB" sz="2000" dirty="0"/>
              <a:t>the Sugar Smart logo and key messages to parents/carers, staff and young people, via our school website, the school newsletter and around school. </a:t>
            </a:r>
            <a:endParaRPr lang="en-GB" sz="2000" dirty="0" smtClean="0"/>
          </a:p>
          <a:p>
            <a:pPr lvl="0"/>
            <a:endParaRPr lang="en-GB" sz="2000" dirty="0"/>
          </a:p>
          <a:p>
            <a:pPr marL="285750" lvl="0" indent="-285750">
              <a:buFont typeface="Wingdings" panose="05000000000000000000" pitchFamily="2" charset="2"/>
              <a:buChar char="ü"/>
            </a:pPr>
            <a:r>
              <a:rPr lang="en-GB" sz="2000" dirty="0" smtClean="0"/>
              <a:t>be </a:t>
            </a:r>
            <a:r>
              <a:rPr lang="en-GB" sz="2000" dirty="0"/>
              <a:t>compliant to the National School Food Standards for lunch and for food other than school lunch</a:t>
            </a:r>
            <a:r>
              <a:rPr lang="en-GB" sz="2000" dirty="0" smtClean="0"/>
              <a:t>.</a:t>
            </a:r>
          </a:p>
          <a:p>
            <a:pPr lvl="0"/>
            <a:endParaRPr lang="en-GB" sz="2000" dirty="0" smtClean="0"/>
          </a:p>
          <a:p>
            <a:pPr marL="285750" lvl="0" indent="-285750">
              <a:buFont typeface="Wingdings" panose="05000000000000000000" pitchFamily="2" charset="2"/>
              <a:buChar char="ü"/>
            </a:pPr>
            <a:r>
              <a:rPr lang="en-GB" sz="2000" dirty="0" smtClean="0"/>
              <a:t> actively</a:t>
            </a:r>
            <a:r>
              <a:rPr lang="en-GB" sz="2000" dirty="0"/>
              <a:t> promote and encourage Sugar Smart drinks throughout the school site e.g. water and milk</a:t>
            </a:r>
            <a:r>
              <a:rPr lang="en-GB" sz="2000" dirty="0" smtClean="0"/>
              <a:t>.</a:t>
            </a:r>
          </a:p>
          <a:p>
            <a:pPr lvl="0"/>
            <a:endParaRPr lang="en-GB" sz="2000" dirty="0"/>
          </a:p>
          <a:p>
            <a:pPr marL="285750" lvl="0" indent="-285750">
              <a:buFont typeface="Wingdings" panose="05000000000000000000" pitchFamily="2" charset="2"/>
              <a:buChar char="ü"/>
            </a:pPr>
            <a:r>
              <a:rPr lang="en-GB" sz="2000" dirty="0" smtClean="0"/>
              <a:t> participate </a:t>
            </a:r>
            <a:r>
              <a:rPr lang="en-GB" sz="2000" dirty="0"/>
              <a:t>in Fruity Fridays with everybody in school bringing or buying only fresh fruit / veg and Sugar Smart drinks for Tuck.</a:t>
            </a:r>
          </a:p>
          <a:p>
            <a:endParaRPr lang="en-GB" sz="2800" dirty="0" smtClean="0"/>
          </a:p>
        </p:txBody>
      </p:sp>
      <p:sp>
        <p:nvSpPr>
          <p:cNvPr id="3" name="TextBox 2"/>
          <p:cNvSpPr txBox="1"/>
          <p:nvPr/>
        </p:nvSpPr>
        <p:spPr>
          <a:xfrm>
            <a:off x="467544" y="836712"/>
            <a:ext cx="8208912" cy="707886"/>
          </a:xfrm>
          <a:prstGeom prst="rect">
            <a:avLst/>
          </a:prstGeom>
          <a:noFill/>
        </p:spPr>
        <p:txBody>
          <a:bodyPr wrap="square" rtlCol="0">
            <a:spAutoFit/>
          </a:bodyPr>
          <a:lstStyle/>
          <a:p>
            <a:r>
              <a:rPr lang="en-GB" sz="4000" b="1" dirty="0" smtClean="0"/>
              <a:t>Our School Sugar Smart Pledge 2017</a:t>
            </a:r>
            <a:endParaRPr lang="en-GB" sz="4000" b="1" dirty="0"/>
          </a:p>
        </p:txBody>
      </p:sp>
    </p:spTree>
    <p:extLst>
      <p:ext uri="{BB962C8B-B14F-4D97-AF65-F5344CB8AC3E}">
        <p14:creationId xmlns:p14="http://schemas.microsoft.com/office/powerpoint/2010/main" val="21746723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6" name="Rectangle 5"/>
          <p:cNvSpPr/>
          <p:nvPr/>
        </p:nvSpPr>
        <p:spPr>
          <a:xfrm>
            <a:off x="528940" y="789461"/>
            <a:ext cx="7704856" cy="3785652"/>
          </a:xfrm>
          <a:prstGeom prst="rect">
            <a:avLst/>
          </a:prstGeom>
        </p:spPr>
        <p:txBody>
          <a:bodyPr wrap="square">
            <a:spAutoFit/>
          </a:bodyPr>
          <a:lstStyle/>
          <a:p>
            <a:pPr marL="285750" lvl="0" indent="-285750">
              <a:buFont typeface="Wingdings" panose="05000000000000000000" pitchFamily="2" charset="2"/>
              <a:buChar char="ü"/>
            </a:pPr>
            <a:r>
              <a:rPr lang="en-GB" sz="2000" smtClean="0"/>
              <a:t>adopt </a:t>
            </a:r>
            <a:r>
              <a:rPr lang="en-GB" sz="2000" dirty="0"/>
              <a:t>the Bristol Sugar Smart workplace declaration</a:t>
            </a:r>
            <a:r>
              <a:rPr lang="en-GB" sz="2000" dirty="0" smtClean="0"/>
              <a:t>.</a:t>
            </a:r>
          </a:p>
          <a:p>
            <a:pPr marL="285750" lvl="0" indent="-285750">
              <a:buFont typeface="Wingdings" panose="05000000000000000000" pitchFamily="2" charset="2"/>
              <a:buChar char="ü"/>
            </a:pPr>
            <a:endParaRPr lang="en-GB" sz="2000" dirty="0"/>
          </a:p>
          <a:p>
            <a:pPr marL="285750" lvl="0" indent="-285750">
              <a:buFont typeface="Wingdings" panose="05000000000000000000" pitchFamily="2" charset="2"/>
              <a:buChar char="ü"/>
            </a:pPr>
            <a:r>
              <a:rPr lang="en-GB" sz="2000" dirty="0"/>
              <a:t>have a Sugar Smart Breakfast club. To do this the </a:t>
            </a:r>
            <a:r>
              <a:rPr lang="en-GB" sz="2000" dirty="0" smtClean="0"/>
              <a:t>school </a:t>
            </a:r>
            <a:r>
              <a:rPr lang="en-GB" sz="2000" dirty="0"/>
              <a:t>commits to undertake 2 of the following 3 in addition to complying with the National School Food Standards for food other than lunch:</a:t>
            </a:r>
          </a:p>
          <a:p>
            <a:pPr lvl="0"/>
            <a:r>
              <a:rPr lang="en-GB" sz="2000" dirty="0"/>
              <a:t>	</a:t>
            </a:r>
            <a:r>
              <a:rPr lang="en-GB" sz="2000" dirty="0" smtClean="0"/>
              <a:t>- Dilute </a:t>
            </a:r>
            <a:r>
              <a:rPr lang="en-GB" sz="2000" dirty="0"/>
              <a:t>fruit juice 50/50 with water.</a:t>
            </a:r>
          </a:p>
          <a:p>
            <a:pPr lvl="0"/>
            <a:r>
              <a:rPr lang="en-GB" sz="2000" dirty="0"/>
              <a:t>	</a:t>
            </a:r>
            <a:r>
              <a:rPr lang="en-GB" sz="2000" dirty="0" smtClean="0"/>
              <a:t>- Have </a:t>
            </a:r>
            <a:r>
              <a:rPr lang="en-GB" sz="2000" dirty="0"/>
              <a:t>at least 2 days free of sugary toast toppings. Try options </a:t>
            </a:r>
            <a:r>
              <a:rPr lang="en-GB" sz="2000" dirty="0" smtClean="0"/>
              <a:t>	such </a:t>
            </a:r>
            <a:r>
              <a:rPr lang="en-GB" sz="2000" dirty="0"/>
              <a:t>as; 	</a:t>
            </a:r>
            <a:r>
              <a:rPr lang="en-GB" sz="2000" dirty="0" smtClean="0"/>
              <a:t>mashed </a:t>
            </a:r>
            <a:r>
              <a:rPr lang="en-GB" sz="2000" dirty="0"/>
              <a:t>banana, marmite, eggs, cheese, soft cheese, </a:t>
            </a:r>
            <a:r>
              <a:rPr lang="en-GB" sz="2000" dirty="0" smtClean="0"/>
              <a:t>	low </a:t>
            </a:r>
            <a:r>
              <a:rPr lang="en-GB" sz="2000" dirty="0"/>
              <a:t>sugar baked 	</a:t>
            </a:r>
            <a:r>
              <a:rPr lang="en-GB" sz="2000" dirty="0" smtClean="0"/>
              <a:t>beans</a:t>
            </a:r>
            <a:r>
              <a:rPr lang="en-GB" sz="2000" dirty="0"/>
              <a:t>, spaghetti hoops, tomatoes, avocados, </a:t>
            </a:r>
            <a:r>
              <a:rPr lang="en-GB" sz="2000" dirty="0" smtClean="0"/>
              <a:t>	mushrooms</a:t>
            </a:r>
            <a:r>
              <a:rPr lang="en-GB" sz="2000" dirty="0"/>
              <a:t>, hummus, </a:t>
            </a:r>
            <a:r>
              <a:rPr lang="en-GB" sz="2000" dirty="0" smtClean="0"/>
              <a:t>tuna</a:t>
            </a:r>
            <a:r>
              <a:rPr lang="en-GB" sz="2000" dirty="0"/>
              <a:t>, mackerel, ham or tofu. </a:t>
            </a:r>
          </a:p>
          <a:p>
            <a:pPr lvl="0"/>
            <a:r>
              <a:rPr lang="en-GB" sz="2000" dirty="0"/>
              <a:t>	</a:t>
            </a:r>
            <a:r>
              <a:rPr lang="en-GB" sz="2000" dirty="0" smtClean="0"/>
              <a:t>- Offer </a:t>
            </a:r>
            <a:r>
              <a:rPr lang="en-GB" sz="2000" dirty="0"/>
              <a:t>natural yogurts with fruit to sweeten rather than sugary 	</a:t>
            </a:r>
            <a:r>
              <a:rPr lang="en-GB" sz="2000" dirty="0" smtClean="0"/>
              <a:t>flavoured </a:t>
            </a:r>
            <a:r>
              <a:rPr lang="en-GB" sz="2000" dirty="0"/>
              <a:t>yogurts.</a:t>
            </a:r>
          </a:p>
        </p:txBody>
      </p:sp>
    </p:spTree>
    <p:extLst>
      <p:ext uri="{BB962C8B-B14F-4D97-AF65-F5344CB8AC3E}">
        <p14:creationId xmlns:p14="http://schemas.microsoft.com/office/powerpoint/2010/main" val="1004513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764704"/>
            <a:ext cx="7772400" cy="2043658"/>
          </a:xfrm>
        </p:spPr>
        <p:txBody>
          <a:bodyPr>
            <a:normAutofit fontScale="90000"/>
          </a:bodyPr>
          <a:lstStyle/>
          <a:p>
            <a:r>
              <a:rPr lang="en-GB" b="1" dirty="0" smtClean="0"/>
              <a:t>How many teaspoons of sugar a day can we have as part of a healthy diet?</a:t>
            </a:r>
            <a:endParaRPr lang="en-GB" b="1" dirty="0"/>
          </a:p>
        </p:txBody>
      </p:sp>
      <p:pic>
        <p:nvPicPr>
          <p:cNvPr id="10" name="Picture 9"/>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409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7217" r="37332"/>
          <a:stretch/>
        </p:blipFill>
        <p:spPr bwMode="auto">
          <a:xfrm rot="20775430">
            <a:off x="634862" y="3007875"/>
            <a:ext cx="958646" cy="3766562"/>
          </a:xfrm>
          <a:prstGeom prst="bracketPair">
            <a:avLst>
              <a:gd name="adj" fmla="val 13935"/>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52316">
            <a:off x="1778396" y="2785344"/>
            <a:ext cx="95726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510" y="2595285"/>
            <a:ext cx="95726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95609">
            <a:off x="5401773" y="2629433"/>
            <a:ext cx="95726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8094">
            <a:off x="6583589" y="2786790"/>
            <a:ext cx="95726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780382">
            <a:off x="7650060" y="2992691"/>
            <a:ext cx="95726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rotWithShape="1">
          <a:blip r:embed="rId7">
            <a:extLst>
              <a:ext uri="{28A0092B-C50C-407E-A947-70E740481C1C}">
                <a14:useLocalDpi xmlns:a14="http://schemas.microsoft.com/office/drawing/2010/main" val="0"/>
              </a:ext>
            </a:extLst>
          </a:blip>
          <a:srcRect r="50000"/>
          <a:stretch/>
        </p:blipFill>
        <p:spPr bwMode="auto">
          <a:xfrm flipH="1">
            <a:off x="2837543" y="2662399"/>
            <a:ext cx="1145865"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7760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1979712" y="986092"/>
            <a:ext cx="4824536" cy="769441"/>
          </a:xfrm>
          <a:prstGeom prst="rect">
            <a:avLst/>
          </a:prstGeom>
          <a:noFill/>
        </p:spPr>
        <p:txBody>
          <a:bodyPr wrap="square" rtlCol="0">
            <a:spAutoFit/>
          </a:bodyPr>
          <a:lstStyle/>
          <a:p>
            <a:r>
              <a:rPr lang="en-GB" sz="4400" b="1" u="sng" dirty="0" smtClean="0"/>
              <a:t>Our Schools Plans:</a:t>
            </a:r>
            <a:endParaRPr lang="en-GB" sz="4400" b="1" u="sng" dirty="0"/>
          </a:p>
        </p:txBody>
      </p:sp>
    </p:spTree>
    <p:extLst>
      <p:ext uri="{BB962C8B-B14F-4D97-AF65-F5344CB8AC3E}">
        <p14:creationId xmlns:p14="http://schemas.microsoft.com/office/powerpoint/2010/main" val="588831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http://www.officesupermarket.co.uk/images/products/Danone%20Touch%20of%2024%20Fruit%20Lemon%20and%20Limes_A_SS-1.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326" r="33337"/>
          <a:stretch/>
        </p:blipFill>
        <p:spPr bwMode="auto">
          <a:xfrm>
            <a:off x="92999" y="4415712"/>
            <a:ext cx="771563" cy="2314448"/>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ttp://www.healthowealth.com/wp-content/uploads/2014/08/215.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98198" y="1836001"/>
            <a:ext cx="2109649" cy="140529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txBox="1">
            <a:spLocks noGrp="1"/>
          </p:cNvSpPr>
          <p:nvPr>
            <p:ph idx="1"/>
          </p:nvPr>
        </p:nvSpPr>
        <p:spPr>
          <a:xfrm>
            <a:off x="457200" y="986092"/>
            <a:ext cx="4330824" cy="707886"/>
          </a:xfrm>
          <a:prstGeom prst="rect">
            <a:avLst/>
          </a:prstGeom>
          <a:noFill/>
        </p:spPr>
        <p:txBody>
          <a:bodyPr wrap="square" rtlCol="0">
            <a:spAutoFit/>
          </a:bodyPr>
          <a:lstStyle/>
          <a:p>
            <a:pPr marL="0" indent="0">
              <a:buNone/>
            </a:pPr>
            <a:r>
              <a:rPr lang="en-GB" sz="4000" b="1" dirty="0" smtClean="0"/>
              <a:t>What is </a:t>
            </a:r>
            <a:r>
              <a:rPr lang="en-GB" sz="4000" b="1" dirty="0" smtClean="0">
                <a:solidFill>
                  <a:srgbClr val="00B0F0"/>
                </a:solidFill>
              </a:rPr>
              <a:t>free sugar</a:t>
            </a:r>
            <a:r>
              <a:rPr lang="en-GB" sz="4000" b="1" dirty="0" smtClean="0"/>
              <a:t>? </a:t>
            </a:r>
            <a:endParaRPr lang="en-GB" sz="4000" b="1" dirty="0"/>
          </a:p>
        </p:txBody>
      </p:sp>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706" y="3625319"/>
            <a:ext cx="2026201" cy="1501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http://www.sugarindia.com/images/Sugar_Cubes/image_03_large1.jpg">
            <a:hlinkClick r:id="rId8"/>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45118" r="59659" b="9764"/>
          <a:stretch/>
        </p:blipFill>
        <p:spPr bwMode="auto">
          <a:xfrm>
            <a:off x="1506031" y="3089675"/>
            <a:ext cx="376584" cy="350079"/>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http://lakelandcamel.scene7.com/is/image/LakelandCamel/16547_1?$300$">
            <a:hlinkClick r:id="rId10"/>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0826" t="21027" r="3105" b="17318"/>
          <a:stretch/>
        </p:blipFill>
        <p:spPr bwMode="auto">
          <a:xfrm>
            <a:off x="6300192" y="4694365"/>
            <a:ext cx="2739308" cy="1962293"/>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img.tesco.com/Groceries/pi/529/4002359634529/IDShot_540x540.jpg">
            <a:hlinkClick r:id="rId12"/>
          </p:cNvPr>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6453" r="24861"/>
          <a:stretch/>
        </p:blipFill>
        <p:spPr bwMode="auto">
          <a:xfrm>
            <a:off x="7214173" y="1155218"/>
            <a:ext cx="974593" cy="201461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http://www.sugarindia.com/images/Sugar_Cubes/image_03_large1.jpg">
            <a:hlinkClick r:id="rId8"/>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45118" r="59659" b="9764"/>
          <a:stretch/>
        </p:blipFill>
        <p:spPr bwMode="auto">
          <a:xfrm>
            <a:off x="1215318" y="2774407"/>
            <a:ext cx="376584" cy="3500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blog.slimmingsolutions.com/blogimages/crisps.jpg">
            <a:hlinkClick r:id="rId14"/>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20957991">
            <a:off x="5527497" y="2139172"/>
            <a:ext cx="1598207" cy="9857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75384" y="5133429"/>
            <a:ext cx="1568849" cy="1084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2" descr="http://superkidsnutrition.com/wp-content/uploads/2012/09/granola-nutrition.jpg">
            <a:hlinkClick r:id="rId17"/>
          </p:cNvPr>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4029" t="12801" r="13516" b="11163"/>
          <a:stretch/>
        </p:blipFill>
        <p:spPr bwMode="auto">
          <a:xfrm rot="1153321">
            <a:off x="2345054" y="5528002"/>
            <a:ext cx="1100457" cy="103507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l="9537" r="8818"/>
          <a:stretch/>
        </p:blipFill>
        <p:spPr bwMode="auto">
          <a:xfrm>
            <a:off x="8176445" y="2665291"/>
            <a:ext cx="967555" cy="147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6" descr="http://www.bearnibbles.co.uk/Media/BearNibbles/Products/yoyos/Strawberry_yoyo.png">
            <a:hlinkClick r:id="rId20"/>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rot="1110375">
            <a:off x="3028834" y="3870358"/>
            <a:ext cx="827773" cy="158993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http://ecx.images-amazon.com/images/I/91xOVSey2iL._SL1500_.jpg">
            <a:hlinkClick r:id="rId22"/>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420925" y="2287059"/>
            <a:ext cx="753965" cy="14186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images1.mysupermarket.co.uk/ProductsDetailed/91/021791.jpg?v=5">
            <a:hlinkClick r:id="rId24"/>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6084168" y="3223269"/>
            <a:ext cx="1858827" cy="1505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people.rit.edu/kge3737/320/project2/media/background-cupcake.png">
            <a:hlinkClick r:id="rId26"/>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4976238" y="4576104"/>
            <a:ext cx="1309434" cy="13094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2" descr="https://www.happyspeedy.com/sites/default/files/skittles.jpg">
            <a:hlinkClick r:id="rId28"/>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183755" y="6000828"/>
            <a:ext cx="1511664" cy="65583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palermospizza.com/Media/Default/Our%20Pizzas/Primo%20Thin/slice_PT_cheese.png">
            <a:hlinkClick r:id="rId30"/>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5413770" y="1100113"/>
            <a:ext cx="1825662" cy="99519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subway.com/menu/Images/Menu/Categories_Products/menu-category-sandwich-soct.jpg">
            <a:hlinkClick r:id="rId32"/>
          </p:cNvPr>
          <p:cNvPicPr>
            <a:picLocks noChangeAspect="1" noChangeArrowheads="1"/>
          </p:cNvPicPr>
          <p:nvPr/>
        </p:nvPicPr>
        <p:blipFill rotWithShape="1">
          <a:blip r:embed="rId33" cstate="print">
            <a:extLst>
              <a:ext uri="{28A0092B-C50C-407E-A947-70E740481C1C}">
                <a14:useLocalDpi xmlns:a14="http://schemas.microsoft.com/office/drawing/2010/main" val="0"/>
              </a:ext>
            </a:extLst>
          </a:blip>
          <a:srcRect l="16919" r="14572"/>
          <a:stretch/>
        </p:blipFill>
        <p:spPr bwMode="auto">
          <a:xfrm>
            <a:off x="4121806" y="3188715"/>
            <a:ext cx="1817781" cy="12060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5" descr="http://www.sugarindia.com/images/Sugar_Cubes/image_03_large1.jpg">
            <a:hlinkClick r:id="rId8"/>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45118" r="59659" b="9764"/>
          <a:stretch/>
        </p:blipFill>
        <p:spPr bwMode="auto">
          <a:xfrm>
            <a:off x="1583780" y="2450830"/>
            <a:ext cx="376584" cy="35007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http://pngimg.com/upload/juice_PNG7153.png">
            <a:hlinkClick r:id="rId34"/>
          </p:cNvPr>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199250" y="2153692"/>
            <a:ext cx="1663969" cy="187196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www.westerngazette.co.uk/images/localworld/ugc-images/276414/Article/images/20800136/5900870-large.jpg">
            <a:hlinkClick r:id="rId36"/>
          </p:cNvPr>
          <p:cNvPicPr>
            <a:picLocks noChangeAspect="1" noChangeArrowheads="1"/>
          </p:cNvPicPr>
          <p:nvPr/>
        </p:nvPicPr>
        <p:blipFill rotWithShape="1">
          <a:blip r:embed="rId37" cstate="print">
            <a:extLst>
              <a:ext uri="{28A0092B-C50C-407E-A947-70E740481C1C}">
                <a14:useLocalDpi xmlns:a14="http://schemas.microsoft.com/office/drawing/2010/main" val="0"/>
              </a:ext>
            </a:extLst>
          </a:blip>
          <a:srcRect t="30601" b="28241"/>
          <a:stretch/>
        </p:blipFill>
        <p:spPr bwMode="auto">
          <a:xfrm rot="4241387">
            <a:off x="3494738" y="5275073"/>
            <a:ext cx="1988676" cy="55095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p:nvPr/>
        </p:nvPicPr>
        <p:blipFill rotWithShape="1">
          <a:blip r:embed="rId38">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310966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odayifoundout.com/wp-content/uploads/2010/10/milk.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9433" y="2006615"/>
            <a:ext cx="3095625" cy="423862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nutritionalbenefits.co.uk/wordpress/wp-content/uploads/2014/11/Fruit-Blo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4" y="1984874"/>
            <a:ext cx="6495097" cy="42386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6" name="Picture 5"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34095392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6" name="Picture 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TextBox 1"/>
          <p:cNvSpPr txBox="1"/>
          <p:nvPr/>
        </p:nvSpPr>
        <p:spPr>
          <a:xfrm>
            <a:off x="1187624" y="1628800"/>
            <a:ext cx="6379988" cy="1600438"/>
          </a:xfrm>
          <a:prstGeom prst="rect">
            <a:avLst/>
          </a:prstGeom>
          <a:noFill/>
        </p:spPr>
        <p:txBody>
          <a:bodyPr wrap="square" rtlCol="0">
            <a:spAutoFit/>
          </a:bodyPr>
          <a:lstStyle/>
          <a:p>
            <a:r>
              <a:rPr lang="en-GB" sz="4000" b="1" dirty="0" smtClean="0"/>
              <a:t>How many grams of sugar in a teaspoon?</a:t>
            </a:r>
            <a:r>
              <a:rPr lang="en-GB" dirty="0" smtClean="0"/>
              <a:t/>
            </a:r>
            <a:br>
              <a:rPr lang="en-GB" dirty="0" smtClean="0"/>
            </a:br>
            <a:endParaRPr lang="en-GB"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372901">
            <a:off x="3745283" y="362022"/>
            <a:ext cx="2274534" cy="8452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677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777"/>
          <a:stretch/>
        </p:blipFill>
        <p:spPr bwMode="auto">
          <a:xfrm>
            <a:off x="1295636" y="2517288"/>
            <a:ext cx="6552728" cy="3589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907704" y="1124744"/>
            <a:ext cx="5328592" cy="1323439"/>
          </a:xfrm>
          <a:prstGeom prst="rect">
            <a:avLst/>
          </a:prstGeom>
          <a:noFill/>
        </p:spPr>
        <p:txBody>
          <a:bodyPr wrap="square" rtlCol="0">
            <a:spAutoFit/>
          </a:bodyPr>
          <a:lstStyle/>
          <a:p>
            <a:r>
              <a:rPr lang="en-GB" sz="4000" b="1" dirty="0" smtClean="0"/>
              <a:t>How many teaspoons of sugar in a </a:t>
            </a:r>
            <a:r>
              <a:rPr lang="en-GB" sz="4000" b="1" dirty="0" smtClean="0">
                <a:solidFill>
                  <a:srgbClr val="00B0F0"/>
                </a:solidFill>
              </a:rPr>
              <a:t>can of Coke</a:t>
            </a:r>
            <a:r>
              <a:rPr lang="en-GB" sz="4000" b="1" dirty="0" smtClean="0"/>
              <a:t>? </a:t>
            </a:r>
            <a:endParaRPr lang="en-GB" sz="4000" b="1" dirty="0"/>
          </a:p>
        </p:txBody>
      </p:sp>
      <p:pic>
        <p:nvPicPr>
          <p:cNvPr id="6" name="Picture 5"/>
          <p:cNvPicPr/>
          <p:nvPr/>
        </p:nvPicPr>
        <p:blipFill rotWithShape="1">
          <a:blip r:embed="rId4">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7" name="Picture 6" descr="C:\Users\brphds1\AppData\Local\Microsoft\Windows\Temporary Internet Files\Content.IE5\6WKKCF0G\Sugar_Smart_Bristol.tif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1665222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7" t="21797" r="39833" b="-680"/>
          <a:stretch/>
        </p:blipFill>
        <p:spPr bwMode="auto">
          <a:xfrm>
            <a:off x="1295636" y="2506532"/>
            <a:ext cx="3807306" cy="3662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9552" y="986092"/>
            <a:ext cx="7068376" cy="1323439"/>
          </a:xfrm>
          <a:prstGeom prst="rect">
            <a:avLst/>
          </a:prstGeom>
          <a:noFill/>
        </p:spPr>
        <p:txBody>
          <a:bodyPr wrap="square" rtlCol="0">
            <a:spAutoFit/>
          </a:bodyPr>
          <a:lstStyle/>
          <a:p>
            <a:r>
              <a:rPr lang="en-GB" sz="4000" b="1" dirty="0" smtClean="0"/>
              <a:t>9 teaspoons of sugar in a </a:t>
            </a:r>
            <a:r>
              <a:rPr lang="en-GB" sz="4000" b="1" dirty="0" smtClean="0">
                <a:solidFill>
                  <a:srgbClr val="00B0F0"/>
                </a:solidFill>
              </a:rPr>
              <a:t>can of Coke</a:t>
            </a:r>
            <a:endParaRPr lang="en-GB" sz="4000" b="1" dirty="0"/>
          </a:p>
        </p:txBody>
      </p:sp>
      <p:pic>
        <p:nvPicPr>
          <p:cNvPr id="6" name="Picture 5"/>
          <p:cNvPicPr/>
          <p:nvPr/>
        </p:nvPicPr>
        <p:blipFill rotWithShape="1">
          <a:blip r:embed="rId4">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7" name="Picture 6" descr="C:\Users\brphds1\AppData\Local\Microsoft\Windows\Temporary Internet Files\Content.IE5\6WKKCF0G\Sugar_Smart_Bristol.tif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grpSp>
        <p:nvGrpSpPr>
          <p:cNvPr id="5" name="Group 4"/>
          <p:cNvGrpSpPr/>
          <p:nvPr/>
        </p:nvGrpSpPr>
        <p:grpSpPr>
          <a:xfrm>
            <a:off x="5385747" y="4509120"/>
            <a:ext cx="2186725" cy="2207416"/>
            <a:chOff x="5385747" y="4509120"/>
            <a:chExt cx="2186725" cy="2207416"/>
          </a:xfrm>
        </p:grpSpPr>
        <p:pic>
          <p:nvPicPr>
            <p:cNvPr id="1026" name="Picture 2"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0745" y="4527795"/>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8246" y="4527795"/>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5747" y="4509120"/>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29973" y="4528253"/>
              <a:ext cx="542499" cy="218828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5385748" y="2113057"/>
            <a:ext cx="2764679" cy="2188979"/>
            <a:chOff x="5385748" y="2113057"/>
            <a:chExt cx="2764679" cy="2188979"/>
          </a:xfrm>
        </p:grpSpPr>
        <p:pic>
          <p:nvPicPr>
            <p:cNvPr id="1027" name="Picture 3"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07928" y="2113753"/>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8247" y="2113059"/>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65429" y="2113058"/>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7474" y="2113057"/>
              <a:ext cx="542499" cy="21882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brphsg1\AppData\Local\Microsoft\Windows\Temporary Internet Files\Content.Outlook\H6XIW88B\teaspoonSS3 (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5748" y="2113753"/>
              <a:ext cx="542499" cy="218828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50107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4032448" cy="711454"/>
          </a:xfrm>
        </p:spPr>
        <p:txBody>
          <a:bodyPr>
            <a:normAutofit fontScale="90000"/>
          </a:bodyPr>
          <a:lstStyle/>
          <a:p>
            <a:endParaRPr lang="en-GB" dirty="0"/>
          </a:p>
        </p:txBody>
      </p:sp>
      <p:pic>
        <p:nvPicPr>
          <p:cNvPr id="2052" name="Picture 4" descr="http://www.officesupermarket.co.uk/images/products/Danone%20Touch%20of%2024%20Fruit%20Lemon%20and%20Limes_A_SS-1.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326" r="33337"/>
          <a:stretch/>
        </p:blipFill>
        <p:spPr bwMode="auto">
          <a:xfrm rot="20255634">
            <a:off x="1113870" y="1823621"/>
            <a:ext cx="1587666" cy="47625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909" t="51551" r="43249" b="26419"/>
          <a:stretch/>
        </p:blipFill>
        <p:spPr bwMode="auto">
          <a:xfrm>
            <a:off x="3597688" y="3818965"/>
            <a:ext cx="1383103" cy="935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2081" t="40556" r="22725" b="17547"/>
          <a:stretch/>
        </p:blipFill>
        <p:spPr bwMode="auto">
          <a:xfrm>
            <a:off x="5282005" y="3388659"/>
            <a:ext cx="892884" cy="1818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224941" y="1108710"/>
            <a:ext cx="6624736" cy="1938992"/>
          </a:xfrm>
          <a:prstGeom prst="rect">
            <a:avLst/>
          </a:prstGeom>
          <a:noFill/>
        </p:spPr>
        <p:txBody>
          <a:bodyPr wrap="square" rtlCol="0">
            <a:spAutoFit/>
          </a:bodyPr>
          <a:lstStyle/>
          <a:p>
            <a:r>
              <a:rPr lang="en-GB" sz="4000" b="1" dirty="0" smtClean="0"/>
              <a:t>How many teaspoons of sugar in a </a:t>
            </a:r>
            <a:r>
              <a:rPr lang="en-GB" sz="4000" b="1" dirty="0" err="1" smtClean="0">
                <a:solidFill>
                  <a:srgbClr val="00B0F0"/>
                </a:solidFill>
              </a:rPr>
              <a:t>Volvic</a:t>
            </a:r>
            <a:r>
              <a:rPr lang="en-GB" sz="4000" b="1" dirty="0" smtClean="0">
                <a:solidFill>
                  <a:srgbClr val="00B0F0"/>
                </a:solidFill>
              </a:rPr>
              <a:t> Touch of Lemon and Lime</a:t>
            </a:r>
            <a:r>
              <a:rPr lang="en-GB" sz="4000" b="1" dirty="0" smtClean="0"/>
              <a:t>? </a:t>
            </a:r>
            <a:endParaRPr lang="en-GB" sz="4000" b="1" dirty="0"/>
          </a:p>
        </p:txBody>
      </p:sp>
      <p:pic>
        <p:nvPicPr>
          <p:cNvPr id="8" name="Picture 7"/>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684723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2758</TotalTime>
  <Words>1431</Words>
  <Application>Microsoft Office PowerPoint</Application>
  <PresentationFormat>On-screen Show (4:3)</PresentationFormat>
  <Paragraphs>171</Paragraphs>
  <Slides>30</Slides>
  <Notes>28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Bristol Healthy Schools  Sugar Smart Assembly 1</vt:lpstr>
      <vt:lpstr>PowerPoint Presentation</vt:lpstr>
      <vt:lpstr>How many teaspoons of sugar a day can we have as part of a healthy diet?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We’re being Sugar Smart for 2017</vt:lpstr>
      <vt:lpstr>PowerPoint Presentation</vt:lpstr>
      <vt:lpstr>Sugar Smart Schools in Bristol </vt:lpstr>
      <vt:lpstr>PowerPoint Presentation</vt:lpstr>
      <vt:lpstr>PowerPoint Presentation</vt:lpstr>
      <vt:lpstr>PowerPoint Presentation</vt:lpstr>
    </vt:vector>
  </TitlesOfParts>
  <Company>Brighton &amp; Hove City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dc:title>
  <dc:creator>Sonia Goddard;(bristol City Council);Louisa Scanlon;(Brighton)</dc:creator>
  <cp:lastModifiedBy>Rachel Cooke</cp:lastModifiedBy>
  <cp:revision>159</cp:revision>
  <cp:lastPrinted>2015-11-16T09:33:33Z</cp:lastPrinted>
  <dcterms:created xsi:type="dcterms:W3CDTF">2015-06-05T13:34:20Z</dcterms:created>
  <dcterms:modified xsi:type="dcterms:W3CDTF">2017-09-19T09:01:23Z</dcterms:modified>
</cp:coreProperties>
</file>