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5"/>
  </p:notesMasterIdLst>
  <p:sldIdLst>
    <p:sldId id="264" r:id="rId5"/>
    <p:sldId id="316" r:id="rId6"/>
    <p:sldId id="329" r:id="rId7"/>
    <p:sldId id="315" r:id="rId8"/>
    <p:sldId id="319" r:id="rId9"/>
    <p:sldId id="320" r:id="rId10"/>
    <p:sldId id="317" r:id="rId11"/>
    <p:sldId id="330" r:id="rId12"/>
    <p:sldId id="321" r:id="rId13"/>
    <p:sldId id="318" r:id="rId14"/>
    <p:sldId id="322" r:id="rId15"/>
    <p:sldId id="323" r:id="rId16"/>
    <p:sldId id="324" r:id="rId17"/>
    <p:sldId id="328" r:id="rId18"/>
    <p:sldId id="327" r:id="rId19"/>
    <p:sldId id="325" r:id="rId20"/>
    <p:sldId id="331" r:id="rId21"/>
    <p:sldId id="326" r:id="rId22"/>
    <p:sldId id="335" r:id="rId23"/>
    <p:sldId id="33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FB5B99-E8D5-494B-902C-96ECB7E341B3}" v="1" dt="2021-07-20T14:14:11.7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85" autoAdjust="0"/>
    <p:restoredTop sz="93792" autoAdjust="0"/>
  </p:normalViewPr>
  <p:slideViewPr>
    <p:cSldViewPr snapToGrid="0">
      <p:cViewPr varScale="1">
        <p:scale>
          <a:sx n="62" d="100"/>
          <a:sy n="62" d="100"/>
        </p:scale>
        <p:origin x="97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DBDFE-DD3D-4291-A404-1B97A83A6EA8}" type="datetimeFigureOut">
              <a:rPr lang="en-US" smtClean="0"/>
              <a:t>7/20/2021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456DE3-4E01-4AFD-AD42-42312842ED89}" type="slidenum">
              <a:rPr lang="en-US" smtClean="0"/>
              <a:t>‹#›</a:t>
            </a:fld>
            <a:endParaRPr lang="en-US" dirty="0"/>
          </a:p>
        </p:txBody>
      </p:sp>
    </p:spTree>
    <p:extLst>
      <p:ext uri="{BB962C8B-B14F-4D97-AF65-F5344CB8AC3E}">
        <p14:creationId xmlns:p14="http://schemas.microsoft.com/office/powerpoint/2010/main" val="702961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9870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456DE3-4E01-4AFD-AD42-42312842ED89}" type="slidenum">
              <a:rPr lang="en-US" smtClean="0"/>
              <a:t>5</a:t>
            </a:fld>
            <a:endParaRPr lang="en-US" dirty="0"/>
          </a:p>
        </p:txBody>
      </p:sp>
    </p:spTree>
    <p:extLst>
      <p:ext uri="{BB962C8B-B14F-4D97-AF65-F5344CB8AC3E}">
        <p14:creationId xmlns:p14="http://schemas.microsoft.com/office/powerpoint/2010/main" val="438384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456DE3-4E01-4AFD-AD42-42312842ED89}" type="slidenum">
              <a:rPr lang="en-US" smtClean="0"/>
              <a:t>17</a:t>
            </a:fld>
            <a:endParaRPr lang="en-US" dirty="0"/>
          </a:p>
        </p:txBody>
      </p:sp>
    </p:spTree>
    <p:extLst>
      <p:ext uri="{BB962C8B-B14F-4D97-AF65-F5344CB8AC3E}">
        <p14:creationId xmlns:p14="http://schemas.microsoft.com/office/powerpoint/2010/main" val="3318126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sp useBgFill="1">
        <p:nvSpPr>
          <p:cNvPr id="10" name="Rectangle 9"/>
          <p:cNvSpPr/>
          <p:nvPr/>
        </p:nvSpPr>
        <p:spPr>
          <a:xfrm>
            <a:off x="1307871" y="1267730"/>
            <a:ext cx="9576261"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2"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2"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1"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4"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3"/>
            <a:ext cx="8936846" cy="457201"/>
          </a:xfrm>
        </p:spPr>
        <p:txBody>
          <a:bodyPr>
            <a:normAutofit/>
          </a:bodyPr>
          <a:lstStyle>
            <a:lvl1pPr marL="0" indent="0" algn="ctr">
              <a:spcBef>
                <a:spcPts val="0"/>
              </a:spcBef>
              <a:buNone/>
              <a:defRPr sz="1801" spc="80" baseline="0">
                <a:solidFill>
                  <a:schemeClr val="tx1">
                    <a:lumMod val="95000"/>
                    <a:lumOff val="5000"/>
                  </a:schemeClr>
                </a:solidFill>
              </a:defRPr>
            </a:lvl1pPr>
            <a:lvl2pPr marL="457206" indent="0" algn="ctr">
              <a:buNone/>
              <a:defRPr sz="1600"/>
            </a:lvl2pPr>
            <a:lvl3pPr marL="914411" indent="0" algn="ctr">
              <a:buNone/>
              <a:defRPr sz="1600"/>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2"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7/20/2021</a:t>
            </a:fld>
            <a:endParaRPr lang="en-US" dirty="0"/>
          </a:p>
        </p:txBody>
      </p:sp>
      <p:sp>
        <p:nvSpPr>
          <p:cNvPr id="21" name="Footer Placeholder 20"/>
          <p:cNvSpPr>
            <a:spLocks noGrp="1"/>
          </p:cNvSpPr>
          <p:nvPr>
            <p:ph type="ftr" sz="quarter" idx="11"/>
          </p:nvPr>
        </p:nvSpPr>
        <p:spPr>
          <a:xfrm>
            <a:off x="1629101"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18470176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7/20/2021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57588178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sp useBgFill="1">
        <p:nvSpPr>
          <p:cNvPr id="23" name="Rectangle 22"/>
          <p:cNvSpPr/>
          <p:nvPr/>
        </p:nvSpPr>
        <p:spPr>
          <a:xfrm>
            <a:off x="1307871" y="1267730"/>
            <a:ext cx="9576261"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2"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2"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6"/>
            <a:ext cx="8933689"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1"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5" cy="457200"/>
          </a:xfrm>
        </p:spPr>
        <p:txBody>
          <a:bodyPr anchor="t">
            <a:normAutofit/>
          </a:bodyPr>
          <a:lstStyle>
            <a:lvl1pPr marL="0" indent="0" algn="ctr">
              <a:buNone/>
              <a:tabLst>
                <a:tab pos="2633695" algn="l"/>
              </a:tabLst>
              <a:defRPr sz="1801">
                <a:solidFill>
                  <a:schemeClr val="tx1">
                    <a:lumMod val="95000"/>
                    <a:lumOff val="5000"/>
                  </a:schemeClr>
                </a:solidFill>
                <a:effectLst/>
              </a:defRPr>
            </a:lvl1pPr>
            <a:lvl2pPr marL="457206" indent="0">
              <a:buNone/>
              <a:defRPr sz="1600">
                <a:solidFill>
                  <a:schemeClr val="tx1">
                    <a:tint val="75000"/>
                  </a:schemeClr>
                </a:solidFill>
              </a:defRPr>
            </a:lvl2pPr>
            <a:lvl3pPr marL="914411" indent="0">
              <a:buNone/>
              <a:defRPr sz="1600">
                <a:solidFill>
                  <a:schemeClr val="tx1">
                    <a:tint val="75000"/>
                  </a:schemeClr>
                </a:solidFill>
              </a:defRPr>
            </a:lvl3pPr>
            <a:lvl4pPr marL="1371617" indent="0">
              <a:buNone/>
              <a:defRPr sz="1401">
                <a:solidFill>
                  <a:schemeClr val="tx1">
                    <a:tint val="75000"/>
                  </a:schemeClr>
                </a:solidFill>
              </a:defRPr>
            </a:lvl4pPr>
            <a:lvl5pPr marL="1828823" indent="0">
              <a:buNone/>
              <a:defRPr sz="1401">
                <a:solidFill>
                  <a:schemeClr val="tx1">
                    <a:tint val="75000"/>
                  </a:schemeClr>
                </a:solidFill>
              </a:defRPr>
            </a:lvl5pPr>
            <a:lvl6pPr marL="2286029" indent="0">
              <a:buNone/>
              <a:defRPr sz="1401">
                <a:solidFill>
                  <a:schemeClr val="tx1">
                    <a:tint val="75000"/>
                  </a:schemeClr>
                </a:solidFill>
              </a:defRPr>
            </a:lvl6pPr>
            <a:lvl7pPr marL="2743234" indent="0">
              <a:buNone/>
              <a:defRPr sz="1401">
                <a:solidFill>
                  <a:schemeClr val="tx1">
                    <a:tint val="75000"/>
                  </a:schemeClr>
                </a:solidFill>
              </a:defRPr>
            </a:lvl7pPr>
            <a:lvl8pPr marL="3200440" indent="0">
              <a:buNone/>
              <a:defRPr sz="1401">
                <a:solidFill>
                  <a:schemeClr val="tx1">
                    <a:tint val="75000"/>
                  </a:schemeClr>
                </a:solidFill>
              </a:defRPr>
            </a:lvl8pPr>
            <a:lvl9pPr marL="3657646" indent="0">
              <a:buNone/>
              <a:defRPr sz="140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2" y="1344503"/>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7/20/2021</a:t>
            </a:fld>
            <a:endParaRPr lang="en-US" dirty="0"/>
          </a:p>
        </p:txBody>
      </p:sp>
      <p:sp>
        <p:nvSpPr>
          <p:cNvPr id="5" name="Footer Placeholder 4"/>
          <p:cNvSpPr>
            <a:spLocks noGrp="1"/>
          </p:cNvSpPr>
          <p:nvPr>
            <p:ph type="ftr" sz="quarter" idx="11"/>
          </p:nvPr>
        </p:nvSpPr>
        <p:spPr>
          <a:xfrm>
            <a:off x="1629158" y="5177408"/>
            <a:ext cx="5660133"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5" y="5177408"/>
            <a:ext cx="195834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16973217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1" y="2103120"/>
            <a:ext cx="4663440" cy="3749040"/>
          </a:xfrm>
        </p:spPr>
        <p:txBody>
          <a:bodyPr/>
          <a:lstStyle>
            <a:lvl1pPr>
              <a:defRPr sz="1801"/>
            </a:lvl1pPr>
            <a:lvl2pPr>
              <a:defRPr sz="1600"/>
            </a:lvl2pPr>
            <a:lvl3pPr>
              <a:defRPr sz="1401"/>
            </a:lvl3pPr>
            <a:lvl4pPr>
              <a:defRPr sz="1401"/>
            </a:lvl4pPr>
            <a:lvl5pPr>
              <a:defRPr sz="1401"/>
            </a:lvl5pPr>
            <a:lvl6pPr>
              <a:defRPr sz="1401"/>
            </a:lvl6pPr>
            <a:lvl7pPr>
              <a:defRPr sz="1401"/>
            </a:lvl7pPr>
            <a:lvl8pPr>
              <a:defRPr sz="1401"/>
            </a:lvl8pPr>
            <a:lvl9pPr>
              <a:defRPr sz="14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1" y="2103120"/>
            <a:ext cx="4663440" cy="3749040"/>
          </a:xfrm>
        </p:spPr>
        <p:txBody>
          <a:bodyPr/>
          <a:lstStyle>
            <a:lvl1pPr>
              <a:defRPr sz="1801"/>
            </a:lvl1pPr>
            <a:lvl2pPr>
              <a:defRPr sz="1600"/>
            </a:lvl2pPr>
            <a:lvl3pPr>
              <a:defRPr sz="1401"/>
            </a:lvl3pPr>
            <a:lvl4pPr>
              <a:defRPr sz="1401"/>
            </a:lvl4pPr>
            <a:lvl5pPr>
              <a:defRPr sz="1401"/>
            </a:lvl5pPr>
            <a:lvl6pPr>
              <a:defRPr sz="1401"/>
            </a:lvl6pPr>
            <a:lvl7pPr>
              <a:defRPr sz="1401"/>
            </a:lvl7pPr>
            <a:lvl8pPr>
              <a:defRPr sz="1401"/>
            </a:lvl8pPr>
            <a:lvl9pPr>
              <a:defRPr sz="14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7/20/2021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50058257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50"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6" indent="0">
              <a:buNone/>
              <a:defRPr sz="1801"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50" y="2792472"/>
            <a:ext cx="4663440" cy="3163825"/>
          </a:xfrm>
        </p:spPr>
        <p:txBody>
          <a:bodyPr/>
          <a:lstStyle>
            <a:lvl1pPr>
              <a:defRPr sz="1801"/>
            </a:lvl1pPr>
            <a:lvl2pPr>
              <a:defRPr sz="1600"/>
            </a:lvl2pPr>
            <a:lvl3pPr>
              <a:defRPr sz="1401"/>
            </a:lvl3pPr>
            <a:lvl4pPr>
              <a:defRPr sz="1401"/>
            </a:lvl4pPr>
            <a:lvl5pPr>
              <a:defRPr sz="1401"/>
            </a:lvl5pPr>
            <a:lvl6pPr>
              <a:defRPr sz="1401"/>
            </a:lvl6pPr>
            <a:lvl7pPr>
              <a:defRPr sz="1401"/>
            </a:lvl7pPr>
            <a:lvl8pPr>
              <a:defRPr sz="1401"/>
            </a:lvl8pPr>
            <a:lvl9pPr>
              <a:defRPr sz="14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4" y="2074334"/>
            <a:ext cx="4663440" cy="640080"/>
          </a:xfrm>
        </p:spPr>
        <p:txBody>
          <a:bodyPr anchor="ctr">
            <a:normAutofit/>
          </a:bodyPr>
          <a:lstStyle>
            <a:lvl1pPr marL="0" indent="0" algn="l">
              <a:spcBef>
                <a:spcPts val="0"/>
              </a:spcBef>
              <a:buNone/>
              <a:defRPr sz="1900" b="1">
                <a:solidFill>
                  <a:schemeClr val="tx1"/>
                </a:solidFill>
              </a:defRPr>
            </a:lvl1pPr>
            <a:lvl2pPr marL="457206" indent="0">
              <a:buNone/>
              <a:defRPr sz="1801"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4" y="2792472"/>
            <a:ext cx="4663440" cy="3164509"/>
          </a:xfrm>
        </p:spPr>
        <p:txBody>
          <a:bodyPr/>
          <a:lstStyle>
            <a:lvl1pPr>
              <a:defRPr sz="1801"/>
            </a:lvl1pPr>
            <a:lvl2pPr>
              <a:defRPr sz="1600"/>
            </a:lvl2pPr>
            <a:lvl3pPr>
              <a:defRPr sz="1401"/>
            </a:lvl3pPr>
            <a:lvl4pPr>
              <a:defRPr sz="1401"/>
            </a:lvl4pPr>
            <a:lvl5pPr>
              <a:defRPr sz="1401"/>
            </a:lvl5pPr>
            <a:lvl6pPr>
              <a:defRPr sz="1401"/>
            </a:lvl6pPr>
            <a:lvl7pPr>
              <a:defRPr sz="1401"/>
            </a:lvl7pPr>
            <a:lvl8pPr>
              <a:defRPr sz="1401"/>
            </a:lvl8pPr>
            <a:lvl9pPr>
              <a:defRPr sz="14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7F15D8-96D1-4781-BC50-CA8A088B2FE4}" type="datetime1">
              <a:rPr lang="en-US" smtClean="0"/>
              <a:t>7/20/2021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02073256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7/20/2021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07358750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7/20/2021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37532799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7"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1" y="607392"/>
            <a:ext cx="3161963" cy="1645920"/>
          </a:xfrm>
        </p:spPr>
        <p:txBody>
          <a:bodyPr anchor="b">
            <a:normAutofit/>
          </a:bodyPr>
          <a:lstStyle>
            <a:lvl1pPr algn="l" defTabSz="914411"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2" y="609600"/>
            <a:ext cx="6858000" cy="5334000"/>
          </a:xfrm>
        </p:spPr>
        <p:txBody>
          <a:bodyPr/>
          <a:lstStyle>
            <a:lvl1pPr>
              <a:defRPr sz="1900"/>
            </a:lvl1pPr>
            <a:lvl2pPr>
              <a:defRPr sz="1600"/>
            </a:lvl2pPr>
            <a:lvl3pPr>
              <a:defRPr sz="1401"/>
            </a:lvl3pPr>
            <a:lvl4pPr>
              <a:defRPr sz="1401"/>
            </a:lvl4pPr>
            <a:lvl5pPr>
              <a:defRPr sz="1401"/>
            </a:lvl5pPr>
            <a:lvl6pPr>
              <a:defRPr sz="1401"/>
            </a:lvl6pPr>
            <a:lvl7pPr>
              <a:defRPr sz="1401"/>
            </a:lvl7pPr>
            <a:lvl8pPr>
              <a:defRPr sz="1401"/>
            </a:lvl8pPr>
            <a:lvl9pPr>
              <a:defRPr sz="14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1" y="2336800"/>
            <a:ext cx="3161963" cy="3606800"/>
          </a:xfrm>
        </p:spPr>
        <p:txBody>
          <a:bodyPr>
            <a:normAutofit/>
          </a:bodyPr>
          <a:lstStyle>
            <a:lvl1pPr marL="0" indent="0">
              <a:lnSpc>
                <a:spcPct val="110000"/>
              </a:lnSpc>
              <a:spcBef>
                <a:spcPts val="800"/>
              </a:spcBef>
              <a:buNone/>
              <a:defRPr sz="1801">
                <a:solidFill>
                  <a:schemeClr val="tx1"/>
                </a:solidFill>
              </a:defRPr>
            </a:lvl1pPr>
            <a:lvl2pPr marL="457206" indent="0">
              <a:buNone/>
              <a:defRPr sz="1200"/>
            </a:lvl2pPr>
            <a:lvl3pPr marL="914411" indent="0">
              <a:buNone/>
              <a:defRPr sz="1001"/>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1" cy="365760"/>
          </a:xfrm>
        </p:spPr>
        <p:txBody>
          <a:bodyPr/>
          <a:lstStyle>
            <a:lvl1pPr>
              <a:defRPr>
                <a:solidFill>
                  <a:schemeClr val="tx1">
                    <a:lumMod val="85000"/>
                    <a:lumOff val="15000"/>
                  </a:schemeClr>
                </a:solidFill>
              </a:defRPr>
            </a:lvl1pPr>
          </a:lstStyle>
          <a:p>
            <a:fld id="{7E8D12A6-918A-48BD-8CB9-CA713993B0EA}" type="datetime1">
              <a:rPr lang="en-US" smtClean="0"/>
              <a:t>7/20/2021</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dirty="0"/>
          </a:p>
        </p:txBody>
      </p:sp>
      <p:sp>
        <p:nvSpPr>
          <p:cNvPr id="11" name="Slide Number Placeholder 10"/>
          <p:cNvSpPr>
            <a:spLocks noGrp="1"/>
          </p:cNvSpPr>
          <p:nvPr>
            <p:ph type="sldNum" sz="quarter" idx="12"/>
          </p:nvPr>
        </p:nvSpPr>
        <p:spPr>
          <a:xfrm>
            <a:off x="10396729"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43216068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600" y="237744"/>
            <a:ext cx="7696201" cy="6382512"/>
          </a:xfrm>
          <a:solidFill>
            <a:schemeClr val="accent1">
              <a:lumMod val="60000"/>
              <a:lumOff val="40000"/>
            </a:schemeClr>
          </a:solidFill>
          <a:ln>
            <a:noFill/>
          </a:ln>
        </p:spPr>
        <p:txBody>
          <a:bodyPr anchor="t"/>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8"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7/20/2021</a:t>
            </a:fld>
            <a:endParaRPr lang="en-US" dirty="0"/>
          </a:p>
        </p:txBody>
      </p:sp>
      <p:sp>
        <p:nvSpPr>
          <p:cNvPr id="6" name="Footer Placeholder 5"/>
          <p:cNvSpPr>
            <a:spLocks noGrp="1"/>
          </p:cNvSpPr>
          <p:nvPr>
            <p:ph type="ftr" sz="quarter" idx="11"/>
          </p:nvPr>
        </p:nvSpPr>
        <p:spPr>
          <a:xfrm>
            <a:off x="612650" y="6035040"/>
            <a:ext cx="4588002" cy="365760"/>
          </a:xfrm>
        </p:spPr>
        <p:txBody>
          <a:bodyPr/>
          <a:lstStyle>
            <a:lvl1pPr marL="0" algn="r" defTabSz="914411" rtl="0" eaLnBrk="1" latinLnBrk="0" hangingPunct="1">
              <a:defRPr lang="en-US" sz="1001"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30" y="6035040"/>
            <a:ext cx="1225296" cy="365760"/>
          </a:xfrm>
        </p:spPr>
        <p:txBody>
          <a:bodyPr/>
          <a:lstStyle/>
          <a:p>
            <a:fld id="{34B7E4EF-A1BD-40F4-AB7B-04F084DD991D}" type="slidenum">
              <a:rPr lang="en-US" smtClean="0"/>
              <a:t>‹#›</a:t>
            </a:fld>
            <a:endParaRPr lang="en-US" dirty="0"/>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7"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1" y="603504"/>
            <a:ext cx="3144773"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1" y="2386584"/>
            <a:ext cx="3144773" cy="3511296"/>
          </a:xfrm>
        </p:spPr>
        <p:txBody>
          <a:bodyPr>
            <a:normAutofit/>
          </a:bodyPr>
          <a:lstStyle>
            <a:lvl1pPr marL="0" indent="0" algn="l">
              <a:lnSpc>
                <a:spcPct val="110000"/>
              </a:lnSpc>
              <a:spcBef>
                <a:spcPts val="800"/>
              </a:spcBef>
              <a:buNone/>
              <a:defRPr sz="1801">
                <a:solidFill>
                  <a:schemeClr val="tx1"/>
                </a:solidFill>
              </a:defRPr>
            </a:lvl1pPr>
            <a:lvl2pPr marL="457206" indent="0">
              <a:buNone/>
              <a:defRPr sz="1200"/>
            </a:lvl2pPr>
            <a:lvl3pPr marL="914411" indent="0">
              <a:buNone/>
              <a:defRPr sz="1001"/>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n-US"/>
              <a:t>Click to edit Master text styles</a:t>
            </a:r>
          </a:p>
        </p:txBody>
      </p:sp>
    </p:spTree>
    <p:extLst>
      <p:ext uri="{BB962C8B-B14F-4D97-AF65-F5344CB8AC3E}">
        <p14:creationId xmlns:p14="http://schemas.microsoft.com/office/powerpoint/2010/main" val="209910365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dirty="0"/>
          </a:p>
        </p:txBody>
      </p:sp>
      <p:sp>
        <p:nvSpPr>
          <p:cNvPr id="7" name="Rectangle 6"/>
          <p:cNvSpPr/>
          <p:nvPr/>
        </p:nvSpPr>
        <p:spPr>
          <a:xfrm>
            <a:off x="234698"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5"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7/20/2021</a:t>
            </a:fld>
            <a:endParaRPr lang="en-US" dirty="0"/>
          </a:p>
        </p:txBody>
      </p:sp>
      <p:sp>
        <p:nvSpPr>
          <p:cNvPr id="5" name="Footer Placeholder 4"/>
          <p:cNvSpPr>
            <a:spLocks noGrp="1"/>
          </p:cNvSpPr>
          <p:nvPr>
            <p:ph type="ftr" sz="quarter" idx="3"/>
          </p:nvPr>
        </p:nvSpPr>
        <p:spPr>
          <a:xfrm>
            <a:off x="1066800" y="6035040"/>
            <a:ext cx="5816601"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6999" y="6035040"/>
            <a:ext cx="838201"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720901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sldNum="0" hdr="0" ftr="0" dt="0"/>
  <p:txStyles>
    <p:title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2" indent="-182882" algn="l" defTabSz="914411"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6" indent="-182882" algn="l" defTabSz="914411"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9" indent="-182882" algn="l" defTabSz="914411"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53" indent="-182882" algn="l" defTabSz="914411"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76" indent="-182882" algn="l" defTabSz="914411"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20" indent="-228604" algn="l" defTabSz="914411" rtl="0" eaLnBrk="1" latinLnBrk="0" hangingPunct="1">
        <a:lnSpc>
          <a:spcPct val="100000"/>
        </a:lnSpc>
        <a:spcBef>
          <a:spcPts val="500"/>
        </a:spcBef>
        <a:buClr>
          <a:schemeClr val="tx1">
            <a:lumMod val="85000"/>
            <a:lumOff val="15000"/>
          </a:schemeClr>
        </a:buClr>
        <a:buFont typeface="Garamond" pitchFamily="18" charset="0"/>
        <a:buChar char="◦"/>
        <a:defRPr sz="1401" kern="1200">
          <a:solidFill>
            <a:schemeClr val="tx1"/>
          </a:solidFill>
          <a:latin typeface="+mn-lt"/>
          <a:ea typeface="+mn-ea"/>
          <a:cs typeface="+mn-cs"/>
        </a:defRPr>
      </a:lvl6pPr>
      <a:lvl7pPr marL="1900024" indent="-228604" algn="l" defTabSz="914411" rtl="0" eaLnBrk="1" latinLnBrk="0" hangingPunct="1">
        <a:lnSpc>
          <a:spcPct val="100000"/>
        </a:lnSpc>
        <a:spcBef>
          <a:spcPts val="500"/>
        </a:spcBef>
        <a:buClr>
          <a:schemeClr val="tx1">
            <a:lumMod val="85000"/>
            <a:lumOff val="15000"/>
          </a:schemeClr>
        </a:buClr>
        <a:buFont typeface="Garamond" pitchFamily="18" charset="0"/>
        <a:buChar char="◦"/>
        <a:defRPr sz="1401" kern="1200">
          <a:solidFill>
            <a:schemeClr val="tx1"/>
          </a:solidFill>
          <a:latin typeface="+mn-lt"/>
          <a:ea typeface="+mn-ea"/>
          <a:cs typeface="+mn-cs"/>
        </a:defRPr>
      </a:lvl7pPr>
      <a:lvl8pPr marL="2200028" indent="-228604" algn="l" defTabSz="914411" rtl="0" eaLnBrk="1" latinLnBrk="0" hangingPunct="1">
        <a:lnSpc>
          <a:spcPct val="100000"/>
        </a:lnSpc>
        <a:spcBef>
          <a:spcPts val="500"/>
        </a:spcBef>
        <a:buClr>
          <a:schemeClr val="tx1">
            <a:lumMod val="85000"/>
            <a:lumOff val="15000"/>
          </a:schemeClr>
        </a:buClr>
        <a:buFont typeface="Garamond" pitchFamily="18" charset="0"/>
        <a:buChar char="◦"/>
        <a:defRPr sz="1401" kern="1200">
          <a:solidFill>
            <a:schemeClr val="tx1"/>
          </a:solidFill>
          <a:latin typeface="+mn-lt"/>
          <a:ea typeface="+mn-ea"/>
          <a:cs typeface="+mn-cs"/>
        </a:defRPr>
      </a:lvl8pPr>
      <a:lvl9pPr marL="2500031" indent="-228604" algn="l" defTabSz="914411" rtl="0" eaLnBrk="1" latinLnBrk="0" hangingPunct="1">
        <a:lnSpc>
          <a:spcPct val="100000"/>
        </a:lnSpc>
        <a:spcBef>
          <a:spcPts val="500"/>
        </a:spcBef>
        <a:buClr>
          <a:schemeClr val="tx1">
            <a:lumMod val="85000"/>
            <a:lumOff val="15000"/>
          </a:schemeClr>
        </a:buClr>
        <a:buFont typeface="Garamond" pitchFamily="18" charset="0"/>
        <a:buChar char="◦"/>
        <a:defRPr sz="1401" kern="1200">
          <a:solidFill>
            <a:schemeClr val="tx1"/>
          </a:solidFill>
          <a:latin typeface="+mn-lt"/>
          <a:ea typeface="+mn-ea"/>
          <a:cs typeface="+mn-cs"/>
        </a:defRPr>
      </a:lvl9pPr>
    </p:bodyStyle>
    <p:otherStyle>
      <a:defPPr>
        <a:defRPr lang="en-US"/>
      </a:defPPr>
      <a:lvl1pPr marL="0" algn="l" defTabSz="914411" rtl="0" eaLnBrk="1" latinLnBrk="0" hangingPunct="1">
        <a:defRPr sz="1801" kern="1200">
          <a:solidFill>
            <a:schemeClr val="tx1"/>
          </a:solidFill>
          <a:latin typeface="+mn-lt"/>
          <a:ea typeface="+mn-ea"/>
          <a:cs typeface="+mn-cs"/>
        </a:defRPr>
      </a:lvl1pPr>
      <a:lvl2pPr marL="457206" algn="l" defTabSz="914411" rtl="0" eaLnBrk="1" latinLnBrk="0" hangingPunct="1">
        <a:defRPr sz="1801" kern="1200">
          <a:solidFill>
            <a:schemeClr val="tx1"/>
          </a:solidFill>
          <a:latin typeface="+mn-lt"/>
          <a:ea typeface="+mn-ea"/>
          <a:cs typeface="+mn-cs"/>
        </a:defRPr>
      </a:lvl2pPr>
      <a:lvl3pPr marL="914411" algn="l" defTabSz="914411" rtl="0" eaLnBrk="1" latinLnBrk="0" hangingPunct="1">
        <a:defRPr sz="1801" kern="1200">
          <a:solidFill>
            <a:schemeClr val="tx1"/>
          </a:solidFill>
          <a:latin typeface="+mn-lt"/>
          <a:ea typeface="+mn-ea"/>
          <a:cs typeface="+mn-cs"/>
        </a:defRPr>
      </a:lvl3pPr>
      <a:lvl4pPr marL="1371617" algn="l" defTabSz="914411" rtl="0" eaLnBrk="1" latinLnBrk="0" hangingPunct="1">
        <a:defRPr sz="1801" kern="1200">
          <a:solidFill>
            <a:schemeClr val="tx1"/>
          </a:solidFill>
          <a:latin typeface="+mn-lt"/>
          <a:ea typeface="+mn-ea"/>
          <a:cs typeface="+mn-cs"/>
        </a:defRPr>
      </a:lvl4pPr>
      <a:lvl5pPr marL="1828823" algn="l" defTabSz="914411" rtl="0" eaLnBrk="1" latinLnBrk="0" hangingPunct="1">
        <a:defRPr sz="1801" kern="1200">
          <a:solidFill>
            <a:schemeClr val="tx1"/>
          </a:solidFill>
          <a:latin typeface="+mn-lt"/>
          <a:ea typeface="+mn-ea"/>
          <a:cs typeface="+mn-cs"/>
        </a:defRPr>
      </a:lvl5pPr>
      <a:lvl6pPr marL="2286029" algn="l" defTabSz="914411" rtl="0" eaLnBrk="1" latinLnBrk="0" hangingPunct="1">
        <a:defRPr sz="1801" kern="1200">
          <a:solidFill>
            <a:schemeClr val="tx1"/>
          </a:solidFill>
          <a:latin typeface="+mn-lt"/>
          <a:ea typeface="+mn-ea"/>
          <a:cs typeface="+mn-cs"/>
        </a:defRPr>
      </a:lvl6pPr>
      <a:lvl7pPr marL="2743234" algn="l" defTabSz="914411" rtl="0" eaLnBrk="1" latinLnBrk="0" hangingPunct="1">
        <a:defRPr sz="1801" kern="1200">
          <a:solidFill>
            <a:schemeClr val="tx1"/>
          </a:solidFill>
          <a:latin typeface="+mn-lt"/>
          <a:ea typeface="+mn-ea"/>
          <a:cs typeface="+mn-cs"/>
        </a:defRPr>
      </a:lvl7pPr>
      <a:lvl8pPr marL="3200440" algn="l" defTabSz="914411" rtl="0" eaLnBrk="1" latinLnBrk="0" hangingPunct="1">
        <a:defRPr sz="1801" kern="1200">
          <a:solidFill>
            <a:schemeClr val="tx1"/>
          </a:solidFill>
          <a:latin typeface="+mn-lt"/>
          <a:ea typeface="+mn-ea"/>
          <a:cs typeface="+mn-cs"/>
        </a:defRPr>
      </a:lvl8pPr>
      <a:lvl9pPr marL="3657646" algn="l" defTabSz="914411"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bristolcouncil-my.sharepoint.com/personal/ami-louise_duggan_bristol_gov_uk/Documents/Desktop/mark%20ALW%20video.mp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Luxury Student Accommodation Bristol | Prestige Student Living">
            <a:extLst>
              <a:ext uri="{FF2B5EF4-FFF2-40B4-BE49-F238E27FC236}">
                <a16:creationId xmlns:a16="http://schemas.microsoft.com/office/drawing/2014/main" id="{A125998C-BE27-46B7-9BC1-5465D54CAB47}"/>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t="4776" r="8657" b="18824"/>
          <a:stretch/>
        </p:blipFill>
        <p:spPr bwMode="auto">
          <a:xfrm>
            <a:off x="3" y="2"/>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35" name="Rectangle 134">
            <a:extLst>
              <a:ext uri="{FF2B5EF4-FFF2-40B4-BE49-F238E27FC236}">
                <a16:creationId xmlns:a16="http://schemas.microsoft.com/office/drawing/2014/main" id="{87FD26E4-041F-4EF2-B92D-6034C0F8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937549"/>
            <a:ext cx="12191998" cy="5058137"/>
          </a:xfrm>
          <a:prstGeom prst="rect">
            <a:avLst/>
          </a:prstGeom>
          <a:gradFill flip="none" rotWithShape="1">
            <a:gsLst>
              <a:gs pos="50000">
                <a:schemeClr val="bg1">
                  <a:alpha val="30000"/>
                </a:schemeClr>
              </a:gs>
              <a:gs pos="80000">
                <a:schemeClr val="bg1">
                  <a:alpha val="15000"/>
                </a:schemeClr>
              </a:gs>
              <a:gs pos="0">
                <a:schemeClr val="bg1">
                  <a:alpha val="0"/>
                </a:schemeClr>
              </a:gs>
              <a:gs pos="20000">
                <a:schemeClr val="bg1">
                  <a:alpha val="15000"/>
                </a:schemeClr>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582748" y="-372746"/>
            <a:ext cx="9443357" cy="1444419"/>
          </a:xfrm>
        </p:spPr>
        <p:txBody>
          <a:bodyPr anchor="b">
            <a:normAutofit/>
          </a:bodyPr>
          <a:lstStyle/>
          <a:p>
            <a:r>
              <a:rPr lang="en-US" b="1" u="sng" dirty="0"/>
              <a:t>Area Committee 1</a:t>
            </a: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7419" y="5715000"/>
            <a:ext cx="7815781" cy="1238859"/>
          </a:xfrm>
        </p:spPr>
        <p:txBody>
          <a:bodyPr>
            <a:normAutofit/>
          </a:bodyPr>
          <a:lstStyle/>
          <a:p>
            <a:pPr algn="l">
              <a:spcAft>
                <a:spcPts val="601"/>
              </a:spcAft>
            </a:pPr>
            <a:r>
              <a:rPr lang="en-US" sz="2000" b="1" dirty="0" err="1"/>
              <a:t>Avonmouth</a:t>
            </a:r>
            <a:r>
              <a:rPr lang="en-US" sz="2000" b="1" dirty="0"/>
              <a:t> &amp; Lawrence </a:t>
            </a:r>
            <a:r>
              <a:rPr lang="en-US" sz="1800" b="1" dirty="0"/>
              <a:t>Weston</a:t>
            </a:r>
            <a:r>
              <a:rPr lang="en-US" sz="2000" b="1" dirty="0"/>
              <a:t>, Clifton, Clifton Down, </a:t>
            </a:r>
            <a:r>
              <a:rPr lang="en-US" sz="2000" b="1" dirty="0" err="1"/>
              <a:t>Hotwells</a:t>
            </a:r>
            <a:r>
              <a:rPr lang="en-US" sz="2000" b="1" dirty="0"/>
              <a:t> &amp; </a:t>
            </a:r>
            <a:r>
              <a:rPr lang="en-US" sz="2000" b="1" dirty="0" err="1"/>
              <a:t>Harbourside</a:t>
            </a:r>
            <a:r>
              <a:rPr lang="en-US" sz="2000" b="1" dirty="0"/>
              <a:t>, Stoke Bishop, Westbury-on-</a:t>
            </a:r>
            <a:r>
              <a:rPr lang="en-US" sz="2000" b="1" dirty="0" err="1"/>
              <a:t>Trym</a:t>
            </a:r>
            <a:r>
              <a:rPr lang="en-US" sz="2000" b="1" dirty="0"/>
              <a:t> &amp; Henleaze</a:t>
            </a:r>
          </a:p>
        </p:txBody>
      </p:sp>
    </p:spTree>
    <p:extLst>
      <p:ext uri="{BB962C8B-B14F-4D97-AF65-F5344CB8AC3E}">
        <p14:creationId xmlns:p14="http://schemas.microsoft.com/office/powerpoint/2010/main" val="4202808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2000" advTm="10000">
        <p15:prstTrans prst="drape"/>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4" presetClass="emph" presetSubtype="0" fill="hold" nodeType="afterEffect">
                                  <p:stCondLst>
                                    <p:cond delay="0"/>
                                  </p:stCondLst>
                                  <p:iterate type="lt">
                                    <p:tmPct val="10000"/>
                                  </p:iterate>
                                  <p:childTnLst>
                                    <p:animMotion origin="layout" path="M 0.0 0.0 L 0.0 -0.07213" pathEditMode="relative" ptsTypes="">
                                      <p:cBhvr>
                                        <p:cTn id="11" dur="500" accel="50000" decel="50000" autoRev="1" fill="hold">
                                          <p:stCondLst>
                                            <p:cond delay="0"/>
                                          </p:stCondLst>
                                        </p:cTn>
                                        <p:tgtEl>
                                          <p:spTgt spid="3">
                                            <p:txEl>
                                              <p:pRg st="0" end="0"/>
                                            </p:txEl>
                                          </p:spTgt>
                                        </p:tgtEl>
                                        <p:attrNameLst>
                                          <p:attrName>ppt_x</p:attrName>
                                          <p:attrName>ppt_y</p:attrName>
                                        </p:attrNameLst>
                                      </p:cBhvr>
                                    </p:animMotion>
                                    <p:animRot by="1500000">
                                      <p:cBhvr>
                                        <p:cTn id="12" dur="250" fill="hold">
                                          <p:stCondLst>
                                            <p:cond delay="0"/>
                                          </p:stCondLst>
                                        </p:cTn>
                                        <p:tgtEl>
                                          <p:spTgt spid="3">
                                            <p:txEl>
                                              <p:pRg st="0" end="0"/>
                                            </p:txEl>
                                          </p:spTgt>
                                        </p:tgtEl>
                                        <p:attrNameLst>
                                          <p:attrName>r</p:attrName>
                                        </p:attrNameLst>
                                      </p:cBhvr>
                                    </p:animRot>
                                    <p:animRot by="-1500000">
                                      <p:cBhvr>
                                        <p:cTn id="13" dur="250" fill="hold">
                                          <p:stCondLst>
                                            <p:cond delay="250"/>
                                          </p:stCondLst>
                                        </p:cTn>
                                        <p:tgtEl>
                                          <p:spTgt spid="3">
                                            <p:txEl>
                                              <p:pRg st="0" end="0"/>
                                            </p:txEl>
                                          </p:spTgt>
                                        </p:tgtEl>
                                        <p:attrNameLst>
                                          <p:attrName>r</p:attrName>
                                        </p:attrNameLst>
                                      </p:cBhvr>
                                    </p:animRot>
                                    <p:animRot by="-1500000">
                                      <p:cBhvr>
                                        <p:cTn id="14" dur="250" fill="hold">
                                          <p:stCondLst>
                                            <p:cond delay="500"/>
                                          </p:stCondLst>
                                        </p:cTn>
                                        <p:tgtEl>
                                          <p:spTgt spid="3">
                                            <p:txEl>
                                              <p:pRg st="0" end="0"/>
                                            </p:txEl>
                                          </p:spTgt>
                                        </p:tgtEl>
                                        <p:attrNameLst>
                                          <p:attrName>r</p:attrName>
                                        </p:attrNameLst>
                                      </p:cBhvr>
                                    </p:animRot>
                                    <p:animRot by="1500000">
                                      <p:cBhvr>
                                        <p:cTn id="15" dur="250" fill="hold">
                                          <p:stCondLst>
                                            <p:cond delay="75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498" y="25401"/>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a:t>Clifton Down Ward:</a:t>
            </a:r>
          </a:p>
        </p:txBody>
      </p:sp>
      <p:pic>
        <p:nvPicPr>
          <p:cNvPr id="3074" name="Picture 2">
            <a:extLst>
              <a:ext uri="{FF2B5EF4-FFF2-40B4-BE49-F238E27FC236}">
                <a16:creationId xmlns:a16="http://schemas.microsoft.com/office/drawing/2014/main" id="{0E7D44DB-BF17-4F6C-9031-8C44E57E6B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68469">
            <a:off x="7620317" y="1122812"/>
            <a:ext cx="3741238" cy="250195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A5ECF808-02FE-4D37-9A11-16AE32336356}"/>
              </a:ext>
            </a:extLst>
          </p:cNvPr>
          <p:cNvGrpSpPr/>
          <p:nvPr/>
        </p:nvGrpSpPr>
        <p:grpSpPr>
          <a:xfrm>
            <a:off x="229463" y="1089061"/>
            <a:ext cx="7143796" cy="5520118"/>
            <a:chOff x="272374" y="1089060"/>
            <a:chExt cx="7143796" cy="5520118"/>
          </a:xfrm>
        </p:grpSpPr>
        <p:sp>
          <p:nvSpPr>
            <p:cNvPr id="23" name="TextBox 22">
              <a:extLst>
                <a:ext uri="{FF2B5EF4-FFF2-40B4-BE49-F238E27FC236}">
                  <a16:creationId xmlns:a16="http://schemas.microsoft.com/office/drawing/2014/main" id="{3664FA4B-28A4-451E-A4DD-1D508C22411B}"/>
                </a:ext>
              </a:extLst>
            </p:cNvPr>
            <p:cNvSpPr txBox="1"/>
            <p:nvPr/>
          </p:nvSpPr>
          <p:spPr>
            <a:xfrm>
              <a:off x="994248" y="1260461"/>
              <a:ext cx="5582329" cy="5017014"/>
            </a:xfrm>
            <a:prstGeom prst="rect">
              <a:avLst/>
            </a:prstGeom>
            <a:noFill/>
          </p:spPr>
          <p:txBody>
            <a:bodyPr wrap="square" rtlCol="0">
              <a:spAutoFit/>
            </a:bodyPr>
            <a:lstStyle/>
            <a:p>
              <a:pPr algn="ctr"/>
              <a:r>
                <a:rPr lang="en-GB" sz="1801" b="1" dirty="0"/>
                <a:t>Great Things:</a:t>
              </a:r>
              <a:endParaRPr lang="en-GB" sz="1801" dirty="0"/>
            </a:p>
            <a:p>
              <a:pPr algn="ctr"/>
              <a:r>
                <a:rPr lang="en-GB" sz="1600" dirty="0"/>
                <a:t>Open spaces and the communal gardens,</a:t>
              </a:r>
            </a:p>
            <a:p>
              <a:pPr algn="ctr"/>
              <a:r>
                <a:rPr lang="en-GB" sz="1600" dirty="0"/>
                <a:t>There are some fine Victorian/Edwardian examples of domestic architecture, The 60+ plaques commemorating the interesting people who lived here.</a:t>
              </a:r>
            </a:p>
            <a:p>
              <a:pPr algn="ctr"/>
              <a:r>
                <a:rPr lang="en-GB" sz="1600" dirty="0"/>
                <a:t>The number and variety of trees, The Suspension Bridge.</a:t>
              </a:r>
            </a:p>
            <a:p>
              <a:pPr algn="ctr"/>
              <a:r>
                <a:rPr lang="en-GB" sz="1600" dirty="0"/>
                <a:t>The Observatory, Green Squares and Secret Gardens weekend  (GSSG)   CHIS started this seven years ago and we have between 500-700 visitors each year.   </a:t>
              </a:r>
            </a:p>
            <a:p>
              <a:pPr algn="ctr"/>
              <a:endParaRPr lang="en-GB" sz="1600" dirty="0"/>
            </a:p>
            <a:p>
              <a:pPr algn="ctr"/>
              <a:r>
                <a:rPr lang="en-GB" sz="1600" b="1" dirty="0"/>
                <a:t>Ambition: </a:t>
              </a:r>
            </a:p>
            <a:p>
              <a:pPr algn="ctr"/>
              <a:r>
                <a:rPr lang="en-GB" sz="1600" dirty="0"/>
                <a:t>Fewer refuse bins and boxes left permanently on the pavements.</a:t>
              </a:r>
            </a:p>
            <a:p>
              <a:pPr algn="ctr"/>
              <a:r>
                <a:rPr lang="en-GB" sz="1600" dirty="0"/>
                <a:t>A bus service that runs from Temple Meads through Clifton, across to Redland, down St Michael's Hill and back to Temple Meads.  This would give direct access to the hospitals.</a:t>
              </a:r>
            </a:p>
            <a:p>
              <a:pPr algn="ctr"/>
              <a:r>
                <a:rPr lang="en-GB" sz="1600" dirty="0"/>
                <a:t>Fewer houses becoming HMOs.</a:t>
              </a:r>
            </a:p>
            <a:p>
              <a:pPr algn="ctr"/>
              <a:r>
                <a:rPr lang="en-GB" sz="1600" dirty="0"/>
                <a:t> </a:t>
              </a:r>
            </a:p>
            <a:p>
              <a:pPr algn="ctr"/>
              <a:r>
                <a:rPr lang="en-GB" sz="1401" b="1" dirty="0"/>
                <a:t>CHIS – Clifton &amp; Hotwells Improvement Society</a:t>
              </a:r>
            </a:p>
          </p:txBody>
        </p:sp>
        <p:sp>
          <p:nvSpPr>
            <p:cNvPr id="19" name="Speech Bubble: Oval 18">
              <a:extLst>
                <a:ext uri="{FF2B5EF4-FFF2-40B4-BE49-F238E27FC236}">
                  <a16:creationId xmlns:a16="http://schemas.microsoft.com/office/drawing/2014/main" id="{164EE8F9-0919-4B65-826B-707C37EF09D0}"/>
                </a:ext>
              </a:extLst>
            </p:cNvPr>
            <p:cNvSpPr/>
            <p:nvPr/>
          </p:nvSpPr>
          <p:spPr>
            <a:xfrm>
              <a:off x="272374" y="1089060"/>
              <a:ext cx="7143796" cy="5520118"/>
            </a:xfrm>
            <a:prstGeom prst="wedgeEllipseCallout">
              <a:avLst>
                <a:gd name="adj1" fmla="val 67258"/>
                <a:gd name="adj2" fmla="val 52180"/>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4098" name="Picture 2" descr="The Observatory – Discover Clifton Village">
            <a:extLst>
              <a:ext uri="{FF2B5EF4-FFF2-40B4-BE49-F238E27FC236}">
                <a16:creationId xmlns:a16="http://schemas.microsoft.com/office/drawing/2014/main" id="{BACEA265-3EDC-4338-8D6F-57480FEE88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26991">
            <a:off x="7835136" y="3526350"/>
            <a:ext cx="3578927" cy="2684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7921701"/>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circle(in)">
                                      <p:cBhvr>
                                        <p:cTn id="17" dur="2000"/>
                                        <p:tgtEl>
                                          <p:spTgt spid="3074"/>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4098"/>
                                        </p:tgtEl>
                                        <p:attrNameLst>
                                          <p:attrName>style.visibility</p:attrName>
                                        </p:attrNameLst>
                                      </p:cBhvr>
                                      <p:to>
                                        <p:strVal val="visible"/>
                                      </p:to>
                                    </p:set>
                                    <p:animEffect transition="in" filter="circle(in)">
                                      <p:cBhvr>
                                        <p:cTn id="21"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21">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3">
            <a:extLst>
              <a:ext uri="{FF2B5EF4-FFF2-40B4-BE49-F238E27FC236}">
                <a16:creationId xmlns:a16="http://schemas.microsoft.com/office/drawing/2014/main" id="{48DB4B7D-6E19-4B1E-A0ED-621919C15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52" name="Rectangle 25">
            <a:extLst>
              <a:ext uri="{FF2B5EF4-FFF2-40B4-BE49-F238E27FC236}">
                <a16:creationId xmlns:a16="http://schemas.microsoft.com/office/drawing/2014/main" id="{4CB196DE-BC07-4C0A-9A6F-6FFD5F775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3" name="Rectangle 27">
            <a:extLst>
              <a:ext uri="{FF2B5EF4-FFF2-40B4-BE49-F238E27FC236}">
                <a16:creationId xmlns:a16="http://schemas.microsoft.com/office/drawing/2014/main" id="{2C13C32D-C8E0-49CB-AF18-A6A13B7FE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4" name="Group 29">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1" name="Straight Connector 30">
              <a:extLst>
                <a:ext uri="{FF2B5EF4-FFF2-40B4-BE49-F238E27FC236}">
                  <a16:creationId xmlns:a16="http://schemas.microsoft.com/office/drawing/2014/main" id="{65E3DF13-4412-4927-AA38-F077B5A4CBD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9EC13-67CE-4C90-95BA-1F7D7F3D38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9492E-0F24-4A22-B24D-A110B4031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useBgFill="1">
        <p:nvSpPr>
          <p:cNvPr id="55" name="Rectangle 34">
            <a:extLst>
              <a:ext uri="{FF2B5EF4-FFF2-40B4-BE49-F238E27FC236}">
                <a16:creationId xmlns:a16="http://schemas.microsoft.com/office/drawing/2014/main" id="{AA4A3098-CB90-45FC-A5AF-2D899C844D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 t="-1" r="26747" b="-1"/>
          <a:stretch/>
        </p:blipFill>
        <p:spPr bwMode="auto">
          <a:xfrm>
            <a:off x="-78717" y="-729083"/>
            <a:ext cx="12433750" cy="1017399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B89E3BED-F766-4A4F-AAD4-C818430815D1}"/>
              </a:ext>
            </a:extLst>
          </p:cNvPr>
          <p:cNvPicPr>
            <a:picLocks noChangeAspect="1"/>
          </p:cNvPicPr>
          <p:nvPr/>
        </p:nvPicPr>
        <p:blipFill>
          <a:blip r:embed="rId3"/>
          <a:stretch>
            <a:fillRect/>
          </a:stretch>
        </p:blipFill>
        <p:spPr>
          <a:xfrm>
            <a:off x="5641633" y="2697362"/>
            <a:ext cx="6802150" cy="4781962"/>
          </a:xfrm>
          <a:prstGeom prst="rect">
            <a:avLst/>
          </a:prstGeom>
        </p:spPr>
      </p:pic>
      <p:sp>
        <p:nvSpPr>
          <p:cNvPr id="56" name="Rectangle 3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57" name="Rectangle 3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1124751" y="1943113"/>
            <a:ext cx="5120640" cy="2037810"/>
          </a:xfrm>
        </p:spPr>
        <p:txBody>
          <a:bodyPr vert="horz" lIns="91440" tIns="45720" rIns="91440" bIns="45720" rtlCol="0" anchor="ctr">
            <a:normAutofit/>
          </a:bodyPr>
          <a:lstStyle/>
          <a:p>
            <a:pPr algn="ctr" defTabSz="914400">
              <a:lnSpc>
                <a:spcPct val="83000"/>
              </a:lnSpc>
            </a:pPr>
            <a:r>
              <a:rPr lang="en-US" sz="3700" cap="all" spc="-100" dirty="0" err="1">
                <a:solidFill>
                  <a:schemeClr val="tx1"/>
                </a:solidFill>
              </a:rPr>
              <a:t>Hotwells</a:t>
            </a:r>
            <a:r>
              <a:rPr lang="en-US" sz="3700" cap="all" spc="-100" dirty="0">
                <a:solidFill>
                  <a:schemeClr val="tx1"/>
                </a:solidFill>
              </a:rPr>
              <a:t> &amp; </a:t>
            </a:r>
            <a:r>
              <a:rPr lang="en-US" sz="3700" cap="all" spc="-100" dirty="0" err="1">
                <a:solidFill>
                  <a:schemeClr val="tx1"/>
                </a:solidFill>
              </a:rPr>
              <a:t>Harbourside</a:t>
            </a:r>
            <a:r>
              <a:rPr lang="en-US" sz="3700" cap="all" spc="-100" dirty="0">
                <a:solidFill>
                  <a:schemeClr val="tx1"/>
                </a:solidFill>
              </a:rPr>
              <a:t> Ward:</a:t>
            </a:r>
          </a:p>
        </p:txBody>
      </p:sp>
      <p:sp>
        <p:nvSpPr>
          <p:cNvPr id="58" name="Title 1">
            <a:extLst>
              <a:ext uri="{FF2B5EF4-FFF2-40B4-BE49-F238E27FC236}">
                <a16:creationId xmlns:a16="http://schemas.microsoft.com/office/drawing/2014/main" id="{8A8694F5-6C38-4CDB-A648-8AF636A4513B}"/>
              </a:ext>
            </a:extLst>
          </p:cNvPr>
          <p:cNvSpPr txBox="1">
            <a:spLocks/>
          </p:cNvSpPr>
          <p:nvPr/>
        </p:nvSpPr>
        <p:spPr>
          <a:xfrm>
            <a:off x="1103272" y="37931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endParaRPr lang="en-GB" sz="1800" cap="all" spc="-100" dirty="0">
              <a:solidFill>
                <a:schemeClr val="tx1"/>
              </a:solidFill>
            </a:endParaRPr>
          </a:p>
        </p:txBody>
      </p:sp>
      <p:sp>
        <p:nvSpPr>
          <p:cNvPr id="18" name="Title 1">
            <a:extLst>
              <a:ext uri="{FF2B5EF4-FFF2-40B4-BE49-F238E27FC236}">
                <a16:creationId xmlns:a16="http://schemas.microsoft.com/office/drawing/2014/main" id="{B1498C01-8FDA-4BCD-996A-FBCD4806DF47}"/>
              </a:ext>
            </a:extLst>
          </p:cNvPr>
          <p:cNvSpPr txBox="1">
            <a:spLocks/>
          </p:cNvSpPr>
          <p:nvPr/>
        </p:nvSpPr>
        <p:spPr>
          <a:xfrm>
            <a:off x="1115972" y="37550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r>
              <a:rPr lang="en-GB" sz="1800" cap="all" spc="-100" dirty="0">
                <a:solidFill>
                  <a:schemeClr val="tx1"/>
                </a:solidFill>
              </a:rPr>
              <a:t>Hotwells, Harbourside, Canons Marsh &amp; The Centre </a:t>
            </a:r>
          </a:p>
        </p:txBody>
      </p:sp>
    </p:spTree>
    <p:extLst>
      <p:ext uri="{BB962C8B-B14F-4D97-AF65-F5344CB8AC3E}">
        <p14:creationId xmlns:p14="http://schemas.microsoft.com/office/powerpoint/2010/main" val="18347519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Tm="6000">
        <p:fade/>
      </p:transition>
    </mc:Choice>
    <mc:Fallback xmlns="">
      <p:transition spd="med" advTm="6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500" y="-44296"/>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err="1"/>
              <a:t>Hotwells</a:t>
            </a:r>
            <a:r>
              <a:rPr lang="en-US" b="1" dirty="0"/>
              <a:t> &amp; </a:t>
            </a:r>
            <a:r>
              <a:rPr lang="en-US" b="1" dirty="0" err="1"/>
              <a:t>Harbourside</a:t>
            </a:r>
            <a:r>
              <a:rPr lang="en-US" b="1" dirty="0"/>
              <a:t> Ward:</a:t>
            </a:r>
          </a:p>
        </p:txBody>
      </p:sp>
      <p:grpSp>
        <p:nvGrpSpPr>
          <p:cNvPr id="2" name="Group 1">
            <a:extLst>
              <a:ext uri="{FF2B5EF4-FFF2-40B4-BE49-F238E27FC236}">
                <a16:creationId xmlns:a16="http://schemas.microsoft.com/office/drawing/2014/main" id="{450CDA48-4DC5-47C0-BCC2-32DA69911EAA}"/>
              </a:ext>
            </a:extLst>
          </p:cNvPr>
          <p:cNvGrpSpPr/>
          <p:nvPr/>
        </p:nvGrpSpPr>
        <p:grpSpPr>
          <a:xfrm>
            <a:off x="12700" y="1054101"/>
            <a:ext cx="6134100" cy="5491578"/>
            <a:chOff x="12700" y="1054101"/>
            <a:chExt cx="6134100" cy="5491578"/>
          </a:xfrm>
        </p:grpSpPr>
        <p:sp>
          <p:nvSpPr>
            <p:cNvPr id="23" name="TextBox 22">
              <a:extLst>
                <a:ext uri="{FF2B5EF4-FFF2-40B4-BE49-F238E27FC236}">
                  <a16:creationId xmlns:a16="http://schemas.microsoft.com/office/drawing/2014/main" id="{3664FA4B-28A4-451E-A4DD-1D508C22411B}"/>
                </a:ext>
              </a:extLst>
            </p:cNvPr>
            <p:cNvSpPr txBox="1"/>
            <p:nvPr/>
          </p:nvSpPr>
          <p:spPr>
            <a:xfrm>
              <a:off x="679451" y="1756899"/>
              <a:ext cx="4873625" cy="4524572"/>
            </a:xfrm>
            <a:prstGeom prst="rect">
              <a:avLst/>
            </a:prstGeom>
            <a:noFill/>
          </p:spPr>
          <p:txBody>
            <a:bodyPr wrap="square" rtlCol="0">
              <a:spAutoFit/>
            </a:bodyPr>
            <a:lstStyle/>
            <a:p>
              <a:pPr algn="ctr"/>
              <a:r>
                <a:rPr lang="en-GB" sz="1801" b="1" dirty="0"/>
                <a:t>Great Things:</a:t>
              </a:r>
            </a:p>
            <a:p>
              <a:pPr algn="ctr"/>
              <a:r>
                <a:rPr lang="en-GB" sz="1600" dirty="0"/>
                <a:t>The amazing tidal Avon which feels like it connects Bristol to the world &amp; the floating harbour.</a:t>
              </a:r>
            </a:p>
            <a:p>
              <a:pPr algn="ctr"/>
              <a:r>
                <a:rPr lang="en-GB" sz="1600" dirty="0"/>
                <a:t>There is a lovely community feel to the area.</a:t>
              </a:r>
            </a:p>
            <a:p>
              <a:pPr algn="ctr"/>
              <a:r>
                <a:rPr lang="en-GB" sz="1600" dirty="0"/>
                <a:t>The Cumberland basin, an unmanaged play space for all ages, locals and visitors alike.</a:t>
              </a:r>
            </a:p>
            <a:p>
              <a:pPr algn="ctr"/>
              <a:endParaRPr lang="en-GB" sz="1600" dirty="0"/>
            </a:p>
            <a:p>
              <a:pPr algn="ctr"/>
              <a:r>
                <a:rPr lang="en-GB" sz="1600" b="1" dirty="0"/>
                <a:t>Ambition: </a:t>
              </a:r>
            </a:p>
            <a:p>
              <a:pPr algn="ctr"/>
              <a:r>
                <a:rPr lang="en-GB" sz="1600" dirty="0"/>
                <a:t>It would be great to have a community arts centre and some recognised facilities for YP such as a ball court (football cage). </a:t>
              </a:r>
            </a:p>
            <a:p>
              <a:pPr algn="ctr"/>
              <a:r>
                <a:rPr lang="en-GB" sz="1600" dirty="0"/>
                <a:t>We also need some improvements to our roads, Hotwells Rd improvements, reducing speed limits from Bridge Valley Road through to Dowry Parade and reducing lanes of traffic through Hotwells, to name but few needed.</a:t>
              </a:r>
            </a:p>
            <a:p>
              <a:pPr algn="ctr"/>
              <a:endParaRPr lang="en-GB" sz="1600" dirty="0"/>
            </a:p>
            <a:p>
              <a:pPr algn="ctr"/>
              <a:r>
                <a:rPr lang="en-GB" sz="1401" b="1" dirty="0"/>
                <a:t>Anna – Resident/volunteer.</a:t>
              </a:r>
            </a:p>
          </p:txBody>
        </p:sp>
        <p:sp>
          <p:nvSpPr>
            <p:cNvPr id="8" name="Speech Bubble: Oval 7">
              <a:extLst>
                <a:ext uri="{FF2B5EF4-FFF2-40B4-BE49-F238E27FC236}">
                  <a16:creationId xmlns:a16="http://schemas.microsoft.com/office/drawing/2014/main" id="{8B800AAB-9E47-446E-971D-7E334AED9272}"/>
                </a:ext>
              </a:extLst>
            </p:cNvPr>
            <p:cNvSpPr/>
            <p:nvPr/>
          </p:nvSpPr>
          <p:spPr>
            <a:xfrm>
              <a:off x="12700" y="1054101"/>
              <a:ext cx="6134100" cy="5491578"/>
            </a:xfrm>
            <a:prstGeom prst="wedgeEllipseCallout">
              <a:avLst>
                <a:gd name="adj1" fmla="val 68647"/>
                <a:gd name="adj2" fmla="val 42346"/>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2050" name="Picture 2" descr="10 best ways to view Clifton Suspension Bridge Bristol">
            <a:extLst>
              <a:ext uri="{FF2B5EF4-FFF2-40B4-BE49-F238E27FC236}">
                <a16:creationId xmlns:a16="http://schemas.microsoft.com/office/drawing/2014/main" id="{99204C5F-3684-450E-8410-6086397ACD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1665" y="1246565"/>
            <a:ext cx="2697126" cy="202284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BC Bristol - Nature - The Avon Gorge - Bristol's Great Glacier?">
            <a:extLst>
              <a:ext uri="{FF2B5EF4-FFF2-40B4-BE49-F238E27FC236}">
                <a16:creationId xmlns:a16="http://schemas.microsoft.com/office/drawing/2014/main" id="{628C4200-D5D8-4BD6-8B06-022C2AEF7A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4157" y="3030263"/>
            <a:ext cx="2526518" cy="189177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86639931-347B-4302-9529-98F39305E9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2075" y="4584854"/>
            <a:ext cx="2614433" cy="196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796713"/>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circle(in)">
                                      <p:cBhvr>
                                        <p:cTn id="17" dur="2000"/>
                                        <p:tgtEl>
                                          <p:spTgt spid="2050"/>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circle(in)">
                                      <p:cBhvr>
                                        <p:cTn id="21" dur="2000"/>
                                        <p:tgtEl>
                                          <p:spTgt spid="2052"/>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circle(in)">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21">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3">
            <a:extLst>
              <a:ext uri="{FF2B5EF4-FFF2-40B4-BE49-F238E27FC236}">
                <a16:creationId xmlns:a16="http://schemas.microsoft.com/office/drawing/2014/main" id="{48DB4B7D-6E19-4B1E-A0ED-621919C15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52" name="Rectangle 25">
            <a:extLst>
              <a:ext uri="{FF2B5EF4-FFF2-40B4-BE49-F238E27FC236}">
                <a16:creationId xmlns:a16="http://schemas.microsoft.com/office/drawing/2014/main" id="{4CB196DE-BC07-4C0A-9A6F-6FFD5F775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3" name="Rectangle 27">
            <a:extLst>
              <a:ext uri="{FF2B5EF4-FFF2-40B4-BE49-F238E27FC236}">
                <a16:creationId xmlns:a16="http://schemas.microsoft.com/office/drawing/2014/main" id="{2C13C32D-C8E0-49CB-AF18-A6A13B7FE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4" name="Group 29">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1" name="Straight Connector 30">
              <a:extLst>
                <a:ext uri="{FF2B5EF4-FFF2-40B4-BE49-F238E27FC236}">
                  <a16:creationId xmlns:a16="http://schemas.microsoft.com/office/drawing/2014/main" id="{65E3DF13-4412-4927-AA38-F077B5A4CBD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9EC13-67CE-4C90-95BA-1F7D7F3D38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9492E-0F24-4A22-B24D-A110B4031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useBgFill="1">
        <p:nvSpPr>
          <p:cNvPr id="55" name="Rectangle 34">
            <a:extLst>
              <a:ext uri="{FF2B5EF4-FFF2-40B4-BE49-F238E27FC236}">
                <a16:creationId xmlns:a16="http://schemas.microsoft.com/office/drawing/2014/main" id="{AA4A3098-CB90-45FC-A5AF-2D899C844D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 t="-1" r="26747" b="-1"/>
          <a:stretch/>
        </p:blipFill>
        <p:spPr bwMode="auto">
          <a:xfrm>
            <a:off x="0" y="-14615"/>
            <a:ext cx="7513176" cy="6858000"/>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3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57" name="Rectangle 3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1124751" y="1943113"/>
            <a:ext cx="5120640" cy="2037810"/>
          </a:xfrm>
        </p:spPr>
        <p:txBody>
          <a:bodyPr vert="horz" lIns="91440" tIns="45720" rIns="91440" bIns="45720" rtlCol="0" anchor="ctr">
            <a:normAutofit/>
          </a:bodyPr>
          <a:lstStyle/>
          <a:p>
            <a:pPr algn="ctr" defTabSz="914400">
              <a:lnSpc>
                <a:spcPct val="83000"/>
              </a:lnSpc>
            </a:pPr>
            <a:r>
              <a:rPr lang="en-US" sz="3700" cap="all" spc="-100" dirty="0">
                <a:solidFill>
                  <a:schemeClr val="tx1"/>
                </a:solidFill>
              </a:rPr>
              <a:t>Stoke bishop Ward:</a:t>
            </a:r>
          </a:p>
        </p:txBody>
      </p:sp>
      <p:sp>
        <p:nvSpPr>
          <p:cNvPr id="58" name="Title 1">
            <a:extLst>
              <a:ext uri="{FF2B5EF4-FFF2-40B4-BE49-F238E27FC236}">
                <a16:creationId xmlns:a16="http://schemas.microsoft.com/office/drawing/2014/main" id="{8A8694F5-6C38-4CDB-A648-8AF636A4513B}"/>
              </a:ext>
            </a:extLst>
          </p:cNvPr>
          <p:cNvSpPr txBox="1">
            <a:spLocks/>
          </p:cNvSpPr>
          <p:nvPr/>
        </p:nvSpPr>
        <p:spPr>
          <a:xfrm>
            <a:off x="1103272" y="37931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endParaRPr lang="en-GB" sz="1800" cap="all" spc="-100" dirty="0">
              <a:solidFill>
                <a:schemeClr val="tx1"/>
              </a:solidFill>
            </a:endParaRPr>
          </a:p>
        </p:txBody>
      </p:sp>
      <p:sp>
        <p:nvSpPr>
          <p:cNvPr id="18" name="Title 1">
            <a:extLst>
              <a:ext uri="{FF2B5EF4-FFF2-40B4-BE49-F238E27FC236}">
                <a16:creationId xmlns:a16="http://schemas.microsoft.com/office/drawing/2014/main" id="{B1498C01-8FDA-4BCD-996A-FBCD4806DF47}"/>
              </a:ext>
            </a:extLst>
          </p:cNvPr>
          <p:cNvSpPr txBox="1">
            <a:spLocks/>
          </p:cNvSpPr>
          <p:nvPr/>
        </p:nvSpPr>
        <p:spPr>
          <a:xfrm>
            <a:off x="1179472" y="3755067"/>
            <a:ext cx="4980028"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r>
              <a:rPr lang="en-GB" sz="1800" cap="all" spc="-100" dirty="0">
                <a:solidFill>
                  <a:schemeClr val="tx1"/>
                </a:solidFill>
              </a:rPr>
              <a:t>Stoke Bishop, Sea Mills, Sneyd Park &amp; The downs</a:t>
            </a:r>
          </a:p>
        </p:txBody>
      </p:sp>
      <p:pic>
        <p:nvPicPr>
          <p:cNvPr id="4" name="Picture 3">
            <a:extLst>
              <a:ext uri="{FF2B5EF4-FFF2-40B4-BE49-F238E27FC236}">
                <a16:creationId xmlns:a16="http://schemas.microsoft.com/office/drawing/2014/main" id="{27C8B217-5083-4ECD-8778-4374C3BADB6D}"/>
              </a:ext>
            </a:extLst>
          </p:cNvPr>
          <p:cNvPicPr>
            <a:picLocks noChangeAspect="1"/>
          </p:cNvPicPr>
          <p:nvPr/>
        </p:nvPicPr>
        <p:blipFill>
          <a:blip r:embed="rId3"/>
          <a:stretch>
            <a:fillRect/>
          </a:stretch>
        </p:blipFill>
        <p:spPr>
          <a:xfrm>
            <a:off x="7493784" y="-14615"/>
            <a:ext cx="4871663" cy="6858000"/>
          </a:xfrm>
          <a:prstGeom prst="rect">
            <a:avLst/>
          </a:prstGeom>
        </p:spPr>
      </p:pic>
    </p:spTree>
    <p:extLst>
      <p:ext uri="{BB962C8B-B14F-4D97-AF65-F5344CB8AC3E}">
        <p14:creationId xmlns:p14="http://schemas.microsoft.com/office/powerpoint/2010/main" val="3472701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85064" y="0"/>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a:t>Stoke Bishop Ward:</a:t>
            </a:r>
          </a:p>
        </p:txBody>
      </p:sp>
      <p:grpSp>
        <p:nvGrpSpPr>
          <p:cNvPr id="3" name="Group 2">
            <a:extLst>
              <a:ext uri="{FF2B5EF4-FFF2-40B4-BE49-F238E27FC236}">
                <a16:creationId xmlns:a16="http://schemas.microsoft.com/office/drawing/2014/main" id="{8733D077-3D46-438F-A0E3-A5D348D006E1}"/>
              </a:ext>
            </a:extLst>
          </p:cNvPr>
          <p:cNvGrpSpPr/>
          <p:nvPr/>
        </p:nvGrpSpPr>
        <p:grpSpPr>
          <a:xfrm>
            <a:off x="210314" y="1907555"/>
            <a:ext cx="5847584" cy="4158878"/>
            <a:chOff x="210314" y="1855731"/>
            <a:chExt cx="5847584" cy="4158878"/>
          </a:xfrm>
        </p:grpSpPr>
        <p:sp>
          <p:nvSpPr>
            <p:cNvPr id="23" name="TextBox 22">
              <a:extLst>
                <a:ext uri="{FF2B5EF4-FFF2-40B4-BE49-F238E27FC236}">
                  <a16:creationId xmlns:a16="http://schemas.microsoft.com/office/drawing/2014/main" id="{3664FA4B-28A4-451E-A4DD-1D508C22411B}"/>
                </a:ext>
              </a:extLst>
            </p:cNvPr>
            <p:cNvSpPr txBox="1"/>
            <p:nvPr/>
          </p:nvSpPr>
          <p:spPr>
            <a:xfrm>
              <a:off x="679451" y="2411548"/>
              <a:ext cx="4873625" cy="3047244"/>
            </a:xfrm>
            <a:prstGeom prst="rect">
              <a:avLst/>
            </a:prstGeom>
            <a:noFill/>
          </p:spPr>
          <p:txBody>
            <a:bodyPr wrap="square" rtlCol="0">
              <a:spAutoFit/>
            </a:bodyPr>
            <a:lstStyle/>
            <a:p>
              <a:pPr algn="ctr"/>
              <a:r>
                <a:rPr lang="en-GB" sz="1801" b="1" dirty="0"/>
                <a:t>Great Things:</a:t>
              </a:r>
              <a:endParaRPr lang="en-GB" sz="1801" dirty="0"/>
            </a:p>
            <a:p>
              <a:pPr algn="ctr"/>
              <a:r>
                <a:rPr lang="en-GB" sz="1600" dirty="0"/>
                <a:t>Sociable and friendly, convenient stores on Druid Hill, green space and 2x nature reserves.</a:t>
              </a:r>
            </a:p>
            <a:p>
              <a:pPr algn="ctr"/>
              <a:endParaRPr lang="en-GB" sz="1600" dirty="0"/>
            </a:p>
            <a:p>
              <a:pPr algn="ctr"/>
              <a:r>
                <a:rPr lang="en-GB" sz="1600" b="1" dirty="0"/>
                <a:t>Ambition: </a:t>
              </a:r>
            </a:p>
            <a:p>
              <a:pPr algn="ctr"/>
              <a:r>
                <a:rPr lang="en-GB" sz="1600" dirty="0"/>
                <a:t>Worry about the proposed CAZ on Portway will divert traffic through the area.</a:t>
              </a:r>
            </a:p>
            <a:p>
              <a:pPr algn="ctr"/>
              <a:r>
                <a:rPr lang="en-GB" sz="1600" dirty="0"/>
                <a:t>Speeding is an issue on main rds.</a:t>
              </a:r>
            </a:p>
            <a:p>
              <a:pPr algn="ctr"/>
              <a:r>
                <a:rPr lang="en-GB" sz="1600" dirty="0"/>
                <a:t>Loniness amongst older residents.</a:t>
              </a:r>
            </a:p>
            <a:p>
              <a:pPr algn="ctr"/>
              <a:r>
                <a:rPr lang="en-GB" sz="1600" dirty="0"/>
                <a:t>Fly tipping.</a:t>
              </a:r>
            </a:p>
            <a:p>
              <a:pPr algn="ctr"/>
              <a:endParaRPr lang="en-GB" sz="1600" dirty="0"/>
            </a:p>
            <a:p>
              <a:pPr algn="ctr"/>
              <a:r>
                <a:rPr lang="en-GB" sz="1401" b="1" dirty="0"/>
                <a:t>Peter weeks - Resident</a:t>
              </a:r>
            </a:p>
          </p:txBody>
        </p:sp>
        <p:sp>
          <p:nvSpPr>
            <p:cNvPr id="2" name="Speech Bubble: Oval 1">
              <a:extLst>
                <a:ext uri="{FF2B5EF4-FFF2-40B4-BE49-F238E27FC236}">
                  <a16:creationId xmlns:a16="http://schemas.microsoft.com/office/drawing/2014/main" id="{706EAEFB-6FC1-4621-9A11-EF3C5B3951B2}"/>
                </a:ext>
              </a:extLst>
            </p:cNvPr>
            <p:cNvSpPr/>
            <p:nvPr/>
          </p:nvSpPr>
          <p:spPr>
            <a:xfrm>
              <a:off x="210314" y="1855731"/>
              <a:ext cx="5847584" cy="4158878"/>
            </a:xfrm>
            <a:prstGeom prst="wedgeEllipseCallout">
              <a:avLst>
                <a:gd name="adj1" fmla="val 68647"/>
                <a:gd name="adj2" fmla="val 42346"/>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2050" name="Picture 2" descr="Downs Water Tower - YouTube">
            <a:extLst>
              <a:ext uri="{FF2B5EF4-FFF2-40B4-BE49-F238E27FC236}">
                <a16:creationId xmlns:a16="http://schemas.microsoft.com/office/drawing/2014/main" id="{924B63E8-6587-4C21-B531-3CF4D7B745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8676" y="691014"/>
            <a:ext cx="3437861" cy="25783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neyd Park &amp; Stoke Bishop | Hopewell">
            <a:extLst>
              <a:ext uri="{FF2B5EF4-FFF2-40B4-BE49-F238E27FC236}">
                <a16:creationId xmlns:a16="http://schemas.microsoft.com/office/drawing/2014/main" id="{9C3464F3-6DF7-4969-A20E-6F3394BF09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3665" y="3733757"/>
            <a:ext cx="3863904" cy="2747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0864174"/>
      </p:ext>
    </p:extLst>
  </p:cSld>
  <p:clrMapOvr>
    <a:masterClrMapping/>
  </p:clrMapOvr>
  <mc:AlternateContent xmlns:mc="http://schemas.openxmlformats.org/markup-compatibility/2006" xmlns:p14="http://schemas.microsoft.com/office/powerpoint/2010/main">
    <mc:Choice Requires="p14">
      <p:transition spd="slow" p14:dur="1600" advTm="20000">
        <p14:prism isContent="1" isInverted="1"/>
      </p:transition>
    </mc:Choice>
    <mc:Fallback xmlns="">
      <p:transition spd="slow" advTm="2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circle(in)">
                                      <p:cBhvr>
                                        <p:cTn id="17" dur="2000"/>
                                        <p:tgtEl>
                                          <p:spTgt spid="2050"/>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circle(in)">
                                      <p:cBhvr>
                                        <p:cTn id="21"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21">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3">
            <a:extLst>
              <a:ext uri="{FF2B5EF4-FFF2-40B4-BE49-F238E27FC236}">
                <a16:creationId xmlns:a16="http://schemas.microsoft.com/office/drawing/2014/main" id="{48DB4B7D-6E19-4B1E-A0ED-621919C15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52" name="Rectangle 25">
            <a:extLst>
              <a:ext uri="{FF2B5EF4-FFF2-40B4-BE49-F238E27FC236}">
                <a16:creationId xmlns:a16="http://schemas.microsoft.com/office/drawing/2014/main" id="{4CB196DE-BC07-4C0A-9A6F-6FFD5F775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3" name="Rectangle 27">
            <a:extLst>
              <a:ext uri="{FF2B5EF4-FFF2-40B4-BE49-F238E27FC236}">
                <a16:creationId xmlns:a16="http://schemas.microsoft.com/office/drawing/2014/main" id="{2C13C32D-C8E0-49CB-AF18-A6A13B7FE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4" name="Group 29">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1" name="Straight Connector 30">
              <a:extLst>
                <a:ext uri="{FF2B5EF4-FFF2-40B4-BE49-F238E27FC236}">
                  <a16:creationId xmlns:a16="http://schemas.microsoft.com/office/drawing/2014/main" id="{65E3DF13-4412-4927-AA38-F077B5A4CBD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9EC13-67CE-4C90-95BA-1F7D7F3D38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9492E-0F24-4A22-B24D-A110B4031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useBgFill="1">
        <p:nvSpPr>
          <p:cNvPr id="55" name="Rectangle 34">
            <a:extLst>
              <a:ext uri="{FF2B5EF4-FFF2-40B4-BE49-F238E27FC236}">
                <a16:creationId xmlns:a16="http://schemas.microsoft.com/office/drawing/2014/main" id="{AA4A3098-CB90-45FC-A5AF-2D899C844D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 t="-1" r="26747" b="-1"/>
          <a:stretch/>
        </p:blipFill>
        <p:spPr bwMode="auto">
          <a:xfrm>
            <a:off x="21478" y="14615"/>
            <a:ext cx="7513176" cy="6858000"/>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3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57" name="Rectangle 3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1124751" y="1943113"/>
            <a:ext cx="5120640" cy="2037810"/>
          </a:xfrm>
        </p:spPr>
        <p:txBody>
          <a:bodyPr vert="horz" lIns="91440" tIns="45720" rIns="91440" bIns="45720" rtlCol="0" anchor="ctr">
            <a:normAutofit/>
          </a:bodyPr>
          <a:lstStyle/>
          <a:p>
            <a:pPr algn="ctr" defTabSz="914400">
              <a:lnSpc>
                <a:spcPct val="83000"/>
              </a:lnSpc>
            </a:pPr>
            <a:r>
              <a:rPr lang="en-US" sz="3700" cap="all" spc="-100" dirty="0">
                <a:solidFill>
                  <a:schemeClr val="tx1"/>
                </a:solidFill>
              </a:rPr>
              <a:t>Westbury-on-</a:t>
            </a:r>
            <a:r>
              <a:rPr lang="en-US" sz="3700" cap="all" spc="-100" dirty="0" err="1">
                <a:solidFill>
                  <a:schemeClr val="tx1"/>
                </a:solidFill>
              </a:rPr>
              <a:t>Trym</a:t>
            </a:r>
            <a:r>
              <a:rPr lang="en-US" sz="3700" cap="all" spc="-100" dirty="0">
                <a:solidFill>
                  <a:schemeClr val="tx1"/>
                </a:solidFill>
              </a:rPr>
              <a:t> &amp; Henleaze Ward:</a:t>
            </a:r>
          </a:p>
        </p:txBody>
      </p:sp>
      <p:sp>
        <p:nvSpPr>
          <p:cNvPr id="58" name="Title 1">
            <a:extLst>
              <a:ext uri="{FF2B5EF4-FFF2-40B4-BE49-F238E27FC236}">
                <a16:creationId xmlns:a16="http://schemas.microsoft.com/office/drawing/2014/main" id="{8A8694F5-6C38-4CDB-A648-8AF636A4513B}"/>
              </a:ext>
            </a:extLst>
          </p:cNvPr>
          <p:cNvSpPr txBox="1">
            <a:spLocks/>
          </p:cNvSpPr>
          <p:nvPr/>
        </p:nvSpPr>
        <p:spPr>
          <a:xfrm>
            <a:off x="1103272" y="37931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endParaRPr lang="en-GB" sz="1800" cap="all" spc="-100" dirty="0">
              <a:solidFill>
                <a:schemeClr val="tx1"/>
              </a:solidFill>
            </a:endParaRPr>
          </a:p>
        </p:txBody>
      </p:sp>
      <p:sp>
        <p:nvSpPr>
          <p:cNvPr id="18" name="Title 1">
            <a:extLst>
              <a:ext uri="{FF2B5EF4-FFF2-40B4-BE49-F238E27FC236}">
                <a16:creationId xmlns:a16="http://schemas.microsoft.com/office/drawing/2014/main" id="{B1498C01-8FDA-4BCD-996A-FBCD4806DF47}"/>
              </a:ext>
            </a:extLst>
          </p:cNvPr>
          <p:cNvSpPr txBox="1">
            <a:spLocks/>
          </p:cNvSpPr>
          <p:nvPr/>
        </p:nvSpPr>
        <p:spPr>
          <a:xfrm>
            <a:off x="1179472" y="3755067"/>
            <a:ext cx="4980028"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r>
              <a:rPr lang="en-GB" sz="1800" cap="all" spc="-100" dirty="0">
                <a:solidFill>
                  <a:schemeClr val="tx1"/>
                </a:solidFill>
              </a:rPr>
              <a:t>Westbury-on-</a:t>
            </a:r>
            <a:r>
              <a:rPr lang="en-GB" sz="1800" cap="all" spc="-100" dirty="0" err="1">
                <a:solidFill>
                  <a:schemeClr val="tx1"/>
                </a:solidFill>
              </a:rPr>
              <a:t>trym</a:t>
            </a:r>
            <a:r>
              <a:rPr lang="en-GB" sz="1800" cap="all" spc="-100" dirty="0">
                <a:solidFill>
                  <a:schemeClr val="tx1"/>
                </a:solidFill>
              </a:rPr>
              <a:t>, </a:t>
            </a:r>
            <a:r>
              <a:rPr lang="en-GB" sz="1800" cap="all" spc="-100" dirty="0" err="1">
                <a:solidFill>
                  <a:schemeClr val="tx1"/>
                </a:solidFill>
              </a:rPr>
              <a:t>westbury</a:t>
            </a:r>
            <a:r>
              <a:rPr lang="en-GB" sz="1800" cap="all" spc="-100" dirty="0">
                <a:solidFill>
                  <a:schemeClr val="tx1"/>
                </a:solidFill>
              </a:rPr>
              <a:t> park &amp; Henleaze </a:t>
            </a:r>
          </a:p>
        </p:txBody>
      </p:sp>
      <p:pic>
        <p:nvPicPr>
          <p:cNvPr id="2" name="Picture 1">
            <a:extLst>
              <a:ext uri="{FF2B5EF4-FFF2-40B4-BE49-F238E27FC236}">
                <a16:creationId xmlns:a16="http://schemas.microsoft.com/office/drawing/2014/main" id="{920AF978-7EAA-401F-BB85-2F459CC5E3A7}"/>
              </a:ext>
            </a:extLst>
          </p:cNvPr>
          <p:cNvPicPr>
            <a:picLocks noChangeAspect="1"/>
          </p:cNvPicPr>
          <p:nvPr/>
        </p:nvPicPr>
        <p:blipFill>
          <a:blip r:embed="rId3"/>
          <a:stretch>
            <a:fillRect/>
          </a:stretch>
        </p:blipFill>
        <p:spPr>
          <a:xfrm>
            <a:off x="7519083" y="1915"/>
            <a:ext cx="4870299" cy="6858000"/>
          </a:xfrm>
          <a:prstGeom prst="rect">
            <a:avLst/>
          </a:prstGeom>
        </p:spPr>
      </p:pic>
    </p:spTree>
    <p:extLst>
      <p:ext uri="{BB962C8B-B14F-4D97-AF65-F5344CB8AC3E}">
        <p14:creationId xmlns:p14="http://schemas.microsoft.com/office/powerpoint/2010/main" val="25749128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Tm="8000">
        <p:fade/>
      </p:transition>
    </mc:Choice>
    <mc:Fallback xmlns="">
      <p:transition spd="med" advTm="8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500" y="-246326"/>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a:t>Westbury-on-</a:t>
            </a:r>
            <a:r>
              <a:rPr lang="en-US" b="1" dirty="0" err="1"/>
              <a:t>Trym</a:t>
            </a:r>
            <a:r>
              <a:rPr lang="en-US" b="1" dirty="0"/>
              <a:t> &amp; Henleaze Ward:</a:t>
            </a:r>
          </a:p>
        </p:txBody>
      </p:sp>
      <p:grpSp>
        <p:nvGrpSpPr>
          <p:cNvPr id="2" name="Group 1">
            <a:extLst>
              <a:ext uri="{FF2B5EF4-FFF2-40B4-BE49-F238E27FC236}">
                <a16:creationId xmlns:a16="http://schemas.microsoft.com/office/drawing/2014/main" id="{EF6D900C-8236-46A8-A0AD-47E50695E8D9}"/>
              </a:ext>
            </a:extLst>
          </p:cNvPr>
          <p:cNvGrpSpPr/>
          <p:nvPr/>
        </p:nvGrpSpPr>
        <p:grpSpPr>
          <a:xfrm>
            <a:off x="287081" y="1360967"/>
            <a:ext cx="6960780" cy="5369069"/>
            <a:chOff x="287081" y="1222744"/>
            <a:chExt cx="6960780" cy="5369069"/>
          </a:xfrm>
        </p:grpSpPr>
        <p:sp>
          <p:nvSpPr>
            <p:cNvPr id="23" name="TextBox 22">
              <a:extLst>
                <a:ext uri="{FF2B5EF4-FFF2-40B4-BE49-F238E27FC236}">
                  <a16:creationId xmlns:a16="http://schemas.microsoft.com/office/drawing/2014/main" id="{3664FA4B-28A4-451E-A4DD-1D508C22411B}"/>
                </a:ext>
              </a:extLst>
            </p:cNvPr>
            <p:cNvSpPr txBox="1"/>
            <p:nvPr/>
          </p:nvSpPr>
          <p:spPr>
            <a:xfrm>
              <a:off x="1377078" y="1673849"/>
              <a:ext cx="4873625" cy="4524572"/>
            </a:xfrm>
            <a:prstGeom prst="rect">
              <a:avLst/>
            </a:prstGeom>
            <a:noFill/>
          </p:spPr>
          <p:txBody>
            <a:bodyPr wrap="square" rtlCol="0">
              <a:spAutoFit/>
            </a:bodyPr>
            <a:lstStyle/>
            <a:p>
              <a:pPr algn="ctr"/>
              <a:r>
                <a:rPr lang="en-GB" sz="1801" b="1" dirty="0"/>
                <a:t>Great Things about Westbury-on-</a:t>
              </a:r>
              <a:r>
                <a:rPr lang="en-GB" sz="1801" b="1" dirty="0" err="1"/>
                <a:t>Trym</a:t>
              </a:r>
              <a:r>
                <a:rPr lang="en-GB" sz="1801" b="1" dirty="0"/>
                <a:t>:</a:t>
              </a:r>
              <a:endParaRPr lang="en-GB" sz="1801" dirty="0"/>
            </a:p>
            <a:p>
              <a:pPr algn="ctr"/>
              <a:r>
                <a:rPr lang="en-GB" sz="1600" dirty="0"/>
                <a:t>Westbury in bloom, really brightens up the community. We are so lucky to be surrounded by lots of green spaces and parks, we have footpaths to Blaise, </a:t>
              </a:r>
              <a:r>
                <a:rPr lang="en-GB" sz="1600" dirty="0" err="1"/>
                <a:t>Badocks</a:t>
              </a:r>
              <a:r>
                <a:rPr lang="en-GB" sz="1600" dirty="0"/>
                <a:t> woods and </a:t>
              </a:r>
              <a:r>
                <a:rPr lang="en-GB" sz="1600" dirty="0" err="1"/>
                <a:t>Canford</a:t>
              </a:r>
              <a:r>
                <a:rPr lang="en-GB" sz="1600" dirty="0"/>
                <a:t> park.</a:t>
              </a:r>
            </a:p>
            <a:p>
              <a:pPr algn="ctr"/>
              <a:endParaRPr lang="en-GB" sz="1600" dirty="0"/>
            </a:p>
            <a:p>
              <a:pPr algn="ctr"/>
              <a:r>
                <a:rPr lang="en-GB" sz="1600" b="1" dirty="0"/>
                <a:t>Improvements/Ambition: </a:t>
              </a:r>
            </a:p>
            <a:p>
              <a:pPr algn="ctr"/>
              <a:r>
                <a:rPr lang="en-GB" sz="1600" dirty="0"/>
                <a:t>Traffic concerns </a:t>
              </a:r>
              <a:r>
                <a:rPr lang="en-GB" sz="1600" dirty="0" err="1"/>
                <a:t>esp</a:t>
              </a:r>
              <a:r>
                <a:rPr lang="en-GB" sz="1600" dirty="0"/>
                <a:t> anxiety around the new cribs causeway development and how that will effect the community e.g. bus lane.</a:t>
              </a:r>
            </a:p>
            <a:p>
              <a:pPr algn="ctr"/>
              <a:r>
                <a:rPr lang="en-GB" sz="1600" dirty="0"/>
                <a:t>Clean air zone may also have a knock on effect with re-directing traffic through other communities.</a:t>
              </a:r>
            </a:p>
            <a:p>
              <a:pPr algn="ctr"/>
              <a:r>
                <a:rPr lang="en-GB" sz="1600" dirty="0"/>
                <a:t>Parking issues, where workers from town will park in WOT and catch a bus to town to avoid permit parking.</a:t>
              </a:r>
            </a:p>
            <a:p>
              <a:pPr algn="ctr"/>
              <a:endParaRPr lang="en-GB" sz="1600" dirty="0"/>
            </a:p>
            <a:p>
              <a:pPr algn="ctr"/>
              <a:r>
                <a:rPr lang="en-GB" sz="1401" b="1" dirty="0"/>
                <a:t>Jane Plummer – Resident/Westbury in Bloom</a:t>
              </a:r>
            </a:p>
          </p:txBody>
        </p:sp>
        <p:sp>
          <p:nvSpPr>
            <p:cNvPr id="8" name="Speech Bubble: Oval 7">
              <a:extLst>
                <a:ext uri="{FF2B5EF4-FFF2-40B4-BE49-F238E27FC236}">
                  <a16:creationId xmlns:a16="http://schemas.microsoft.com/office/drawing/2014/main" id="{6DEF7DC2-56D0-428A-8B6D-F1B1701A4961}"/>
                </a:ext>
              </a:extLst>
            </p:cNvPr>
            <p:cNvSpPr/>
            <p:nvPr/>
          </p:nvSpPr>
          <p:spPr>
            <a:xfrm>
              <a:off x="287081" y="1222744"/>
              <a:ext cx="6960780" cy="5369069"/>
            </a:xfrm>
            <a:prstGeom prst="wedgeEllipseCallout">
              <a:avLst>
                <a:gd name="adj1" fmla="val 68647"/>
                <a:gd name="adj2" fmla="val 42346"/>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7174" name="Picture 6" descr="Westbury on Trym | Hopewell">
            <a:extLst>
              <a:ext uri="{FF2B5EF4-FFF2-40B4-BE49-F238E27FC236}">
                <a16:creationId xmlns:a16="http://schemas.microsoft.com/office/drawing/2014/main" id="{7D35D900-7133-4838-A8CD-73B11096AA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768" r="15393"/>
          <a:stretch/>
        </p:blipFill>
        <p:spPr bwMode="auto">
          <a:xfrm>
            <a:off x="9621225" y="2509984"/>
            <a:ext cx="2392325" cy="2365851"/>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Westbury on Trym Society: Society Activities">
            <a:extLst>
              <a:ext uri="{FF2B5EF4-FFF2-40B4-BE49-F238E27FC236}">
                <a16:creationId xmlns:a16="http://schemas.microsoft.com/office/drawing/2014/main" id="{B0DEA4AC-880D-4041-B7F5-CB7F3557C1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291774">
            <a:off x="7133340" y="943471"/>
            <a:ext cx="3185323" cy="238899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Business owners in north Bristol say they don't know who they're voting for  next week - Bristol Live">
            <a:extLst>
              <a:ext uri="{FF2B5EF4-FFF2-40B4-BE49-F238E27FC236}">
                <a16:creationId xmlns:a16="http://schemas.microsoft.com/office/drawing/2014/main" id="{4568BF7D-125C-4FC1-8AAA-B230DE57B1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88112">
            <a:off x="7757541" y="4590372"/>
            <a:ext cx="2913707" cy="1937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5722292"/>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circle(in)">
                                      <p:cBhvr>
                                        <p:cTn id="17" dur="2000"/>
                                        <p:tgtEl>
                                          <p:spTgt spid="7174"/>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7170"/>
                                        </p:tgtEl>
                                        <p:attrNameLst>
                                          <p:attrName>style.visibility</p:attrName>
                                        </p:attrNameLst>
                                      </p:cBhvr>
                                      <p:to>
                                        <p:strVal val="visible"/>
                                      </p:to>
                                    </p:set>
                                    <p:animEffect transition="in" filter="circle(in)">
                                      <p:cBhvr>
                                        <p:cTn id="21" dur="2000"/>
                                        <p:tgtEl>
                                          <p:spTgt spid="7170"/>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7172"/>
                                        </p:tgtEl>
                                        <p:attrNameLst>
                                          <p:attrName>style.visibility</p:attrName>
                                        </p:attrNameLst>
                                      </p:cBhvr>
                                      <p:to>
                                        <p:strVal val="visible"/>
                                      </p:to>
                                    </p:set>
                                    <p:animEffect transition="in" filter="circle(in)">
                                      <p:cBhvr>
                                        <p:cTn id="25"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3">
            <a:alphaModFix amt="20000"/>
            <a:extLst>
              <a:ext uri="{28A0092B-C50C-407E-A947-70E740481C1C}">
                <a14:useLocalDpi xmlns:a14="http://schemas.microsoft.com/office/drawing/2010/main" val="0"/>
              </a:ext>
            </a:extLst>
          </a:blip>
          <a:srcRect t="4776" r="8657" b="18824"/>
          <a:stretch/>
        </p:blipFill>
        <p:spPr bwMode="auto">
          <a:xfrm>
            <a:off x="-63500" y="0"/>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a:t>Westbury-on-</a:t>
            </a:r>
            <a:r>
              <a:rPr lang="en-US" b="1" dirty="0" err="1"/>
              <a:t>Trym</a:t>
            </a:r>
            <a:r>
              <a:rPr lang="en-US" b="1" dirty="0"/>
              <a:t> &amp; Henleaze Ward:</a:t>
            </a:r>
          </a:p>
        </p:txBody>
      </p:sp>
      <p:pic>
        <p:nvPicPr>
          <p:cNvPr id="5122" name="Picture 2" descr="Westbury Park Primary School, Bristol BS6">
            <a:extLst>
              <a:ext uri="{FF2B5EF4-FFF2-40B4-BE49-F238E27FC236}">
                <a16:creationId xmlns:a16="http://schemas.microsoft.com/office/drawing/2014/main" id="{EDBE4400-0CA2-4672-A56B-68116ADCF9F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293" b="8144"/>
          <a:stretch/>
        </p:blipFill>
        <p:spPr bwMode="auto">
          <a:xfrm>
            <a:off x="7373141" y="1267584"/>
            <a:ext cx="2427768" cy="161861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oldharbour Road BS6 - Home | Facebook">
            <a:extLst>
              <a:ext uri="{FF2B5EF4-FFF2-40B4-BE49-F238E27FC236}">
                <a16:creationId xmlns:a16="http://schemas.microsoft.com/office/drawing/2014/main" id="{0411AA64-D59E-4099-8174-099C42BDC7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52990" y="2680322"/>
            <a:ext cx="2628900" cy="174307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MF228 White Tree Roundabout | Bristol image">
            <a:extLst>
              <a:ext uri="{FF2B5EF4-FFF2-40B4-BE49-F238E27FC236}">
                <a16:creationId xmlns:a16="http://schemas.microsoft.com/office/drawing/2014/main" id="{B3667AC9-AD36-4491-8F4D-F0D6A0E020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989200">
            <a:off x="8306268" y="4421367"/>
            <a:ext cx="2534979" cy="1689986"/>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C366DF67-8BBF-4355-9E35-883B07686F79}"/>
              </a:ext>
            </a:extLst>
          </p:cNvPr>
          <p:cNvGrpSpPr/>
          <p:nvPr/>
        </p:nvGrpSpPr>
        <p:grpSpPr>
          <a:xfrm>
            <a:off x="440878" y="1267584"/>
            <a:ext cx="6701699" cy="5055863"/>
            <a:chOff x="287080" y="1525676"/>
            <a:chExt cx="6701699" cy="5055863"/>
          </a:xfrm>
        </p:grpSpPr>
        <p:sp>
          <p:nvSpPr>
            <p:cNvPr id="23" name="TextBox 22">
              <a:extLst>
                <a:ext uri="{FF2B5EF4-FFF2-40B4-BE49-F238E27FC236}">
                  <a16:creationId xmlns:a16="http://schemas.microsoft.com/office/drawing/2014/main" id="{3664FA4B-28A4-451E-A4DD-1D508C22411B}"/>
                </a:ext>
              </a:extLst>
            </p:cNvPr>
            <p:cNvSpPr txBox="1"/>
            <p:nvPr/>
          </p:nvSpPr>
          <p:spPr>
            <a:xfrm>
              <a:off x="1093714" y="1987859"/>
              <a:ext cx="5091330" cy="4378378"/>
            </a:xfrm>
            <a:prstGeom prst="rect">
              <a:avLst/>
            </a:prstGeom>
            <a:noFill/>
          </p:spPr>
          <p:txBody>
            <a:bodyPr wrap="square" rtlCol="0">
              <a:spAutoFit/>
            </a:bodyPr>
            <a:lstStyle/>
            <a:p>
              <a:pPr algn="ctr"/>
              <a:r>
                <a:rPr lang="en-GB" sz="1801" b="1" dirty="0"/>
                <a:t>Great Things about Westbury Park:</a:t>
              </a:r>
              <a:endParaRPr lang="en-GB" sz="1801" dirty="0"/>
            </a:p>
            <a:p>
              <a:pPr algn="ctr"/>
              <a:r>
                <a:rPr lang="en-GB" sz="1600" dirty="0"/>
                <a:t>Westbury Park is a strong community, based around an excellent primary school, a united parish and two shopping parades in North View and Coldharbour Road. We are lucky to have easy access to the Downs, a good bus service from White Tree and some excellent restaurants and cafes. </a:t>
              </a:r>
            </a:p>
            <a:p>
              <a:pPr algn="ctr"/>
              <a:endParaRPr lang="en-GB" sz="1050" dirty="0"/>
            </a:p>
            <a:p>
              <a:pPr algn="ctr"/>
              <a:r>
                <a:rPr lang="en-GB" sz="1600" b="1" dirty="0"/>
                <a:t>Ambition: </a:t>
              </a:r>
            </a:p>
            <a:p>
              <a:pPr algn="ctr"/>
              <a:r>
                <a:rPr lang="en-GB" sz="1600" dirty="0"/>
                <a:t>The big planning issue of the last few years has been a half-built office and flat development at 99 Devonshire Road; work has restarted last week. A key planning issue for the future is the development at the Aurora St Christopher's site. The Westbury Park Community Association has been active in working on both issues.</a:t>
              </a:r>
            </a:p>
            <a:p>
              <a:pPr algn="ctr"/>
              <a:endParaRPr lang="en-GB" sz="1200" dirty="0"/>
            </a:p>
            <a:p>
              <a:pPr algn="ctr"/>
              <a:r>
                <a:rPr lang="en-GB" sz="1401" b="1" dirty="0"/>
                <a:t>Westbury Park Community Association</a:t>
              </a:r>
            </a:p>
          </p:txBody>
        </p:sp>
        <p:sp>
          <p:nvSpPr>
            <p:cNvPr id="14" name="Speech Bubble: Oval 13">
              <a:extLst>
                <a:ext uri="{FF2B5EF4-FFF2-40B4-BE49-F238E27FC236}">
                  <a16:creationId xmlns:a16="http://schemas.microsoft.com/office/drawing/2014/main" id="{F4072BBB-8FF9-4BC1-97BB-655C714D0036}"/>
                </a:ext>
              </a:extLst>
            </p:cNvPr>
            <p:cNvSpPr/>
            <p:nvPr/>
          </p:nvSpPr>
          <p:spPr>
            <a:xfrm>
              <a:off x="287080" y="1525676"/>
              <a:ext cx="6701699" cy="5055863"/>
            </a:xfrm>
            <a:prstGeom prst="wedgeEllipseCallout">
              <a:avLst>
                <a:gd name="adj1" fmla="val 68647"/>
                <a:gd name="adj2" fmla="val 42346"/>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502667473"/>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5122"/>
                                        </p:tgtEl>
                                        <p:attrNameLst>
                                          <p:attrName>style.visibility</p:attrName>
                                        </p:attrNameLst>
                                      </p:cBhvr>
                                      <p:to>
                                        <p:strVal val="visible"/>
                                      </p:to>
                                    </p:set>
                                    <p:animEffect transition="in" filter="circle(in)">
                                      <p:cBhvr>
                                        <p:cTn id="17" dur="2000"/>
                                        <p:tgtEl>
                                          <p:spTgt spid="5122"/>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5126"/>
                                        </p:tgtEl>
                                        <p:attrNameLst>
                                          <p:attrName>style.visibility</p:attrName>
                                        </p:attrNameLst>
                                      </p:cBhvr>
                                      <p:to>
                                        <p:strVal val="visible"/>
                                      </p:to>
                                    </p:set>
                                    <p:animEffect transition="in" filter="circle(in)">
                                      <p:cBhvr>
                                        <p:cTn id="21" dur="2000"/>
                                        <p:tgtEl>
                                          <p:spTgt spid="5126"/>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5124"/>
                                        </p:tgtEl>
                                        <p:attrNameLst>
                                          <p:attrName>style.visibility</p:attrName>
                                        </p:attrNameLst>
                                      </p:cBhvr>
                                      <p:to>
                                        <p:strVal val="visible"/>
                                      </p:to>
                                    </p:set>
                                    <p:animEffect transition="in" filter="circle(in)">
                                      <p:cBhvr>
                                        <p:cTn id="25"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498" y="25401"/>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a:t>Westbury-on-</a:t>
            </a:r>
            <a:r>
              <a:rPr lang="en-US" b="1" dirty="0" err="1"/>
              <a:t>Trym</a:t>
            </a:r>
            <a:r>
              <a:rPr lang="en-US" b="1" dirty="0"/>
              <a:t> &amp; Henleaze Ward:</a:t>
            </a:r>
          </a:p>
        </p:txBody>
      </p:sp>
      <p:grpSp>
        <p:nvGrpSpPr>
          <p:cNvPr id="2" name="Group 1">
            <a:extLst>
              <a:ext uri="{FF2B5EF4-FFF2-40B4-BE49-F238E27FC236}">
                <a16:creationId xmlns:a16="http://schemas.microsoft.com/office/drawing/2014/main" id="{2921748A-B755-4599-896F-EECF546B516B}"/>
              </a:ext>
            </a:extLst>
          </p:cNvPr>
          <p:cNvGrpSpPr/>
          <p:nvPr/>
        </p:nvGrpSpPr>
        <p:grpSpPr>
          <a:xfrm>
            <a:off x="210314" y="2218294"/>
            <a:ext cx="5847584" cy="4158878"/>
            <a:chOff x="210314" y="2218294"/>
            <a:chExt cx="5847584" cy="4158878"/>
          </a:xfrm>
        </p:grpSpPr>
        <p:sp>
          <p:nvSpPr>
            <p:cNvPr id="23" name="TextBox 22">
              <a:extLst>
                <a:ext uri="{FF2B5EF4-FFF2-40B4-BE49-F238E27FC236}">
                  <a16:creationId xmlns:a16="http://schemas.microsoft.com/office/drawing/2014/main" id="{3664FA4B-28A4-451E-A4DD-1D508C22411B}"/>
                </a:ext>
              </a:extLst>
            </p:cNvPr>
            <p:cNvSpPr txBox="1"/>
            <p:nvPr/>
          </p:nvSpPr>
          <p:spPr>
            <a:xfrm>
              <a:off x="737399" y="2715056"/>
              <a:ext cx="4873625" cy="3293466"/>
            </a:xfrm>
            <a:prstGeom prst="rect">
              <a:avLst/>
            </a:prstGeom>
            <a:noFill/>
          </p:spPr>
          <p:txBody>
            <a:bodyPr wrap="square" rtlCol="0">
              <a:spAutoFit/>
            </a:bodyPr>
            <a:lstStyle/>
            <a:p>
              <a:pPr algn="ctr"/>
              <a:r>
                <a:rPr lang="en-GB" sz="1801" b="1" dirty="0"/>
                <a:t>Great Things about Henleaze:</a:t>
              </a:r>
              <a:endParaRPr lang="en-GB" sz="1801" dirty="0"/>
            </a:p>
            <a:p>
              <a:pPr algn="ctr"/>
              <a:r>
                <a:rPr lang="en-GB" dirty="0"/>
                <a:t>The area is a great place in which to live and work.  There is a good variety of local shops.</a:t>
              </a:r>
            </a:p>
            <a:p>
              <a:pPr algn="ctr"/>
              <a:endParaRPr lang="en-GB" sz="1600" b="1" dirty="0"/>
            </a:p>
            <a:p>
              <a:pPr algn="ctr"/>
              <a:r>
                <a:rPr lang="en-GB" sz="1600" b="1" dirty="0"/>
                <a:t>Ambition: </a:t>
              </a:r>
            </a:p>
            <a:p>
              <a:pPr algn="ctr"/>
              <a:r>
                <a:rPr lang="en-GB" dirty="0"/>
                <a:t>Environmental issues are a priority.  There are concerns about the impact (traffic, pollution etc) on the area of the new properties being built in and around Cribbs Causeway.</a:t>
              </a:r>
            </a:p>
            <a:p>
              <a:pPr algn="ctr"/>
              <a:endParaRPr lang="en-GB" dirty="0"/>
            </a:p>
            <a:p>
              <a:pPr algn="ctr"/>
              <a:r>
                <a:rPr lang="en-GB" sz="1401" b="1" dirty="0"/>
                <a:t>Henleaze Society</a:t>
              </a:r>
            </a:p>
          </p:txBody>
        </p:sp>
        <p:sp>
          <p:nvSpPr>
            <p:cNvPr id="8" name="Speech Bubble: Oval 7">
              <a:extLst>
                <a:ext uri="{FF2B5EF4-FFF2-40B4-BE49-F238E27FC236}">
                  <a16:creationId xmlns:a16="http://schemas.microsoft.com/office/drawing/2014/main" id="{82D52EB0-73DF-4C6F-BE8C-EF4357DF983B}"/>
                </a:ext>
              </a:extLst>
            </p:cNvPr>
            <p:cNvSpPr/>
            <p:nvPr/>
          </p:nvSpPr>
          <p:spPr>
            <a:xfrm>
              <a:off x="210314" y="2218294"/>
              <a:ext cx="5847584" cy="4158878"/>
            </a:xfrm>
            <a:prstGeom prst="wedgeEllipseCallout">
              <a:avLst>
                <a:gd name="adj1" fmla="val 68647"/>
                <a:gd name="adj2" fmla="val 42346"/>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6146" name="Picture 2" descr="Henleaze, Bristol | Nick | Flickr">
            <a:extLst>
              <a:ext uri="{FF2B5EF4-FFF2-40B4-BE49-F238E27FC236}">
                <a16:creationId xmlns:a16="http://schemas.microsoft.com/office/drawing/2014/main" id="{3B9115C2-4279-42A9-93F9-7C226FE752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1065" y="1581121"/>
            <a:ext cx="2078863" cy="369575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St Peter, Henleaze, Bristol | A large suburban church by A R… | Flickr">
            <a:extLst>
              <a:ext uri="{FF2B5EF4-FFF2-40B4-BE49-F238E27FC236}">
                <a16:creationId xmlns:a16="http://schemas.microsoft.com/office/drawing/2014/main" id="{DEAB2989-A396-4322-8A06-96B2C374B9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892197">
            <a:off x="7277044" y="4048827"/>
            <a:ext cx="3135598" cy="2351699"/>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Old Quarry Park, Henleaze, Bristol | Bristol, Park, Local history">
            <a:extLst>
              <a:ext uri="{FF2B5EF4-FFF2-40B4-BE49-F238E27FC236}">
                <a16:creationId xmlns:a16="http://schemas.microsoft.com/office/drawing/2014/main" id="{71896CBD-5301-4CC9-AE27-7873334C71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664675">
            <a:off x="8241575" y="1187971"/>
            <a:ext cx="3027625" cy="2270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686789"/>
      </p:ext>
    </p:extLst>
  </p:cSld>
  <p:clrMapOvr>
    <a:masterClrMapping/>
  </p:clrMapOvr>
  <mc:AlternateContent xmlns:mc="http://schemas.openxmlformats.org/markup-compatibility/2006" xmlns:p14="http://schemas.microsoft.com/office/powerpoint/2010/main">
    <mc:Choice Requires="p14">
      <p:transition spd="slow" p14:dur="1600" advTm="20000">
        <p14:prism isContent="1" isInverted="1"/>
      </p:transition>
    </mc:Choice>
    <mc:Fallback xmlns="">
      <p:transition spd="slow" advTm="2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6146"/>
                                        </p:tgtEl>
                                        <p:attrNameLst>
                                          <p:attrName>style.visibility</p:attrName>
                                        </p:attrNameLst>
                                      </p:cBhvr>
                                      <p:to>
                                        <p:strVal val="visible"/>
                                      </p:to>
                                    </p:set>
                                    <p:animEffect transition="in" filter="circle(in)">
                                      <p:cBhvr>
                                        <p:cTn id="17" dur="2000"/>
                                        <p:tgtEl>
                                          <p:spTgt spid="6146"/>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circle(in)">
                                      <p:cBhvr>
                                        <p:cTn id="21" dur="2000"/>
                                        <p:tgtEl>
                                          <p:spTgt spid="6148"/>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6150"/>
                                        </p:tgtEl>
                                        <p:attrNameLst>
                                          <p:attrName>style.visibility</p:attrName>
                                        </p:attrNameLst>
                                      </p:cBhvr>
                                      <p:to>
                                        <p:strVal val="visible"/>
                                      </p:to>
                                    </p:set>
                                    <p:animEffect transition="in" filter="circle(in)">
                                      <p:cBhvr>
                                        <p:cTn id="25" dur="20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21">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3">
            <a:extLst>
              <a:ext uri="{FF2B5EF4-FFF2-40B4-BE49-F238E27FC236}">
                <a16:creationId xmlns:a16="http://schemas.microsoft.com/office/drawing/2014/main" id="{48DB4B7D-6E19-4B1E-A0ED-621919C15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52" name="Rectangle 25">
            <a:extLst>
              <a:ext uri="{FF2B5EF4-FFF2-40B4-BE49-F238E27FC236}">
                <a16:creationId xmlns:a16="http://schemas.microsoft.com/office/drawing/2014/main" id="{4CB196DE-BC07-4C0A-9A6F-6FFD5F775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3" name="Rectangle 27">
            <a:extLst>
              <a:ext uri="{FF2B5EF4-FFF2-40B4-BE49-F238E27FC236}">
                <a16:creationId xmlns:a16="http://schemas.microsoft.com/office/drawing/2014/main" id="{2C13C32D-C8E0-49CB-AF18-A6A13B7FE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4" name="Group 29">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1" name="Straight Connector 30">
              <a:extLst>
                <a:ext uri="{FF2B5EF4-FFF2-40B4-BE49-F238E27FC236}">
                  <a16:creationId xmlns:a16="http://schemas.microsoft.com/office/drawing/2014/main" id="{65E3DF13-4412-4927-AA38-F077B5A4CBD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9EC13-67CE-4C90-95BA-1F7D7F3D38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9492E-0F24-4A22-B24D-A110B4031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useBgFill="1">
        <p:nvSpPr>
          <p:cNvPr id="55" name="Rectangle 34">
            <a:extLst>
              <a:ext uri="{FF2B5EF4-FFF2-40B4-BE49-F238E27FC236}">
                <a16:creationId xmlns:a16="http://schemas.microsoft.com/office/drawing/2014/main" id="{AA4A3098-CB90-45FC-A5AF-2D899C844D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Luxury Student Accommodation Bristol | Prestige Student Living">
            <a:hlinkClick r:id="rId2"/>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 t="-1" r="26747" b="-1"/>
          <a:stretch/>
        </p:blipFill>
        <p:spPr bwMode="auto">
          <a:xfrm>
            <a:off x="-735" y="-1045821"/>
            <a:ext cx="12360545" cy="9377366"/>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3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57" name="Rectangle 3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1124751" y="1943113"/>
            <a:ext cx="5120640" cy="2037810"/>
          </a:xfrm>
        </p:spPr>
        <p:txBody>
          <a:bodyPr vert="horz" lIns="91440" tIns="45720" rIns="91440" bIns="45720" rtlCol="0" anchor="ctr">
            <a:normAutofit/>
          </a:bodyPr>
          <a:lstStyle/>
          <a:p>
            <a:pPr algn="ctr" defTabSz="914400">
              <a:lnSpc>
                <a:spcPct val="83000"/>
              </a:lnSpc>
            </a:pPr>
            <a:r>
              <a:rPr lang="en-US" sz="3700" cap="all" spc="-100" dirty="0">
                <a:solidFill>
                  <a:schemeClr val="tx1"/>
                </a:solidFill>
              </a:rPr>
              <a:t>Mark Pepper</a:t>
            </a:r>
            <a:br>
              <a:rPr lang="en-US" sz="3700" cap="all" spc="-100" dirty="0">
                <a:solidFill>
                  <a:schemeClr val="tx1"/>
                </a:solidFill>
              </a:rPr>
            </a:br>
            <a:br>
              <a:rPr lang="en-US" sz="3700" cap="all" spc="-100" dirty="0">
                <a:solidFill>
                  <a:schemeClr val="tx1"/>
                </a:solidFill>
              </a:rPr>
            </a:br>
            <a:r>
              <a:rPr lang="en-US" sz="3700" cap="all" spc="-100" dirty="0">
                <a:solidFill>
                  <a:schemeClr val="tx1"/>
                </a:solidFill>
              </a:rPr>
              <a:t>Ambition Lawrence </a:t>
            </a:r>
            <a:r>
              <a:rPr lang="en-US" sz="3700" cap="all" spc="-100" dirty="0" err="1">
                <a:solidFill>
                  <a:schemeClr val="tx1"/>
                </a:solidFill>
              </a:rPr>
              <a:t>weston</a:t>
            </a:r>
            <a:endParaRPr lang="en-US" sz="3700" cap="all" spc="-100" dirty="0">
              <a:solidFill>
                <a:schemeClr val="tx1"/>
              </a:solidFill>
            </a:endParaRPr>
          </a:p>
        </p:txBody>
      </p:sp>
      <p:sp>
        <p:nvSpPr>
          <p:cNvPr id="58" name="Title 1">
            <a:extLst>
              <a:ext uri="{FF2B5EF4-FFF2-40B4-BE49-F238E27FC236}">
                <a16:creationId xmlns:a16="http://schemas.microsoft.com/office/drawing/2014/main" id="{8A8694F5-6C38-4CDB-A648-8AF636A4513B}"/>
              </a:ext>
            </a:extLst>
          </p:cNvPr>
          <p:cNvSpPr txBox="1">
            <a:spLocks/>
          </p:cNvSpPr>
          <p:nvPr/>
        </p:nvSpPr>
        <p:spPr>
          <a:xfrm>
            <a:off x="1103272" y="37931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endParaRPr lang="en-GB" sz="1800" cap="all" spc="-100" dirty="0">
              <a:solidFill>
                <a:schemeClr val="tx1"/>
              </a:solidFill>
            </a:endParaRPr>
          </a:p>
        </p:txBody>
      </p:sp>
      <p:sp>
        <p:nvSpPr>
          <p:cNvPr id="18" name="Title 1">
            <a:extLst>
              <a:ext uri="{FF2B5EF4-FFF2-40B4-BE49-F238E27FC236}">
                <a16:creationId xmlns:a16="http://schemas.microsoft.com/office/drawing/2014/main" id="{B1498C01-8FDA-4BCD-996A-FBCD4806DF47}"/>
              </a:ext>
            </a:extLst>
          </p:cNvPr>
          <p:cNvSpPr txBox="1">
            <a:spLocks/>
          </p:cNvSpPr>
          <p:nvPr/>
        </p:nvSpPr>
        <p:spPr>
          <a:xfrm>
            <a:off x="1179472" y="3755067"/>
            <a:ext cx="4980028"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r>
              <a:rPr lang="en-GB" sz="1800" cap="all" spc="-100" dirty="0">
                <a:solidFill>
                  <a:schemeClr val="tx1"/>
                </a:solidFill>
              </a:rPr>
              <a:t>Anchor organisation</a:t>
            </a:r>
          </a:p>
        </p:txBody>
      </p:sp>
    </p:spTree>
    <p:extLst>
      <p:ext uri="{BB962C8B-B14F-4D97-AF65-F5344CB8AC3E}">
        <p14:creationId xmlns:p14="http://schemas.microsoft.com/office/powerpoint/2010/main" val="1540650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Tm="8000">
        <p:fade/>
      </p:transition>
    </mc:Choice>
    <mc:Fallback xmlns="">
      <p:transition spd="med" advTm="8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21">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3">
            <a:extLst>
              <a:ext uri="{FF2B5EF4-FFF2-40B4-BE49-F238E27FC236}">
                <a16:creationId xmlns:a16="http://schemas.microsoft.com/office/drawing/2014/main" id="{48DB4B7D-6E19-4B1E-A0ED-621919C15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52" name="Rectangle 25">
            <a:extLst>
              <a:ext uri="{FF2B5EF4-FFF2-40B4-BE49-F238E27FC236}">
                <a16:creationId xmlns:a16="http://schemas.microsoft.com/office/drawing/2014/main" id="{4CB196DE-BC07-4C0A-9A6F-6FFD5F775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3" name="Rectangle 27">
            <a:extLst>
              <a:ext uri="{FF2B5EF4-FFF2-40B4-BE49-F238E27FC236}">
                <a16:creationId xmlns:a16="http://schemas.microsoft.com/office/drawing/2014/main" id="{2C13C32D-C8E0-49CB-AF18-A6A13B7FE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4" name="Group 29">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1" name="Straight Connector 30">
              <a:extLst>
                <a:ext uri="{FF2B5EF4-FFF2-40B4-BE49-F238E27FC236}">
                  <a16:creationId xmlns:a16="http://schemas.microsoft.com/office/drawing/2014/main" id="{65E3DF13-4412-4927-AA38-F077B5A4CBD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9EC13-67CE-4C90-95BA-1F7D7F3D38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9492E-0F24-4A22-B24D-A110B4031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useBgFill="1">
        <p:nvSpPr>
          <p:cNvPr id="55" name="Rectangle 34">
            <a:extLst>
              <a:ext uri="{FF2B5EF4-FFF2-40B4-BE49-F238E27FC236}">
                <a16:creationId xmlns:a16="http://schemas.microsoft.com/office/drawing/2014/main" id="{AA4A3098-CB90-45FC-A5AF-2D899C844D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 t="-1" r="26747" b="-1"/>
          <a:stretch/>
        </p:blipFill>
        <p:spPr bwMode="auto">
          <a:xfrm>
            <a:off x="21478" y="14615"/>
            <a:ext cx="7513176" cy="6858000"/>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3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57" name="Rectangle 3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1103272" y="1975104"/>
            <a:ext cx="5120640" cy="2037810"/>
          </a:xfrm>
        </p:spPr>
        <p:txBody>
          <a:bodyPr vert="horz" lIns="91440" tIns="45720" rIns="91440" bIns="45720" rtlCol="0" anchor="ctr">
            <a:normAutofit/>
          </a:bodyPr>
          <a:lstStyle/>
          <a:p>
            <a:pPr algn="ctr" defTabSz="914400">
              <a:lnSpc>
                <a:spcPct val="83000"/>
              </a:lnSpc>
            </a:pPr>
            <a:r>
              <a:rPr lang="en-US" sz="3700" cap="all" spc="-100" dirty="0" err="1">
                <a:solidFill>
                  <a:schemeClr val="tx1"/>
                </a:solidFill>
              </a:rPr>
              <a:t>Avonmouth</a:t>
            </a:r>
            <a:r>
              <a:rPr lang="en-US" sz="3700" cap="all" spc="-100" dirty="0">
                <a:solidFill>
                  <a:schemeClr val="tx1"/>
                </a:solidFill>
              </a:rPr>
              <a:t> &amp; Lawrence Weston Ward:</a:t>
            </a:r>
          </a:p>
        </p:txBody>
      </p:sp>
      <p:pic>
        <p:nvPicPr>
          <p:cNvPr id="7" name="Picture 6">
            <a:extLst>
              <a:ext uri="{FF2B5EF4-FFF2-40B4-BE49-F238E27FC236}">
                <a16:creationId xmlns:a16="http://schemas.microsoft.com/office/drawing/2014/main" id="{EB731D4B-4E95-49E8-A477-557AB08296F0}"/>
              </a:ext>
            </a:extLst>
          </p:cNvPr>
          <p:cNvPicPr>
            <a:picLocks noChangeAspect="1"/>
          </p:cNvPicPr>
          <p:nvPr/>
        </p:nvPicPr>
        <p:blipFill rotWithShape="1">
          <a:blip r:embed="rId3"/>
          <a:srcRect l="2516" t="1113" r="3069" b="1481"/>
          <a:stretch/>
        </p:blipFill>
        <p:spPr>
          <a:xfrm>
            <a:off x="7464051" y="1619"/>
            <a:ext cx="4753006" cy="6858000"/>
          </a:xfrm>
          <a:prstGeom prst="rect">
            <a:avLst/>
          </a:prstGeom>
        </p:spPr>
      </p:pic>
      <p:sp>
        <p:nvSpPr>
          <p:cNvPr id="58" name="Title 1">
            <a:extLst>
              <a:ext uri="{FF2B5EF4-FFF2-40B4-BE49-F238E27FC236}">
                <a16:creationId xmlns:a16="http://schemas.microsoft.com/office/drawing/2014/main" id="{8A8694F5-6C38-4CDB-A648-8AF636A4513B}"/>
              </a:ext>
            </a:extLst>
          </p:cNvPr>
          <p:cNvSpPr txBox="1">
            <a:spLocks/>
          </p:cNvSpPr>
          <p:nvPr/>
        </p:nvSpPr>
        <p:spPr>
          <a:xfrm>
            <a:off x="1103272" y="37931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r>
              <a:rPr lang="en-GB" sz="1800" cap="all" spc="-100" dirty="0">
                <a:solidFill>
                  <a:schemeClr val="tx1"/>
                </a:solidFill>
              </a:rPr>
              <a:t>Avonmouth , Lawrence Weston , </a:t>
            </a:r>
            <a:r>
              <a:rPr lang="en-GB" sz="1800" cap="all" spc="-100" dirty="0" err="1">
                <a:solidFill>
                  <a:schemeClr val="tx1"/>
                </a:solidFill>
              </a:rPr>
              <a:t>Shirehampton</a:t>
            </a:r>
            <a:r>
              <a:rPr lang="en-GB" sz="1800" cap="all" spc="-100" dirty="0">
                <a:solidFill>
                  <a:schemeClr val="tx1"/>
                </a:solidFill>
              </a:rPr>
              <a:t> &amp; sea mills:</a:t>
            </a:r>
          </a:p>
        </p:txBody>
      </p:sp>
    </p:spTree>
    <p:extLst>
      <p:ext uri="{BB962C8B-B14F-4D97-AF65-F5344CB8AC3E}">
        <p14:creationId xmlns:p14="http://schemas.microsoft.com/office/powerpoint/2010/main" val="317842330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Tm="8000">
        <p:fade/>
      </p:transition>
    </mc:Choice>
    <mc:Fallback xmlns="">
      <p:transition spd="med" advTm="8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500" y="0"/>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a:t>Finally……..</a:t>
            </a:r>
          </a:p>
        </p:txBody>
      </p:sp>
      <p:grpSp>
        <p:nvGrpSpPr>
          <p:cNvPr id="2" name="Group 1">
            <a:extLst>
              <a:ext uri="{FF2B5EF4-FFF2-40B4-BE49-F238E27FC236}">
                <a16:creationId xmlns:a16="http://schemas.microsoft.com/office/drawing/2014/main" id="{CAD6E814-CB6E-4518-8AC7-7F3E6E7882E8}"/>
              </a:ext>
            </a:extLst>
          </p:cNvPr>
          <p:cNvGrpSpPr/>
          <p:nvPr/>
        </p:nvGrpSpPr>
        <p:grpSpPr>
          <a:xfrm>
            <a:off x="162408" y="1017141"/>
            <a:ext cx="7666500" cy="5722705"/>
            <a:chOff x="162408" y="1017141"/>
            <a:chExt cx="7666500" cy="5722705"/>
          </a:xfrm>
        </p:grpSpPr>
        <p:sp>
          <p:nvSpPr>
            <p:cNvPr id="6" name="TextBox 5">
              <a:extLst>
                <a:ext uri="{FF2B5EF4-FFF2-40B4-BE49-F238E27FC236}">
                  <a16:creationId xmlns:a16="http://schemas.microsoft.com/office/drawing/2014/main" id="{3441440C-23F3-42AE-9B0A-4CC02F68ED5F}"/>
                </a:ext>
              </a:extLst>
            </p:cNvPr>
            <p:cNvSpPr txBox="1"/>
            <p:nvPr/>
          </p:nvSpPr>
          <p:spPr>
            <a:xfrm>
              <a:off x="934947" y="1631766"/>
              <a:ext cx="6164495" cy="4894032"/>
            </a:xfrm>
            <a:prstGeom prst="rect">
              <a:avLst/>
            </a:prstGeom>
            <a:noFill/>
          </p:spPr>
          <p:txBody>
            <a:bodyPr wrap="square" rtlCol="0">
              <a:spAutoFit/>
            </a:bodyPr>
            <a:lstStyle/>
            <a:p>
              <a:pPr algn="ctr"/>
              <a:r>
                <a:rPr lang="en-GB" sz="1801" b="1" dirty="0"/>
                <a:t>Great Things about Area Committee 1:</a:t>
              </a:r>
              <a:endParaRPr lang="en-GB" sz="1801" dirty="0"/>
            </a:p>
            <a:p>
              <a:pPr algn="ctr"/>
              <a:r>
                <a:rPr lang="en-GB" dirty="0"/>
                <a:t>I only managed to talk to a small amount of organisations, volunteers and residents in these wonderful areas and I am positive there is lots more fantastic things going on that I haven’t captured in this presentation. So I would just like to end this session by saying, although I have some great information about the lovely goings on in these areas it is not a complete comprehensive list of important contacts and amazing projects in these wards.</a:t>
              </a:r>
            </a:p>
            <a:p>
              <a:pPr algn="ctr"/>
              <a:endParaRPr lang="en-GB" sz="1600" b="1" dirty="0"/>
            </a:p>
            <a:p>
              <a:pPr algn="ctr"/>
              <a:r>
                <a:rPr lang="en-GB" sz="1600" b="1" dirty="0"/>
                <a:t>My Ambition: </a:t>
              </a:r>
            </a:p>
            <a:p>
              <a:pPr algn="ctr"/>
              <a:r>
                <a:rPr lang="en-GB" dirty="0"/>
                <a:t>Is to go and discover all these lovely green spaces in all the communities as we are very lucky to live in such a beautiful city.</a:t>
              </a:r>
            </a:p>
            <a:p>
              <a:pPr algn="ctr"/>
              <a:endParaRPr lang="en-GB" dirty="0"/>
            </a:p>
            <a:p>
              <a:pPr algn="ctr"/>
              <a:r>
                <a:rPr lang="en-GB" sz="1401" b="1" dirty="0"/>
                <a:t>Ami-Louise Duggan – </a:t>
              </a:r>
            </a:p>
            <a:p>
              <a:pPr algn="ctr"/>
              <a:r>
                <a:rPr lang="en-GB" sz="1401" b="1" dirty="0"/>
                <a:t>Community Development Practitioner</a:t>
              </a:r>
            </a:p>
          </p:txBody>
        </p:sp>
        <p:sp>
          <p:nvSpPr>
            <p:cNvPr id="7" name="Speech Bubble: Oval 6">
              <a:extLst>
                <a:ext uri="{FF2B5EF4-FFF2-40B4-BE49-F238E27FC236}">
                  <a16:creationId xmlns:a16="http://schemas.microsoft.com/office/drawing/2014/main" id="{C0BADA69-B663-4D08-89BF-2BAFEAF65825}"/>
                </a:ext>
              </a:extLst>
            </p:cNvPr>
            <p:cNvSpPr/>
            <p:nvPr/>
          </p:nvSpPr>
          <p:spPr>
            <a:xfrm>
              <a:off x="162408" y="1017141"/>
              <a:ext cx="7666500" cy="5722705"/>
            </a:xfrm>
            <a:prstGeom prst="wedgeEllipseCallout">
              <a:avLst>
                <a:gd name="adj1" fmla="val 68647"/>
                <a:gd name="adj2" fmla="val 42346"/>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026" name="Picture 2" descr="Blaise Castle House Museum and Estate - Visit Bristol">
            <a:extLst>
              <a:ext uri="{FF2B5EF4-FFF2-40B4-BE49-F238E27FC236}">
                <a16:creationId xmlns:a16="http://schemas.microsoft.com/office/drawing/2014/main" id="{28300B49-82AC-4E71-859F-ADF7466307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3317" y="400157"/>
            <a:ext cx="2819400" cy="16192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Old Sneed Park Nature Reserve - Bristol dog walk - Bristol Barkers">
            <a:extLst>
              <a:ext uri="{FF2B5EF4-FFF2-40B4-BE49-F238E27FC236}">
                <a16:creationId xmlns:a16="http://schemas.microsoft.com/office/drawing/2014/main" id="{8C577F14-5660-44DA-93F2-980CF9CD30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2460" y="1779997"/>
            <a:ext cx="2359631" cy="17697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nford Park - Bristol dog walk - Bristol Barkers">
            <a:extLst>
              <a:ext uri="{FF2B5EF4-FFF2-40B4-BE49-F238E27FC236}">
                <a16:creationId xmlns:a16="http://schemas.microsoft.com/office/drawing/2014/main" id="{2B5B7FBF-1ED0-4904-9FD5-245DFA71FC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5366" y="3202275"/>
            <a:ext cx="2337351" cy="175301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905C1DD4-33CA-4CD1-B802-A87526277DA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144535">
            <a:off x="7908897" y="4830478"/>
            <a:ext cx="3941607" cy="1166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0019064"/>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circle(in)">
                                      <p:cBhvr>
                                        <p:cTn id="17" dur="2000"/>
                                        <p:tgtEl>
                                          <p:spTgt spid="1026"/>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circle(in)">
                                      <p:cBhvr>
                                        <p:cTn id="21" dur="2000"/>
                                        <p:tgtEl>
                                          <p:spTgt spid="1028"/>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1030"/>
                                        </p:tgtEl>
                                        <p:attrNameLst>
                                          <p:attrName>style.visibility</p:attrName>
                                        </p:attrNameLst>
                                      </p:cBhvr>
                                      <p:to>
                                        <p:strVal val="visible"/>
                                      </p:to>
                                    </p:set>
                                    <p:animEffect transition="in" filter="circle(in)">
                                      <p:cBhvr>
                                        <p:cTn id="25" dur="2000"/>
                                        <p:tgtEl>
                                          <p:spTgt spid="1030"/>
                                        </p:tgtEl>
                                      </p:cBhvr>
                                    </p:animEffect>
                                  </p:childTnLst>
                                </p:cTn>
                              </p:par>
                            </p:childTnLst>
                          </p:cTn>
                        </p:par>
                        <p:par>
                          <p:cTn id="26" fill="hold">
                            <p:stCondLst>
                              <p:cond delay="7000"/>
                            </p:stCondLst>
                            <p:childTnLst>
                              <p:par>
                                <p:cTn id="27" presetID="6" presetClass="entr" presetSubtype="16" fill="hold" nodeType="afterEffect">
                                  <p:stCondLst>
                                    <p:cond delay="0"/>
                                  </p:stCondLst>
                                  <p:childTnLst>
                                    <p:set>
                                      <p:cBhvr>
                                        <p:cTn id="28" dur="1" fill="hold">
                                          <p:stCondLst>
                                            <p:cond delay="0"/>
                                          </p:stCondLst>
                                        </p:cTn>
                                        <p:tgtEl>
                                          <p:spTgt spid="1034"/>
                                        </p:tgtEl>
                                        <p:attrNameLst>
                                          <p:attrName>style.visibility</p:attrName>
                                        </p:attrNameLst>
                                      </p:cBhvr>
                                      <p:to>
                                        <p:strVal val="visible"/>
                                      </p:to>
                                    </p:set>
                                    <p:animEffect transition="in" filter="circle(in)">
                                      <p:cBhvr>
                                        <p:cTn id="29" dur="20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 name="Picture 2" descr="Luxury Student Accommodation Bristol | Prestige Student Living">
            <a:extLst>
              <a:ext uri="{FF2B5EF4-FFF2-40B4-BE49-F238E27FC236}">
                <a16:creationId xmlns:a16="http://schemas.microsoft.com/office/drawing/2014/main" id="{53210DB9-B370-4F6C-A278-BE6E7732E5D8}"/>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500" y="25400"/>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500" y="-3521"/>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0"/>
            <a:ext cx="10058400" cy="1450757"/>
          </a:xfrm>
        </p:spPr>
        <p:txBody>
          <a:bodyPr>
            <a:normAutofit/>
          </a:bodyPr>
          <a:lstStyle/>
          <a:p>
            <a:r>
              <a:rPr lang="en-US" b="1" dirty="0" err="1"/>
              <a:t>Avonmouth</a:t>
            </a:r>
            <a:r>
              <a:rPr lang="en-US" b="1" dirty="0"/>
              <a:t> &amp; Lawrence Weston Ward:</a:t>
            </a:r>
          </a:p>
        </p:txBody>
      </p:sp>
      <p:pic>
        <p:nvPicPr>
          <p:cNvPr id="18" name="Content Placeholder 9">
            <a:extLst>
              <a:ext uri="{FF2B5EF4-FFF2-40B4-BE49-F238E27FC236}">
                <a16:creationId xmlns:a16="http://schemas.microsoft.com/office/drawing/2014/main" id="{8725E16E-2347-41E1-BF39-239F78B9088E}"/>
              </a:ext>
            </a:extLst>
          </p:cNvPr>
          <p:cNvPicPr>
            <a:picLocks noChangeAspect="1"/>
          </p:cNvPicPr>
          <p:nvPr/>
        </p:nvPicPr>
        <p:blipFill rotWithShape="1">
          <a:blip r:embed="rId3"/>
          <a:srcRect t="7411" r="3770" b="32177"/>
          <a:stretch/>
        </p:blipFill>
        <p:spPr>
          <a:xfrm rot="653303">
            <a:off x="8502731" y="2326699"/>
            <a:ext cx="3186914" cy="1501292"/>
          </a:xfrm>
          <a:prstGeom prst="rect">
            <a:avLst/>
          </a:prstGeom>
        </p:spPr>
      </p:pic>
      <p:pic>
        <p:nvPicPr>
          <p:cNvPr id="19" name="Picture 18">
            <a:extLst>
              <a:ext uri="{FF2B5EF4-FFF2-40B4-BE49-F238E27FC236}">
                <a16:creationId xmlns:a16="http://schemas.microsoft.com/office/drawing/2014/main" id="{5539F597-9C8F-4519-9FB0-0B3F2E45A923}"/>
              </a:ext>
            </a:extLst>
          </p:cNvPr>
          <p:cNvPicPr>
            <a:picLocks noChangeAspect="1"/>
          </p:cNvPicPr>
          <p:nvPr/>
        </p:nvPicPr>
        <p:blipFill rotWithShape="1">
          <a:blip r:embed="rId4"/>
          <a:srcRect l="8810" t="38356" r="57697"/>
          <a:stretch/>
        </p:blipFill>
        <p:spPr>
          <a:xfrm rot="4664672">
            <a:off x="6763518" y="1895458"/>
            <a:ext cx="1711549" cy="2363773"/>
          </a:xfrm>
          <a:prstGeom prst="rect">
            <a:avLst/>
          </a:prstGeom>
        </p:spPr>
      </p:pic>
      <p:pic>
        <p:nvPicPr>
          <p:cNvPr id="15" name="Picture 14">
            <a:extLst>
              <a:ext uri="{FF2B5EF4-FFF2-40B4-BE49-F238E27FC236}">
                <a16:creationId xmlns:a16="http://schemas.microsoft.com/office/drawing/2014/main" id="{6ECFAE88-25F8-4A2B-8E41-C4B2F68E79BA}"/>
              </a:ext>
            </a:extLst>
          </p:cNvPr>
          <p:cNvPicPr>
            <a:picLocks noChangeAspect="1"/>
          </p:cNvPicPr>
          <p:nvPr/>
        </p:nvPicPr>
        <p:blipFill rotWithShape="1">
          <a:blip r:embed="rId5"/>
          <a:srcRect l="-1" r="-5789" b="16030"/>
          <a:stretch/>
        </p:blipFill>
        <p:spPr>
          <a:xfrm>
            <a:off x="7619858" y="3504829"/>
            <a:ext cx="3200911" cy="1906519"/>
          </a:xfrm>
          <a:prstGeom prst="rect">
            <a:avLst/>
          </a:prstGeom>
        </p:spPr>
      </p:pic>
      <p:grpSp>
        <p:nvGrpSpPr>
          <p:cNvPr id="8" name="Group 7">
            <a:extLst>
              <a:ext uri="{FF2B5EF4-FFF2-40B4-BE49-F238E27FC236}">
                <a16:creationId xmlns:a16="http://schemas.microsoft.com/office/drawing/2014/main" id="{2F470B7F-6A3D-4366-A7EF-C83010115A6D}"/>
              </a:ext>
            </a:extLst>
          </p:cNvPr>
          <p:cNvGrpSpPr/>
          <p:nvPr/>
        </p:nvGrpSpPr>
        <p:grpSpPr>
          <a:xfrm>
            <a:off x="428673" y="1980591"/>
            <a:ext cx="5790510" cy="4191000"/>
            <a:chOff x="428673" y="2342101"/>
            <a:chExt cx="5790510" cy="4191000"/>
          </a:xfrm>
        </p:grpSpPr>
        <p:sp>
          <p:nvSpPr>
            <p:cNvPr id="16" name="TextBox 15">
              <a:extLst>
                <a:ext uri="{FF2B5EF4-FFF2-40B4-BE49-F238E27FC236}">
                  <a16:creationId xmlns:a16="http://schemas.microsoft.com/office/drawing/2014/main" id="{3CCC274A-2B33-47D6-AD75-21697FB39C57}"/>
                </a:ext>
              </a:extLst>
            </p:cNvPr>
            <p:cNvSpPr txBox="1"/>
            <p:nvPr/>
          </p:nvSpPr>
          <p:spPr>
            <a:xfrm>
              <a:off x="887115" y="2927159"/>
              <a:ext cx="4873625" cy="3016595"/>
            </a:xfrm>
            <a:prstGeom prst="rect">
              <a:avLst/>
            </a:prstGeom>
            <a:noFill/>
          </p:spPr>
          <p:txBody>
            <a:bodyPr wrap="square" rtlCol="0">
              <a:spAutoFit/>
            </a:bodyPr>
            <a:lstStyle/>
            <a:p>
              <a:pPr algn="ctr"/>
              <a:r>
                <a:rPr lang="en-GB" sz="1801" b="1" dirty="0"/>
                <a:t>Great Things about Avonmouth:</a:t>
              </a:r>
              <a:endParaRPr lang="en-GB" sz="1801" dirty="0"/>
            </a:p>
            <a:p>
              <a:pPr lvl="0" algn="ctr"/>
              <a:r>
                <a:rPr lang="en-GB" sz="1600" dirty="0"/>
                <a:t>The Park, the sense of community: particularly in older residents, the Community Centre &amp; Library, the Secret Garden at the railway station and the GP surgery</a:t>
              </a:r>
            </a:p>
            <a:p>
              <a:pPr algn="ctr"/>
              <a:endParaRPr lang="en-GB" sz="1600" b="1" dirty="0"/>
            </a:p>
            <a:p>
              <a:pPr algn="ctr"/>
              <a:r>
                <a:rPr lang="en-GB" sz="1600" b="1" dirty="0"/>
                <a:t>Ambition: </a:t>
              </a:r>
            </a:p>
            <a:p>
              <a:pPr algn="ctr"/>
              <a:r>
                <a:rPr lang="en-GB" sz="1600" dirty="0"/>
                <a:t>To have more of a sense of a future - being a place that people would actively want to move to.</a:t>
              </a:r>
            </a:p>
            <a:p>
              <a:pPr algn="ctr"/>
              <a:endParaRPr lang="en-GB" sz="1600" dirty="0"/>
            </a:p>
            <a:p>
              <a:pPr algn="ctr"/>
              <a:r>
                <a:rPr lang="en-GB" sz="1401" b="1" dirty="0"/>
                <a:t>Jac Blacker &amp; Mike </a:t>
              </a:r>
              <a:r>
                <a:rPr lang="en-GB" sz="1401" b="1" dirty="0" err="1"/>
                <a:t>Oldrive</a:t>
              </a:r>
              <a:r>
                <a:rPr lang="en-GB" sz="1401" b="1" dirty="0"/>
                <a:t> –</a:t>
              </a:r>
            </a:p>
            <a:p>
              <a:pPr algn="ctr"/>
              <a:r>
                <a:rPr lang="en-GB" sz="1401" b="1" dirty="0"/>
                <a:t>Avonmouth Community Centre</a:t>
              </a:r>
            </a:p>
          </p:txBody>
        </p:sp>
        <p:sp>
          <p:nvSpPr>
            <p:cNvPr id="24" name="Speech Bubble: Oval 23">
              <a:extLst>
                <a:ext uri="{FF2B5EF4-FFF2-40B4-BE49-F238E27FC236}">
                  <a16:creationId xmlns:a16="http://schemas.microsoft.com/office/drawing/2014/main" id="{E1409907-42A9-4BFF-9DE4-C43CB3144ADB}"/>
                </a:ext>
              </a:extLst>
            </p:cNvPr>
            <p:cNvSpPr/>
            <p:nvPr/>
          </p:nvSpPr>
          <p:spPr>
            <a:xfrm>
              <a:off x="428673" y="2342101"/>
              <a:ext cx="5790510" cy="4191000"/>
            </a:xfrm>
            <a:prstGeom prst="wedgeEllipseCallout">
              <a:avLst>
                <a:gd name="adj1" fmla="val 67258"/>
                <a:gd name="adj2" fmla="val 52180"/>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1731383337"/>
      </p:ext>
    </p:extLst>
  </p:cSld>
  <p:clrMapOvr>
    <a:masterClrMapping/>
  </p:clrMapOvr>
  <mc:AlternateContent xmlns:mc="http://schemas.openxmlformats.org/markup-compatibility/2006" xmlns:p14="http://schemas.microsoft.com/office/powerpoint/2010/main">
    <mc:Choice Requires="p14">
      <p:transition spd="slow" p14:dur="1600" advTm="20000">
        <p14:prism isContent="1" isInverted="1"/>
      </p:transition>
    </mc:Choice>
    <mc:Fallback xmlns="">
      <p:transition spd="slow" advTm="2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circle(in)">
                                      <p:cBhvr>
                                        <p:cTn id="17" dur="2000"/>
                                        <p:tgtEl>
                                          <p:spTgt spid="19"/>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circle(in)">
                                      <p:cBhvr>
                                        <p:cTn id="21" dur="2000"/>
                                        <p:tgtEl>
                                          <p:spTgt spid="18"/>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ircle(in)">
                                      <p:cBhvr>
                                        <p:cTn id="2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498" y="-38400"/>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err="1"/>
              <a:t>Avonmouth</a:t>
            </a:r>
            <a:r>
              <a:rPr lang="en-US" b="1" dirty="0"/>
              <a:t> &amp; Lawrence Weston Ward:</a:t>
            </a:r>
          </a:p>
        </p:txBody>
      </p:sp>
      <p:pic>
        <p:nvPicPr>
          <p:cNvPr id="22" name="Picture 21">
            <a:extLst>
              <a:ext uri="{FF2B5EF4-FFF2-40B4-BE49-F238E27FC236}">
                <a16:creationId xmlns:a16="http://schemas.microsoft.com/office/drawing/2014/main" id="{5F0E833A-C4B4-4109-82E3-3300F112290E}"/>
              </a:ext>
            </a:extLst>
          </p:cNvPr>
          <p:cNvPicPr>
            <a:picLocks noChangeAspect="1"/>
          </p:cNvPicPr>
          <p:nvPr/>
        </p:nvPicPr>
        <p:blipFill rotWithShape="1">
          <a:blip r:embed="rId3"/>
          <a:srcRect t="7110" r="1596"/>
          <a:stretch/>
        </p:blipFill>
        <p:spPr>
          <a:xfrm rot="21189223">
            <a:off x="8084259" y="4143352"/>
            <a:ext cx="2097492" cy="1485550"/>
          </a:xfrm>
          <a:prstGeom prst="rect">
            <a:avLst/>
          </a:prstGeom>
        </p:spPr>
      </p:pic>
      <p:grpSp>
        <p:nvGrpSpPr>
          <p:cNvPr id="28" name="Group 27">
            <a:extLst>
              <a:ext uri="{FF2B5EF4-FFF2-40B4-BE49-F238E27FC236}">
                <a16:creationId xmlns:a16="http://schemas.microsoft.com/office/drawing/2014/main" id="{E71434B3-EB07-4B0D-A7F5-36BB74A721C8}"/>
              </a:ext>
            </a:extLst>
          </p:cNvPr>
          <p:cNvGrpSpPr/>
          <p:nvPr/>
        </p:nvGrpSpPr>
        <p:grpSpPr>
          <a:xfrm>
            <a:off x="67683" y="1092684"/>
            <a:ext cx="7297059" cy="5475425"/>
            <a:chOff x="67683" y="1092684"/>
            <a:chExt cx="7297059" cy="5475425"/>
          </a:xfrm>
        </p:grpSpPr>
        <p:sp>
          <p:nvSpPr>
            <p:cNvPr id="25" name="Speech Bubble: Oval 24">
              <a:extLst>
                <a:ext uri="{FF2B5EF4-FFF2-40B4-BE49-F238E27FC236}">
                  <a16:creationId xmlns:a16="http://schemas.microsoft.com/office/drawing/2014/main" id="{78B89675-FEC8-4965-8969-68C837E8628E}"/>
                </a:ext>
              </a:extLst>
            </p:cNvPr>
            <p:cNvSpPr/>
            <p:nvPr/>
          </p:nvSpPr>
          <p:spPr>
            <a:xfrm>
              <a:off x="67683" y="1092684"/>
              <a:ext cx="7297059" cy="5475425"/>
            </a:xfrm>
            <a:prstGeom prst="wedgeEllipseCallout">
              <a:avLst>
                <a:gd name="adj1" fmla="val 69735"/>
                <a:gd name="adj2" fmla="val 45578"/>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a:extLst>
                <a:ext uri="{FF2B5EF4-FFF2-40B4-BE49-F238E27FC236}">
                  <a16:creationId xmlns:a16="http://schemas.microsoft.com/office/drawing/2014/main" id="{D84FF16F-53B0-444F-A093-3860DC683196}"/>
                </a:ext>
              </a:extLst>
            </p:cNvPr>
            <p:cNvSpPr txBox="1"/>
            <p:nvPr/>
          </p:nvSpPr>
          <p:spPr>
            <a:xfrm>
              <a:off x="700669" y="1600895"/>
              <a:ext cx="6039334" cy="4770793"/>
            </a:xfrm>
            <a:prstGeom prst="rect">
              <a:avLst/>
            </a:prstGeom>
            <a:noFill/>
          </p:spPr>
          <p:txBody>
            <a:bodyPr wrap="square" rtlCol="0">
              <a:spAutoFit/>
            </a:bodyPr>
            <a:lstStyle/>
            <a:p>
              <a:pPr algn="ctr"/>
              <a:r>
                <a:rPr lang="en-GB" sz="1801" b="1" dirty="0"/>
                <a:t>Great Things about Lawrence Weston:</a:t>
              </a:r>
              <a:endParaRPr lang="en-GB" sz="1801" dirty="0"/>
            </a:p>
            <a:p>
              <a:pPr algn="ctr"/>
              <a:r>
                <a:rPr lang="en-GB" sz="1600" dirty="0"/>
                <a:t>The great thing about Lawrence Weston is the way that partners work together, it is for the betterment of the community as a whole and everyone is supportive of each other. we aim to work for funding as a whole and not be competitive, we all have respect for each other and know each other's strengths and limitations. </a:t>
              </a:r>
            </a:p>
            <a:p>
              <a:pPr algn="ctr"/>
              <a:endParaRPr lang="en-GB" sz="1100" b="1" dirty="0"/>
            </a:p>
            <a:p>
              <a:pPr algn="ctr"/>
              <a:r>
                <a:rPr lang="en-GB" sz="1600" b="1" dirty="0"/>
                <a:t>Ambition: </a:t>
              </a:r>
            </a:p>
            <a:p>
              <a:pPr algn="ctr"/>
              <a:r>
                <a:rPr lang="en-GB" sz="1600" dirty="0"/>
                <a:t>We have very few places to meet, we have no pubs left, only 1 social club which is membership, no library, no great focal point, we want to change that, we are looking at the options for taking over a derelict pub for a community ran facility, building a new community hub with cafe and library space as well as local churches, schools and other venues opening their doors more for social events such as community suppers, cinema nights etc</a:t>
              </a:r>
            </a:p>
            <a:p>
              <a:pPr algn="ctr"/>
              <a:endParaRPr lang="en-GB" sz="1050" dirty="0"/>
            </a:p>
            <a:p>
              <a:pPr algn="ctr"/>
              <a:r>
                <a:rPr lang="en-GB" sz="1401" b="1" dirty="0"/>
                <a:t>Donna Sealey – Ambition Lawrence Weston</a:t>
              </a:r>
            </a:p>
          </p:txBody>
        </p:sp>
      </p:grpSp>
      <p:pic>
        <p:nvPicPr>
          <p:cNvPr id="26" name="Picture 25">
            <a:extLst>
              <a:ext uri="{FF2B5EF4-FFF2-40B4-BE49-F238E27FC236}">
                <a16:creationId xmlns:a16="http://schemas.microsoft.com/office/drawing/2014/main" id="{8F0AC6E2-BA17-4C12-856E-8686D2E4BD58}"/>
              </a:ext>
            </a:extLst>
          </p:cNvPr>
          <p:cNvPicPr>
            <a:picLocks noChangeAspect="1"/>
          </p:cNvPicPr>
          <p:nvPr/>
        </p:nvPicPr>
        <p:blipFill rotWithShape="1">
          <a:blip r:embed="rId4"/>
          <a:srcRect l="-120" t="27141" r="3400" b="22658"/>
          <a:stretch/>
        </p:blipFill>
        <p:spPr>
          <a:xfrm>
            <a:off x="7380494" y="1549027"/>
            <a:ext cx="3402123" cy="1325045"/>
          </a:xfrm>
          <a:prstGeom prst="rect">
            <a:avLst/>
          </a:prstGeom>
        </p:spPr>
      </p:pic>
      <p:pic>
        <p:nvPicPr>
          <p:cNvPr id="27" name="Picture 26">
            <a:extLst>
              <a:ext uri="{FF2B5EF4-FFF2-40B4-BE49-F238E27FC236}">
                <a16:creationId xmlns:a16="http://schemas.microsoft.com/office/drawing/2014/main" id="{52BC194C-2857-4D5F-AE90-5B77AA438526}"/>
              </a:ext>
            </a:extLst>
          </p:cNvPr>
          <p:cNvPicPr>
            <a:picLocks noChangeAspect="1"/>
          </p:cNvPicPr>
          <p:nvPr/>
        </p:nvPicPr>
        <p:blipFill rotWithShape="1">
          <a:blip r:embed="rId5"/>
          <a:srcRect t="11298" r="1528" b="26435"/>
          <a:stretch/>
        </p:blipFill>
        <p:spPr>
          <a:xfrm rot="770344">
            <a:off x="8801971" y="2895790"/>
            <a:ext cx="2878249" cy="1365730"/>
          </a:xfrm>
          <a:prstGeom prst="rect">
            <a:avLst/>
          </a:prstGeom>
        </p:spPr>
      </p:pic>
    </p:spTree>
    <p:extLst>
      <p:ext uri="{BB962C8B-B14F-4D97-AF65-F5344CB8AC3E}">
        <p14:creationId xmlns:p14="http://schemas.microsoft.com/office/powerpoint/2010/main" val="2371170220"/>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10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600"/>
                            </p:stCondLst>
                            <p:childTnLst>
                              <p:par>
                                <p:cTn id="9" presetID="53" presetClass="entr" presetSubtype="16"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childTnLst>
                          </p:cTn>
                        </p:par>
                        <p:par>
                          <p:cTn id="14" fill="hold">
                            <p:stCondLst>
                              <p:cond delay="1100"/>
                            </p:stCondLst>
                            <p:childTnLst>
                              <p:par>
                                <p:cTn id="15" presetID="6"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circle(in)">
                                      <p:cBhvr>
                                        <p:cTn id="17" dur="2000"/>
                                        <p:tgtEl>
                                          <p:spTgt spid="26"/>
                                        </p:tgtEl>
                                      </p:cBhvr>
                                    </p:animEffect>
                                  </p:childTnLst>
                                </p:cTn>
                              </p:par>
                            </p:childTnLst>
                          </p:cTn>
                        </p:par>
                        <p:par>
                          <p:cTn id="18" fill="hold">
                            <p:stCondLst>
                              <p:cond delay="3100"/>
                            </p:stCondLst>
                            <p:childTnLst>
                              <p:par>
                                <p:cTn id="19" presetID="6" presetClass="entr" presetSubtype="16"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circle(in)">
                                      <p:cBhvr>
                                        <p:cTn id="21" dur="2000"/>
                                        <p:tgtEl>
                                          <p:spTgt spid="27"/>
                                        </p:tgtEl>
                                      </p:cBhvr>
                                    </p:animEffect>
                                  </p:childTnLst>
                                </p:cTn>
                              </p:par>
                            </p:childTnLst>
                          </p:cTn>
                        </p:par>
                        <p:par>
                          <p:cTn id="22" fill="hold">
                            <p:stCondLst>
                              <p:cond delay="5100"/>
                            </p:stCondLst>
                            <p:childTnLst>
                              <p:par>
                                <p:cTn id="23" presetID="6"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circle(in)">
                                      <p:cBhvr>
                                        <p:cTn id="25"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3">
            <a:alphaModFix amt="20000"/>
            <a:extLst>
              <a:ext uri="{28A0092B-C50C-407E-A947-70E740481C1C}">
                <a14:useLocalDpi xmlns:a14="http://schemas.microsoft.com/office/drawing/2010/main" val="0"/>
              </a:ext>
            </a:extLst>
          </a:blip>
          <a:srcRect t="4776" r="8657" b="18824"/>
          <a:stretch/>
        </p:blipFill>
        <p:spPr bwMode="auto">
          <a:xfrm>
            <a:off x="-63498" y="-272311"/>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95422" y="1"/>
            <a:ext cx="9986853" cy="1454786"/>
          </a:xfrm>
        </p:spPr>
        <p:txBody>
          <a:bodyPr>
            <a:normAutofit/>
          </a:bodyPr>
          <a:lstStyle/>
          <a:p>
            <a:r>
              <a:rPr lang="en-US" b="1" dirty="0" err="1"/>
              <a:t>Avonmouth</a:t>
            </a:r>
            <a:r>
              <a:rPr lang="en-US" b="1" dirty="0"/>
              <a:t> &amp; Lawrence Weston Ward:</a:t>
            </a:r>
          </a:p>
        </p:txBody>
      </p:sp>
      <p:grpSp>
        <p:nvGrpSpPr>
          <p:cNvPr id="2" name="Group 1">
            <a:extLst>
              <a:ext uri="{FF2B5EF4-FFF2-40B4-BE49-F238E27FC236}">
                <a16:creationId xmlns:a16="http://schemas.microsoft.com/office/drawing/2014/main" id="{7C595122-A7AD-4B0A-9A8F-57A2F923E277}"/>
              </a:ext>
            </a:extLst>
          </p:cNvPr>
          <p:cNvGrpSpPr/>
          <p:nvPr/>
        </p:nvGrpSpPr>
        <p:grpSpPr>
          <a:xfrm>
            <a:off x="342311" y="1913865"/>
            <a:ext cx="5463067" cy="4570138"/>
            <a:chOff x="12700" y="2477385"/>
            <a:chExt cx="5463067" cy="4068293"/>
          </a:xfrm>
        </p:grpSpPr>
        <p:sp>
          <p:nvSpPr>
            <p:cNvPr id="23" name="TextBox 22">
              <a:extLst>
                <a:ext uri="{FF2B5EF4-FFF2-40B4-BE49-F238E27FC236}">
                  <a16:creationId xmlns:a16="http://schemas.microsoft.com/office/drawing/2014/main" id="{3664FA4B-28A4-451E-A4DD-1D508C22411B}"/>
                </a:ext>
              </a:extLst>
            </p:cNvPr>
            <p:cNvSpPr txBox="1"/>
            <p:nvPr/>
          </p:nvSpPr>
          <p:spPr>
            <a:xfrm>
              <a:off x="362557" y="2983432"/>
              <a:ext cx="4873625" cy="3293466"/>
            </a:xfrm>
            <a:prstGeom prst="rect">
              <a:avLst/>
            </a:prstGeom>
            <a:noFill/>
          </p:spPr>
          <p:txBody>
            <a:bodyPr wrap="square" rtlCol="0">
              <a:spAutoFit/>
            </a:bodyPr>
            <a:lstStyle/>
            <a:p>
              <a:pPr algn="ctr"/>
              <a:r>
                <a:rPr lang="en-GB" sz="1801" b="1" dirty="0"/>
                <a:t>Great Things about </a:t>
              </a:r>
              <a:r>
                <a:rPr lang="en-GB" sz="1801" b="1" dirty="0" err="1"/>
                <a:t>Shirehampton</a:t>
              </a:r>
              <a:r>
                <a:rPr lang="en-GB" sz="1801" b="1" dirty="0"/>
                <a:t>:</a:t>
              </a:r>
              <a:endParaRPr lang="en-GB" sz="1801" dirty="0"/>
            </a:p>
            <a:p>
              <a:pPr algn="ctr"/>
              <a:r>
                <a:rPr lang="en-GB" sz="1600" dirty="0"/>
                <a:t>People love living in Shire, they call it ‘our village’. They are proud of their heritage &amp; environment. And it is clear that the residents want to see </a:t>
              </a:r>
              <a:r>
                <a:rPr lang="en-GB" sz="1600" dirty="0" err="1"/>
                <a:t>Shirehampton</a:t>
              </a:r>
              <a:r>
                <a:rPr lang="en-GB" sz="1600" dirty="0"/>
                <a:t> on the map of desirable places to visit. Public transport is good too.</a:t>
              </a:r>
            </a:p>
            <a:p>
              <a:pPr algn="ctr"/>
              <a:endParaRPr lang="en-GB" sz="1600" dirty="0"/>
            </a:p>
            <a:p>
              <a:pPr algn="ctr"/>
              <a:r>
                <a:rPr lang="en-GB" sz="1600" b="1" dirty="0"/>
                <a:t>Ambition: </a:t>
              </a:r>
            </a:p>
            <a:p>
              <a:pPr algn="ctr"/>
              <a:r>
                <a:rPr lang="en-GB" sz="1600" dirty="0"/>
                <a:t>We want a clean, attractive, prosperous high street &amp; clean, attractive, friendly residential areas &amp; green spaces.</a:t>
              </a:r>
            </a:p>
            <a:p>
              <a:pPr algn="ctr"/>
              <a:endParaRPr lang="en-GB" sz="1600" dirty="0"/>
            </a:p>
            <a:p>
              <a:pPr algn="ctr"/>
              <a:r>
                <a:rPr lang="en-GB" sz="1401" b="1" dirty="0" err="1"/>
                <a:t>Shirehampton</a:t>
              </a:r>
              <a:r>
                <a:rPr lang="en-GB" sz="1401" b="1" dirty="0"/>
                <a:t> Community Plan 2018-2023</a:t>
              </a:r>
            </a:p>
          </p:txBody>
        </p:sp>
        <p:sp>
          <p:nvSpPr>
            <p:cNvPr id="8" name="Speech Bubble: Oval 7">
              <a:extLst>
                <a:ext uri="{FF2B5EF4-FFF2-40B4-BE49-F238E27FC236}">
                  <a16:creationId xmlns:a16="http://schemas.microsoft.com/office/drawing/2014/main" id="{73C6B975-E631-4E1C-86E4-53B71B5ABF7E}"/>
                </a:ext>
              </a:extLst>
            </p:cNvPr>
            <p:cNvSpPr/>
            <p:nvPr/>
          </p:nvSpPr>
          <p:spPr>
            <a:xfrm>
              <a:off x="12700" y="2477385"/>
              <a:ext cx="5463067" cy="4068293"/>
            </a:xfrm>
            <a:prstGeom prst="wedgeEllipseCallout">
              <a:avLst>
                <a:gd name="adj1" fmla="val 68647"/>
                <a:gd name="adj2" fmla="val 42346"/>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030" name="Picture 6" descr="Shirehampton Park Golf Club | Golf Course in BRISTOL | Golf Course Reviews  &amp; Ratings | Today's Golfer">
            <a:extLst>
              <a:ext uri="{FF2B5EF4-FFF2-40B4-BE49-F238E27FC236}">
                <a16:creationId xmlns:a16="http://schemas.microsoft.com/office/drawing/2014/main" id="{5875B5F5-9AC8-4B58-AB47-DD0F1955B5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6355" y="4731403"/>
            <a:ext cx="260985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hirehampton Bristol Location Guide | Ocean Estate Agent">
            <a:extLst>
              <a:ext uri="{FF2B5EF4-FFF2-40B4-BE49-F238E27FC236}">
                <a16:creationId xmlns:a16="http://schemas.microsoft.com/office/drawing/2014/main" id="{AA172D3E-0D8C-4429-B16D-18B94B4D56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2668" y="1081317"/>
            <a:ext cx="2940816" cy="20905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uncil launches consultation on extending Shirehampton Conservation Area">
            <a:extLst>
              <a:ext uri="{FF2B5EF4-FFF2-40B4-BE49-F238E27FC236}">
                <a16:creationId xmlns:a16="http://schemas.microsoft.com/office/drawing/2014/main" id="{E6A0D8F8-FA24-4734-AEFA-AB8C4B81C1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423431">
            <a:off x="8107926" y="2494952"/>
            <a:ext cx="3465046" cy="2247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566232"/>
      </p:ext>
    </p:extLst>
  </p:cSld>
  <p:clrMapOvr>
    <a:masterClrMapping/>
  </p:clrMapOvr>
  <mc:AlternateContent xmlns:mc="http://schemas.openxmlformats.org/markup-compatibility/2006" xmlns:p14="http://schemas.microsoft.com/office/powerpoint/2010/main">
    <mc:Choice Requires="p14">
      <p:transition spd="slow" p14:dur="1600" advTm="20000">
        <p14:prism isContent="1" isInverted="1"/>
      </p:transition>
    </mc:Choice>
    <mc:Fallback xmlns="">
      <p:transition spd="slow" advTm="2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1032"/>
                                        </p:tgtEl>
                                        <p:attrNameLst>
                                          <p:attrName>style.visibility</p:attrName>
                                        </p:attrNameLst>
                                      </p:cBhvr>
                                      <p:to>
                                        <p:strVal val="visible"/>
                                      </p:to>
                                    </p:set>
                                    <p:animEffect transition="in" filter="circle(in)">
                                      <p:cBhvr>
                                        <p:cTn id="17" dur="2000"/>
                                        <p:tgtEl>
                                          <p:spTgt spid="1032"/>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circle(in)">
                                      <p:cBhvr>
                                        <p:cTn id="21" dur="2000"/>
                                        <p:tgtEl>
                                          <p:spTgt spid="1028"/>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1030"/>
                                        </p:tgtEl>
                                        <p:attrNameLst>
                                          <p:attrName>style.visibility</p:attrName>
                                        </p:attrNameLst>
                                      </p:cBhvr>
                                      <p:to>
                                        <p:strVal val="visible"/>
                                      </p:to>
                                    </p:set>
                                    <p:animEffect transition="in" filter="circle(in)">
                                      <p:cBhvr>
                                        <p:cTn id="25" dur="2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21">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3">
            <a:extLst>
              <a:ext uri="{FF2B5EF4-FFF2-40B4-BE49-F238E27FC236}">
                <a16:creationId xmlns:a16="http://schemas.microsoft.com/office/drawing/2014/main" id="{48DB4B7D-6E19-4B1E-A0ED-621919C15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52" name="Rectangle 25">
            <a:extLst>
              <a:ext uri="{FF2B5EF4-FFF2-40B4-BE49-F238E27FC236}">
                <a16:creationId xmlns:a16="http://schemas.microsoft.com/office/drawing/2014/main" id="{4CB196DE-BC07-4C0A-9A6F-6FFD5F775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3" name="Rectangle 27">
            <a:extLst>
              <a:ext uri="{FF2B5EF4-FFF2-40B4-BE49-F238E27FC236}">
                <a16:creationId xmlns:a16="http://schemas.microsoft.com/office/drawing/2014/main" id="{2C13C32D-C8E0-49CB-AF18-A6A13B7FE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4" name="Group 29">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1" name="Straight Connector 30">
              <a:extLst>
                <a:ext uri="{FF2B5EF4-FFF2-40B4-BE49-F238E27FC236}">
                  <a16:creationId xmlns:a16="http://schemas.microsoft.com/office/drawing/2014/main" id="{65E3DF13-4412-4927-AA38-F077B5A4CBD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9EC13-67CE-4C90-95BA-1F7D7F3D38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9492E-0F24-4A22-B24D-A110B4031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useBgFill="1">
        <p:nvSpPr>
          <p:cNvPr id="55" name="Rectangle 34">
            <a:extLst>
              <a:ext uri="{FF2B5EF4-FFF2-40B4-BE49-F238E27FC236}">
                <a16:creationId xmlns:a16="http://schemas.microsoft.com/office/drawing/2014/main" id="{AA4A3098-CB90-45FC-A5AF-2D899C844D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 t="-1" r="26747" b="-1"/>
          <a:stretch/>
        </p:blipFill>
        <p:spPr bwMode="auto">
          <a:xfrm>
            <a:off x="18607" y="14615"/>
            <a:ext cx="7513176" cy="6858000"/>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3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57" name="Rectangle 3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1124751" y="1943113"/>
            <a:ext cx="5120640" cy="2037810"/>
          </a:xfrm>
        </p:spPr>
        <p:txBody>
          <a:bodyPr vert="horz" lIns="91440" tIns="45720" rIns="91440" bIns="45720" rtlCol="0" anchor="ctr">
            <a:normAutofit/>
          </a:bodyPr>
          <a:lstStyle/>
          <a:p>
            <a:pPr algn="ctr" defTabSz="914400">
              <a:lnSpc>
                <a:spcPct val="83000"/>
              </a:lnSpc>
            </a:pPr>
            <a:r>
              <a:rPr lang="en-US" sz="3700" cap="all" spc="-100" dirty="0">
                <a:solidFill>
                  <a:schemeClr val="tx1"/>
                </a:solidFill>
              </a:rPr>
              <a:t>Clifton Ward:</a:t>
            </a:r>
          </a:p>
        </p:txBody>
      </p:sp>
      <p:pic>
        <p:nvPicPr>
          <p:cNvPr id="2" name="Picture 1">
            <a:extLst>
              <a:ext uri="{FF2B5EF4-FFF2-40B4-BE49-F238E27FC236}">
                <a16:creationId xmlns:a16="http://schemas.microsoft.com/office/drawing/2014/main" id="{FE2D3629-F87D-46C1-8241-B301C61F3C4A}"/>
              </a:ext>
            </a:extLst>
          </p:cNvPr>
          <p:cNvPicPr>
            <a:picLocks noChangeAspect="1"/>
          </p:cNvPicPr>
          <p:nvPr/>
        </p:nvPicPr>
        <p:blipFill rotWithShape="1">
          <a:blip r:embed="rId3"/>
          <a:srcRect l="2529" t="1135" r="1832"/>
          <a:stretch/>
        </p:blipFill>
        <p:spPr>
          <a:xfrm>
            <a:off x="7465630" y="2"/>
            <a:ext cx="4752918" cy="6887228"/>
          </a:xfrm>
          <a:prstGeom prst="rect">
            <a:avLst/>
          </a:prstGeom>
        </p:spPr>
      </p:pic>
      <p:sp>
        <p:nvSpPr>
          <p:cNvPr id="58" name="Title 1">
            <a:extLst>
              <a:ext uri="{FF2B5EF4-FFF2-40B4-BE49-F238E27FC236}">
                <a16:creationId xmlns:a16="http://schemas.microsoft.com/office/drawing/2014/main" id="{8A8694F5-6C38-4CDB-A648-8AF636A4513B}"/>
              </a:ext>
            </a:extLst>
          </p:cNvPr>
          <p:cNvSpPr txBox="1">
            <a:spLocks/>
          </p:cNvSpPr>
          <p:nvPr/>
        </p:nvSpPr>
        <p:spPr>
          <a:xfrm>
            <a:off x="1103272" y="37931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endParaRPr lang="en-GB" sz="1800" cap="all" spc="-100" dirty="0">
              <a:solidFill>
                <a:schemeClr val="tx1"/>
              </a:solidFill>
            </a:endParaRPr>
          </a:p>
        </p:txBody>
      </p:sp>
      <p:sp>
        <p:nvSpPr>
          <p:cNvPr id="18" name="Title 1">
            <a:extLst>
              <a:ext uri="{FF2B5EF4-FFF2-40B4-BE49-F238E27FC236}">
                <a16:creationId xmlns:a16="http://schemas.microsoft.com/office/drawing/2014/main" id="{B1498C01-8FDA-4BCD-996A-FBCD4806DF47}"/>
              </a:ext>
            </a:extLst>
          </p:cNvPr>
          <p:cNvSpPr txBox="1">
            <a:spLocks/>
          </p:cNvSpPr>
          <p:nvPr/>
        </p:nvSpPr>
        <p:spPr>
          <a:xfrm>
            <a:off x="1115972" y="37550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r>
              <a:rPr lang="en-GB" sz="1800" cap="all" spc="-100" dirty="0">
                <a:solidFill>
                  <a:schemeClr val="tx1"/>
                </a:solidFill>
              </a:rPr>
              <a:t>Clifton &amp; Clifton  Wood:</a:t>
            </a:r>
          </a:p>
        </p:txBody>
      </p:sp>
    </p:spTree>
    <p:extLst>
      <p:ext uri="{BB962C8B-B14F-4D97-AF65-F5344CB8AC3E}">
        <p14:creationId xmlns:p14="http://schemas.microsoft.com/office/powerpoint/2010/main" val="39091525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500" y="-19659"/>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0"/>
            <a:ext cx="10058400" cy="1450757"/>
          </a:xfrm>
        </p:spPr>
        <p:txBody>
          <a:bodyPr>
            <a:normAutofit/>
          </a:bodyPr>
          <a:lstStyle/>
          <a:p>
            <a:r>
              <a:rPr lang="en-US" b="1" dirty="0"/>
              <a:t>Clifton Ward:</a:t>
            </a:r>
          </a:p>
        </p:txBody>
      </p:sp>
      <p:grpSp>
        <p:nvGrpSpPr>
          <p:cNvPr id="2" name="Group 1">
            <a:extLst>
              <a:ext uri="{FF2B5EF4-FFF2-40B4-BE49-F238E27FC236}">
                <a16:creationId xmlns:a16="http://schemas.microsoft.com/office/drawing/2014/main" id="{3B7ED081-B18D-498F-9883-6CD474473723}"/>
              </a:ext>
            </a:extLst>
          </p:cNvPr>
          <p:cNvGrpSpPr/>
          <p:nvPr/>
        </p:nvGrpSpPr>
        <p:grpSpPr>
          <a:xfrm>
            <a:off x="210313" y="1017142"/>
            <a:ext cx="7834351" cy="5270641"/>
            <a:chOff x="210314" y="1017142"/>
            <a:chExt cx="7135708" cy="5818702"/>
          </a:xfrm>
        </p:grpSpPr>
        <p:sp>
          <p:nvSpPr>
            <p:cNvPr id="8" name="Speech Bubble: Oval 7">
              <a:extLst>
                <a:ext uri="{FF2B5EF4-FFF2-40B4-BE49-F238E27FC236}">
                  <a16:creationId xmlns:a16="http://schemas.microsoft.com/office/drawing/2014/main" id="{57135032-CF4E-483B-A0B9-FF6A41F4431F}"/>
                </a:ext>
              </a:extLst>
            </p:cNvPr>
            <p:cNvSpPr/>
            <p:nvPr/>
          </p:nvSpPr>
          <p:spPr>
            <a:xfrm>
              <a:off x="210314" y="1017142"/>
              <a:ext cx="7135708" cy="5818702"/>
            </a:xfrm>
            <a:prstGeom prst="wedgeEllipseCallout">
              <a:avLst>
                <a:gd name="adj1" fmla="val 51403"/>
                <a:gd name="adj2" fmla="val 55510"/>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a:extLst>
                <a:ext uri="{FF2B5EF4-FFF2-40B4-BE49-F238E27FC236}">
                  <a16:creationId xmlns:a16="http://schemas.microsoft.com/office/drawing/2014/main" id="{3664FA4B-28A4-451E-A4DD-1D508C22411B}"/>
                </a:ext>
              </a:extLst>
            </p:cNvPr>
            <p:cNvSpPr txBox="1"/>
            <p:nvPr/>
          </p:nvSpPr>
          <p:spPr>
            <a:xfrm>
              <a:off x="1132852" y="1504306"/>
              <a:ext cx="5396797" cy="5046021"/>
            </a:xfrm>
            <a:prstGeom prst="rect">
              <a:avLst/>
            </a:prstGeom>
            <a:noFill/>
          </p:spPr>
          <p:txBody>
            <a:bodyPr wrap="square" rtlCol="0">
              <a:spAutoFit/>
            </a:bodyPr>
            <a:lstStyle/>
            <a:p>
              <a:pPr algn="ctr"/>
              <a:r>
                <a:rPr lang="en-GB" sz="1801" b="1" dirty="0"/>
                <a:t>Great Things about Clifton:</a:t>
              </a:r>
              <a:endParaRPr lang="en-GB" sz="1801" dirty="0"/>
            </a:p>
            <a:p>
              <a:pPr algn="ctr"/>
              <a:r>
                <a:rPr lang="en-GB" sz="1600" dirty="0"/>
                <a:t>we have a very vibrant and colourful community with a communal garden and library just set up.  We have started a hedgehog initiative and there are lots of associations with the Bristol Sea Cadets and the Bristol Gig Club. We have the Lion Park next to the Lion that hosts the open air cinema  annually and the Lion itself which hosts various groups during the year. There are locals that have had a lot to do with saving the Bristol Ferry company and in general its just a very pro active community. </a:t>
              </a:r>
            </a:p>
            <a:p>
              <a:pPr algn="ctr"/>
              <a:endParaRPr lang="en-GB" sz="800" dirty="0"/>
            </a:p>
            <a:p>
              <a:pPr algn="ctr"/>
              <a:r>
                <a:rPr lang="en-GB" sz="1600" b="1" dirty="0"/>
                <a:t>Ambition: </a:t>
              </a:r>
            </a:p>
            <a:p>
              <a:pPr algn="ctr"/>
              <a:r>
                <a:rPr lang="en-GB" sz="1600" dirty="0"/>
                <a:t>The main area of concern for us is that Mardyke steps have closed and although a local resident has been told that the council would be willing to go 50/50 if funds were raised locally nothing has happened.  The locals have already committed their support to raising funds</a:t>
              </a:r>
              <a:r>
                <a:rPr lang="en-GB" dirty="0"/>
                <a:t>. </a:t>
              </a:r>
            </a:p>
            <a:p>
              <a:pPr algn="ctr"/>
              <a:endParaRPr lang="en-GB" sz="900" dirty="0"/>
            </a:p>
            <a:p>
              <a:pPr algn="ctr"/>
              <a:r>
                <a:rPr lang="en-GB" sz="1401" b="1" dirty="0"/>
                <a:t>Fiona – The Lion Pub</a:t>
              </a:r>
            </a:p>
          </p:txBody>
        </p:sp>
      </p:grpSp>
      <p:pic>
        <p:nvPicPr>
          <p:cNvPr id="3076" name="Picture 4" descr="T S Adventure Sea Cadets HQ © Richard Hoare :: Geograph Britain and Ireland">
            <a:extLst>
              <a:ext uri="{FF2B5EF4-FFF2-40B4-BE49-F238E27FC236}">
                <a16:creationId xmlns:a16="http://schemas.microsoft.com/office/drawing/2014/main" id="{D8F69A13-120C-417F-B824-0AE146252F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3419" y="223711"/>
            <a:ext cx="2980854" cy="198878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Bristol Ferries launches early morning commuter service - Bristol Live">
            <a:extLst>
              <a:ext uri="{FF2B5EF4-FFF2-40B4-BE49-F238E27FC236}">
                <a16:creationId xmlns:a16="http://schemas.microsoft.com/office/drawing/2014/main" id="{919CCE3F-E14A-43D8-90CB-3B48598131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5496" y="4575060"/>
            <a:ext cx="2804007" cy="191037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Reelstreets | Some People">
            <a:extLst>
              <a:ext uri="{FF2B5EF4-FFF2-40B4-BE49-F238E27FC236}">
                <a16:creationId xmlns:a16="http://schemas.microsoft.com/office/drawing/2014/main" id="{455EE993-BAC9-4899-A18B-DF632D2CA11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6941" r="13420" b="12488"/>
          <a:stretch/>
        </p:blipFill>
        <p:spPr bwMode="auto">
          <a:xfrm>
            <a:off x="9428795" y="1961631"/>
            <a:ext cx="2385877" cy="2625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402505"/>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circle(in)">
                                      <p:cBhvr>
                                        <p:cTn id="17" dur="2000"/>
                                        <p:tgtEl>
                                          <p:spTgt spid="3076"/>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3078"/>
                                        </p:tgtEl>
                                        <p:attrNameLst>
                                          <p:attrName>style.visibility</p:attrName>
                                        </p:attrNameLst>
                                      </p:cBhvr>
                                      <p:to>
                                        <p:strVal val="visible"/>
                                      </p:to>
                                    </p:set>
                                    <p:animEffect transition="in" filter="circle(in)">
                                      <p:cBhvr>
                                        <p:cTn id="21" dur="2000"/>
                                        <p:tgtEl>
                                          <p:spTgt spid="3078"/>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circle(in)">
                                      <p:cBhvr>
                                        <p:cTn id="25"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12192002"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1" rIns="91440" bIns="45721"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1"/>
          </a:p>
        </p:txBody>
      </p:sp>
      <p:sp useBgFill="1">
        <p:nvSpPr>
          <p:cNvPr id="13"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4" y="226667"/>
            <a:ext cx="11722608" cy="6382512"/>
          </a:xfrm>
          <a:prstGeom prst="rect">
            <a:avLst/>
          </a:prstGeom>
          <a:ln w="6350" cap="flat" cmpd="sng" algn="ctr">
            <a:noFill/>
            <a:prstDash val="solid"/>
          </a:ln>
          <a:effectLst>
            <a:softEdge rad="0"/>
          </a:effectLst>
        </p:spPr>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t="4776" r="8657" b="18824"/>
          <a:stretch/>
        </p:blipFill>
        <p:spPr bwMode="auto">
          <a:xfrm>
            <a:off x="-63498" y="25401"/>
            <a:ext cx="12318999" cy="6877659"/>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523876" y="4029"/>
            <a:ext cx="10058400" cy="1450757"/>
          </a:xfrm>
        </p:spPr>
        <p:txBody>
          <a:bodyPr>
            <a:normAutofit/>
          </a:bodyPr>
          <a:lstStyle/>
          <a:p>
            <a:r>
              <a:rPr lang="en-US" b="1" dirty="0"/>
              <a:t>Clifton Ward:</a:t>
            </a:r>
          </a:p>
        </p:txBody>
      </p:sp>
      <p:pic>
        <p:nvPicPr>
          <p:cNvPr id="1028" name="Picture 4" descr="The 10 Best Restaurants In Clifton, Bristol">
            <a:extLst>
              <a:ext uri="{FF2B5EF4-FFF2-40B4-BE49-F238E27FC236}">
                <a16:creationId xmlns:a16="http://schemas.microsoft.com/office/drawing/2014/main" id="{59E20951-68F1-4294-AB00-C961CA884D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82915">
            <a:off x="6270577" y="390977"/>
            <a:ext cx="3876622" cy="258361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he Lion Cliftonwood | vegan bristol">
            <a:extLst>
              <a:ext uri="{FF2B5EF4-FFF2-40B4-BE49-F238E27FC236}">
                <a16:creationId xmlns:a16="http://schemas.microsoft.com/office/drawing/2014/main" id="{E510DE2D-B597-4185-B57A-32C652AE38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5040" y="1769392"/>
            <a:ext cx="3303535" cy="24776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ntroversial plans for Cliftonwood cottage met with opposition - Bristol  Live">
            <a:extLst>
              <a:ext uri="{FF2B5EF4-FFF2-40B4-BE49-F238E27FC236}">
                <a16:creationId xmlns:a16="http://schemas.microsoft.com/office/drawing/2014/main" id="{4EDF8A9C-A61D-4AF5-96F1-4D99E31482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855321">
            <a:off x="6957035" y="3872724"/>
            <a:ext cx="3876622" cy="21806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6EEBE1E6-4B84-46E7-9006-FD9A90C71EBB}"/>
              </a:ext>
            </a:extLst>
          </p:cNvPr>
          <p:cNvGrpSpPr/>
          <p:nvPr/>
        </p:nvGrpSpPr>
        <p:grpSpPr>
          <a:xfrm>
            <a:off x="298782" y="930006"/>
            <a:ext cx="6118567" cy="5567043"/>
            <a:chOff x="210314" y="1064290"/>
            <a:chExt cx="6118567" cy="5567043"/>
          </a:xfrm>
        </p:grpSpPr>
        <p:sp>
          <p:nvSpPr>
            <p:cNvPr id="19" name="TextBox 18">
              <a:extLst>
                <a:ext uri="{FF2B5EF4-FFF2-40B4-BE49-F238E27FC236}">
                  <a16:creationId xmlns:a16="http://schemas.microsoft.com/office/drawing/2014/main" id="{10882C0C-8A48-4104-A51A-84DF948935C6}"/>
                </a:ext>
              </a:extLst>
            </p:cNvPr>
            <p:cNvSpPr txBox="1"/>
            <p:nvPr/>
          </p:nvSpPr>
          <p:spPr>
            <a:xfrm>
              <a:off x="780836" y="1759574"/>
              <a:ext cx="5116530" cy="4278351"/>
            </a:xfrm>
            <a:prstGeom prst="rect">
              <a:avLst/>
            </a:prstGeom>
            <a:noFill/>
          </p:spPr>
          <p:txBody>
            <a:bodyPr wrap="square" rtlCol="0">
              <a:spAutoFit/>
            </a:bodyPr>
            <a:lstStyle/>
            <a:p>
              <a:pPr algn="ctr"/>
              <a:r>
                <a:rPr lang="en-GB" sz="1801" b="1" dirty="0"/>
                <a:t>Great Things about Clifton Wood:</a:t>
              </a:r>
              <a:endParaRPr lang="en-GB" sz="1801" dirty="0"/>
            </a:p>
            <a:p>
              <a:pPr algn="ctr"/>
              <a:r>
                <a:rPr lang="en-GB" sz="1600" dirty="0"/>
                <a:t>Location, being between the historic picturesque Harbourside &amp; Clifton Village with it’s eclectic mix of shops, bars and restaurants, but also within easy reach of green parks and open spaces, and walking distance to work. Also, the community. We all know our neighbours in the street and support each-other and the wider area. The family run local pub ‘The Lion’ is a real heart for the community too.</a:t>
              </a:r>
            </a:p>
            <a:p>
              <a:pPr algn="ctr"/>
              <a:endParaRPr lang="en-GB" sz="1600" dirty="0"/>
            </a:p>
            <a:p>
              <a:pPr algn="ctr"/>
              <a:r>
                <a:rPr lang="en-GB" sz="1600" b="1" dirty="0"/>
                <a:t>Ambition: </a:t>
              </a:r>
            </a:p>
            <a:p>
              <a:pPr algn="ctr"/>
              <a:r>
                <a:rPr lang="en-GB" sz="1600" dirty="0"/>
                <a:t>Signage on our dead-end road. Clifton village to be more pedestrianised. More comms on congestion charge as there’s confusion.</a:t>
              </a:r>
            </a:p>
            <a:p>
              <a:pPr algn="ctr"/>
              <a:r>
                <a:rPr lang="en-GB" sz="1600" dirty="0"/>
                <a:t>To keep public green spaces safe and accessible.</a:t>
              </a:r>
            </a:p>
            <a:p>
              <a:pPr algn="ctr"/>
              <a:r>
                <a:rPr lang="en-GB" sz="1600" dirty="0"/>
                <a:t> </a:t>
              </a:r>
              <a:endParaRPr lang="en-GB" sz="1401" b="1" dirty="0"/>
            </a:p>
            <a:p>
              <a:pPr algn="ctr"/>
              <a:r>
                <a:rPr lang="en-GB" sz="1401" b="1" dirty="0"/>
                <a:t>Sophie Bird - Resident</a:t>
              </a:r>
              <a:endParaRPr lang="en-GB" sz="1600" dirty="0"/>
            </a:p>
          </p:txBody>
        </p:sp>
        <p:sp>
          <p:nvSpPr>
            <p:cNvPr id="20" name="Speech Bubble: Oval 19">
              <a:extLst>
                <a:ext uri="{FF2B5EF4-FFF2-40B4-BE49-F238E27FC236}">
                  <a16:creationId xmlns:a16="http://schemas.microsoft.com/office/drawing/2014/main" id="{70BB7068-2756-42A9-9722-5CFCAFFB7C2E}"/>
                </a:ext>
              </a:extLst>
            </p:cNvPr>
            <p:cNvSpPr/>
            <p:nvPr/>
          </p:nvSpPr>
          <p:spPr>
            <a:xfrm>
              <a:off x="210314" y="1064290"/>
              <a:ext cx="6118567" cy="5567043"/>
            </a:xfrm>
            <a:prstGeom prst="wedgeEllipseCallout">
              <a:avLst>
                <a:gd name="adj1" fmla="val 67258"/>
                <a:gd name="adj2" fmla="val 52180"/>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1713081854"/>
      </p:ext>
    </p:extLst>
  </p:cSld>
  <p:clrMapOvr>
    <a:masterClrMapping/>
  </p:clrMapOvr>
  <mc:AlternateContent xmlns:mc="http://schemas.openxmlformats.org/markup-compatibility/2006" xmlns:p14="http://schemas.microsoft.com/office/powerpoint/2010/main">
    <mc:Choice Requires="p14">
      <p:transition spd="slow" p14:dur="1600" advTm="30000">
        <p14:prism isContent="1" isInverted="1"/>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6" presetClass="entr" presetSubtype="16" fill="hold" nodeType="after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circle(in)">
                                      <p:cBhvr>
                                        <p:cTn id="17" dur="2000"/>
                                        <p:tgtEl>
                                          <p:spTgt spid="1028"/>
                                        </p:tgtEl>
                                      </p:cBhvr>
                                    </p:animEffect>
                                  </p:childTnLst>
                                </p:cTn>
                              </p:par>
                            </p:childTnLst>
                          </p:cTn>
                        </p:par>
                        <p:par>
                          <p:cTn id="18" fill="hold">
                            <p:stCondLst>
                              <p:cond delay="3000"/>
                            </p:stCondLst>
                            <p:childTnLst>
                              <p:par>
                                <p:cTn id="19" presetID="6" presetClass="entr" presetSubtype="16" fill="hold" nodeType="after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circle(in)">
                                      <p:cBhvr>
                                        <p:cTn id="21" dur="2000"/>
                                        <p:tgtEl>
                                          <p:spTgt spid="1026"/>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1030"/>
                                        </p:tgtEl>
                                        <p:attrNameLst>
                                          <p:attrName>style.visibility</p:attrName>
                                        </p:attrNameLst>
                                      </p:cBhvr>
                                      <p:to>
                                        <p:strVal val="visible"/>
                                      </p:to>
                                    </p:set>
                                    <p:animEffect transition="in" filter="circle(in)">
                                      <p:cBhvr>
                                        <p:cTn id="25" dur="2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21">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3">
            <a:extLst>
              <a:ext uri="{FF2B5EF4-FFF2-40B4-BE49-F238E27FC236}">
                <a16:creationId xmlns:a16="http://schemas.microsoft.com/office/drawing/2014/main" id="{48DB4B7D-6E19-4B1E-A0ED-621919C15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52" name="Rectangle 25">
            <a:extLst>
              <a:ext uri="{FF2B5EF4-FFF2-40B4-BE49-F238E27FC236}">
                <a16:creationId xmlns:a16="http://schemas.microsoft.com/office/drawing/2014/main" id="{4CB196DE-BC07-4C0A-9A6F-6FFD5F775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3" name="Rectangle 27">
            <a:extLst>
              <a:ext uri="{FF2B5EF4-FFF2-40B4-BE49-F238E27FC236}">
                <a16:creationId xmlns:a16="http://schemas.microsoft.com/office/drawing/2014/main" id="{2C13C32D-C8E0-49CB-AF18-A6A13B7FE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4" name="Group 29">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1" name="Straight Connector 30">
              <a:extLst>
                <a:ext uri="{FF2B5EF4-FFF2-40B4-BE49-F238E27FC236}">
                  <a16:creationId xmlns:a16="http://schemas.microsoft.com/office/drawing/2014/main" id="{65E3DF13-4412-4927-AA38-F077B5A4CBD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9EC13-67CE-4C90-95BA-1F7D7F3D38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9492E-0F24-4A22-B24D-A110B40311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useBgFill="1">
        <p:nvSpPr>
          <p:cNvPr id="55" name="Rectangle 34">
            <a:extLst>
              <a:ext uri="{FF2B5EF4-FFF2-40B4-BE49-F238E27FC236}">
                <a16:creationId xmlns:a16="http://schemas.microsoft.com/office/drawing/2014/main" id="{AA4A3098-CB90-45FC-A5AF-2D899C844D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Luxury Student Accommodation Bristol | Prestige Student Living">
            <a:extLst>
              <a:ext uri="{FF2B5EF4-FFF2-40B4-BE49-F238E27FC236}">
                <a16:creationId xmlns:a16="http://schemas.microsoft.com/office/drawing/2014/main" id="{25255935-1533-4392-A99E-F4EBC4DBE5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 t="-1" r="26747" b="-1"/>
          <a:stretch/>
        </p:blipFill>
        <p:spPr bwMode="auto">
          <a:xfrm>
            <a:off x="21478" y="14615"/>
            <a:ext cx="7513176" cy="6858000"/>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3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57" name="Rectangle 3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17" name="Title 1">
            <a:extLst>
              <a:ext uri="{FF2B5EF4-FFF2-40B4-BE49-F238E27FC236}">
                <a16:creationId xmlns:a16="http://schemas.microsoft.com/office/drawing/2014/main" id="{042EF76F-F435-486D-A914-E4A92E8B1B7E}"/>
              </a:ext>
            </a:extLst>
          </p:cNvPr>
          <p:cNvSpPr>
            <a:spLocks noGrp="1"/>
          </p:cNvSpPr>
          <p:nvPr>
            <p:ph type="title"/>
          </p:nvPr>
        </p:nvSpPr>
        <p:spPr>
          <a:xfrm>
            <a:off x="1124751" y="1943113"/>
            <a:ext cx="5120640" cy="2037810"/>
          </a:xfrm>
        </p:spPr>
        <p:txBody>
          <a:bodyPr vert="horz" lIns="91440" tIns="45720" rIns="91440" bIns="45720" rtlCol="0" anchor="ctr">
            <a:normAutofit/>
          </a:bodyPr>
          <a:lstStyle/>
          <a:p>
            <a:pPr algn="ctr" defTabSz="914400">
              <a:lnSpc>
                <a:spcPct val="83000"/>
              </a:lnSpc>
            </a:pPr>
            <a:r>
              <a:rPr lang="en-US" sz="3700" cap="all" spc="-100" dirty="0">
                <a:solidFill>
                  <a:schemeClr val="tx1"/>
                </a:solidFill>
              </a:rPr>
              <a:t>Clifton Down Ward:</a:t>
            </a:r>
          </a:p>
        </p:txBody>
      </p:sp>
      <p:sp>
        <p:nvSpPr>
          <p:cNvPr id="58" name="Title 1">
            <a:extLst>
              <a:ext uri="{FF2B5EF4-FFF2-40B4-BE49-F238E27FC236}">
                <a16:creationId xmlns:a16="http://schemas.microsoft.com/office/drawing/2014/main" id="{8A8694F5-6C38-4CDB-A648-8AF636A4513B}"/>
              </a:ext>
            </a:extLst>
          </p:cNvPr>
          <p:cNvSpPr txBox="1">
            <a:spLocks/>
          </p:cNvSpPr>
          <p:nvPr/>
        </p:nvSpPr>
        <p:spPr>
          <a:xfrm>
            <a:off x="1103272" y="37931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endParaRPr lang="en-GB" sz="1800" cap="all" spc="-100" dirty="0">
              <a:solidFill>
                <a:schemeClr val="tx1"/>
              </a:solidFill>
            </a:endParaRPr>
          </a:p>
        </p:txBody>
      </p:sp>
      <p:pic>
        <p:nvPicPr>
          <p:cNvPr id="3" name="Picture 2">
            <a:extLst>
              <a:ext uri="{FF2B5EF4-FFF2-40B4-BE49-F238E27FC236}">
                <a16:creationId xmlns:a16="http://schemas.microsoft.com/office/drawing/2014/main" id="{6FCF396A-8B63-4898-8076-808E18B66BED}"/>
              </a:ext>
            </a:extLst>
          </p:cNvPr>
          <p:cNvPicPr>
            <a:picLocks noChangeAspect="1"/>
          </p:cNvPicPr>
          <p:nvPr/>
        </p:nvPicPr>
        <p:blipFill rotWithShape="1">
          <a:blip r:embed="rId3"/>
          <a:srcRect l="2163" t="5399" b="2353"/>
          <a:stretch/>
        </p:blipFill>
        <p:spPr>
          <a:xfrm>
            <a:off x="7195832" y="-31869"/>
            <a:ext cx="5179724" cy="6890749"/>
          </a:xfrm>
          <a:prstGeom prst="rect">
            <a:avLst/>
          </a:prstGeom>
        </p:spPr>
      </p:pic>
      <p:sp>
        <p:nvSpPr>
          <p:cNvPr id="18" name="Title 1">
            <a:extLst>
              <a:ext uri="{FF2B5EF4-FFF2-40B4-BE49-F238E27FC236}">
                <a16:creationId xmlns:a16="http://schemas.microsoft.com/office/drawing/2014/main" id="{BB926177-C244-47A5-AE01-0EEBDA271E26}"/>
              </a:ext>
            </a:extLst>
          </p:cNvPr>
          <p:cNvSpPr txBox="1">
            <a:spLocks/>
          </p:cNvSpPr>
          <p:nvPr/>
        </p:nvSpPr>
        <p:spPr>
          <a:xfrm>
            <a:off x="1115972" y="3755067"/>
            <a:ext cx="5120640" cy="1129498"/>
          </a:xfrm>
          <a:prstGeom prst="rect">
            <a:avLst/>
          </a:prstGeom>
        </p:spPr>
        <p:txBody>
          <a:bodyPr vert="horz" lIns="91440" tIns="45720" rIns="91440" bIns="45720" rtlCol="0" anchor="ctr">
            <a:normAutofit/>
          </a:bodyPr>
          <a:lstStyle>
            <a:lvl1pPr algn="l" defTabSz="914411"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lgn="ctr" defTabSz="914400">
              <a:lnSpc>
                <a:spcPct val="83000"/>
              </a:lnSpc>
            </a:pPr>
            <a:r>
              <a:rPr lang="en-GB" sz="1800" cap="all" spc="-100" dirty="0">
                <a:solidFill>
                  <a:schemeClr val="tx1"/>
                </a:solidFill>
              </a:rPr>
              <a:t>Clifton  down:</a:t>
            </a:r>
          </a:p>
        </p:txBody>
      </p:sp>
    </p:spTree>
    <p:extLst>
      <p:ext uri="{BB962C8B-B14F-4D97-AF65-F5344CB8AC3E}">
        <p14:creationId xmlns:p14="http://schemas.microsoft.com/office/powerpoint/2010/main" val="26647715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Savon">
      <a:majorFont>
        <a:latin typeface="Avenir Next LT Pro 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venir Next LT Pr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46">
    <a:dk1>
      <a:sysClr val="windowText" lastClr="000000"/>
    </a:dk1>
    <a:lt1>
      <a:sysClr val="window" lastClr="FFFFFF"/>
    </a:lt1>
    <a:dk2>
      <a:srgbClr val="121316"/>
    </a:dk2>
    <a:lt2>
      <a:srgbClr val="FEFCF7"/>
    </a:lt2>
    <a:accent1>
      <a:srgbClr val="8394A4"/>
    </a:accent1>
    <a:accent2>
      <a:srgbClr val="65739F"/>
    </a:accent2>
    <a:accent3>
      <a:srgbClr val="B2AC8A"/>
    </a:accent3>
    <a:accent4>
      <a:srgbClr val="879BB3"/>
    </a:accent4>
    <a:accent5>
      <a:srgbClr val="D7B579"/>
    </a:accent5>
    <a:accent6>
      <a:srgbClr val="8A9B89"/>
    </a:accent6>
    <a:hlink>
      <a:srgbClr val="85C4D2"/>
    </a:hlink>
    <a:folHlink>
      <a:srgbClr val="8E8CA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1F91CDEB-92ED-41DC-BF33-2916A76876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59D436-C82E-43E0-8A01-53DF9CED6032}">
  <ds:schemaRefs>
    <ds:schemaRef ds:uri="http://schemas.microsoft.com/sharepoint/v3/contenttype/forms"/>
  </ds:schemaRefs>
</ds:datastoreItem>
</file>

<file path=customXml/itemProps3.xml><?xml version="1.0" encoding="utf-8"?>
<ds:datastoreItem xmlns:ds="http://schemas.openxmlformats.org/officeDocument/2006/customXml" ds:itemID="{946BCBFB-BBC7-42F1-95CD-058E172363A0}">
  <ds:schemaRefs>
    <ds:schemaRef ds:uri="http://schemas.microsoft.com/office/2006/documentManagement/types"/>
    <ds:schemaRef ds:uri="http://schemas.openxmlformats.org/package/2006/metadata/core-properties"/>
    <ds:schemaRef ds:uri="16c05727-aa75-4e4a-9b5f-8a80a1165891"/>
    <ds:schemaRef ds:uri="http://purl.org/dc/elements/1.1/"/>
    <ds:schemaRef ds:uri="http://schemas.microsoft.com/office/infopath/2007/PartnerControls"/>
    <ds:schemaRef ds:uri="http://schemas.microsoft.com/office/2006/metadata/properties"/>
    <ds:schemaRef ds:uri="http://purl.org/dc/terms/"/>
    <ds:schemaRef ds:uri="71af3243-3dd4-4a8d-8c0d-dd76da1f02a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{C5A4D5E8-1BA3-491B-A3E1-25D10F3607C7}tf11531919_win32</Template>
  <TotalTime>6088</TotalTime>
  <Words>1492</Words>
  <Application>Microsoft Office PowerPoint</Application>
  <PresentationFormat>Widescreen</PresentationFormat>
  <Paragraphs>131</Paragraphs>
  <Slides>20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Avenir Next LT Pro</vt:lpstr>
      <vt:lpstr>Avenir Next LT Pro Light</vt:lpstr>
      <vt:lpstr>Calibri</vt:lpstr>
      <vt:lpstr>Garamond</vt:lpstr>
      <vt:lpstr>SavonVTI</vt:lpstr>
      <vt:lpstr>Area Committee 1</vt:lpstr>
      <vt:lpstr>Avonmouth &amp; Lawrence Weston Ward:</vt:lpstr>
      <vt:lpstr>Avonmouth &amp; Lawrence Weston Ward:</vt:lpstr>
      <vt:lpstr>Avonmouth &amp; Lawrence Weston Ward:</vt:lpstr>
      <vt:lpstr>Avonmouth &amp; Lawrence Weston Ward:</vt:lpstr>
      <vt:lpstr>Clifton Ward:</vt:lpstr>
      <vt:lpstr>Clifton Ward:</vt:lpstr>
      <vt:lpstr>Clifton Ward:</vt:lpstr>
      <vt:lpstr>Clifton Down Ward:</vt:lpstr>
      <vt:lpstr>Clifton Down Ward:</vt:lpstr>
      <vt:lpstr>Hotwells &amp; Harbourside Ward:</vt:lpstr>
      <vt:lpstr>Hotwells &amp; Harbourside Ward:</vt:lpstr>
      <vt:lpstr>Stoke bishop Ward:</vt:lpstr>
      <vt:lpstr>Stoke Bishop Ward:</vt:lpstr>
      <vt:lpstr>Westbury-on-Trym &amp; Henleaze Ward:</vt:lpstr>
      <vt:lpstr>Westbury-on-Trym &amp; Henleaze Ward:</vt:lpstr>
      <vt:lpstr>Westbury-on-Trym &amp; Henleaze Ward:</vt:lpstr>
      <vt:lpstr>Westbury-on-Trym &amp; Henleaze Ward:</vt:lpstr>
      <vt:lpstr>Mark Pepper  Ambition Lawrence weston</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Area Committe 1 presentation</dc:title>
  <dc:creator>Ami-Louise Duggan</dc:creator>
  <cp:lastModifiedBy>Ben Donohoe</cp:lastModifiedBy>
  <cp:revision>8</cp:revision>
  <dcterms:created xsi:type="dcterms:W3CDTF">2021-04-27T08:06:41Z</dcterms:created>
  <dcterms:modified xsi:type="dcterms:W3CDTF">2021-07-20T14:14:21Z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